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2" r:id="rId2"/>
  </p:sldMasterIdLst>
  <p:notesMasterIdLst>
    <p:notesMasterId r:id="rId6"/>
  </p:notesMasterIdLst>
  <p:sldIdLst>
    <p:sldId id="272" r:id="rId3"/>
    <p:sldId id="277" r:id="rId4"/>
    <p:sldId id="279" r:id="rId5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om Parma" initials="TG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CBAE"/>
    <a:srgbClr val="D2E9D5"/>
    <a:srgbClr val="D1E0B2"/>
    <a:srgbClr val="DEE7D1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60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860" y="-7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169810" cy="479733"/>
          </a:xfrm>
          <a:prstGeom prst="rect">
            <a:avLst/>
          </a:prstGeom>
        </p:spPr>
        <p:txBody>
          <a:bodyPr vert="horz" lIns="94690" tIns="47344" rIns="94690" bIns="473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738" y="0"/>
            <a:ext cx="3169810" cy="479733"/>
          </a:xfrm>
          <a:prstGeom prst="rect">
            <a:avLst/>
          </a:prstGeom>
        </p:spPr>
        <p:txBody>
          <a:bodyPr vert="horz" lIns="94690" tIns="47344" rIns="94690" bIns="47344" rtlCol="0"/>
          <a:lstStyle>
            <a:lvl1pPr algn="r">
              <a:defRPr sz="1200"/>
            </a:lvl1pPr>
          </a:lstStyle>
          <a:p>
            <a:fld id="{5BE50125-C092-469B-A7D3-ED489F2731AC}" type="datetimeFigureOut">
              <a:rPr lang="en-US" smtClean="0"/>
              <a:pPr/>
              <a:t>9/18/2014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19138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90" tIns="47344" rIns="94690" bIns="4734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859" y="4559916"/>
            <a:ext cx="5853483" cy="4320867"/>
          </a:xfrm>
          <a:prstGeom prst="rect">
            <a:avLst/>
          </a:prstGeom>
        </p:spPr>
        <p:txBody>
          <a:bodyPr vert="horz" lIns="94690" tIns="47344" rIns="94690" bIns="4734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119832"/>
            <a:ext cx="3169810" cy="479733"/>
          </a:xfrm>
          <a:prstGeom prst="rect">
            <a:avLst/>
          </a:prstGeom>
        </p:spPr>
        <p:txBody>
          <a:bodyPr vert="horz" lIns="94690" tIns="47344" rIns="94690" bIns="473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738" y="9119832"/>
            <a:ext cx="3169810" cy="479733"/>
          </a:xfrm>
          <a:prstGeom prst="rect">
            <a:avLst/>
          </a:prstGeom>
        </p:spPr>
        <p:txBody>
          <a:bodyPr vert="horz" lIns="94690" tIns="47344" rIns="94690" bIns="47344" rtlCol="0" anchor="b"/>
          <a:lstStyle>
            <a:lvl1pPr algn="r">
              <a:defRPr sz="1200"/>
            </a:lvl1pPr>
          </a:lstStyle>
          <a:p>
            <a:fld id="{082F3739-1A63-4716-AB73-F9527A03C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9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F3739-1A63-4716-AB73-F9527A03CE2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332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F3739-1A63-4716-AB73-F9527A03CE2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3322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F3739-1A63-4716-AB73-F9527A03CE2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332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34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ITD All Staff - 10/22/2013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95BBE-312C-4393-B4D7-51EA2DDD3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253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ITD All Staff - 10/22/2013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95BBE-312C-4393-B4D7-51EA2DDD3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644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ITD All Staff - 10/22/2013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95BBE-312C-4393-B4D7-51EA2DDD3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706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ITD All Staff - 10/22/2013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95BBE-312C-4393-B4D7-51EA2DDD3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638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ITD All Staff - 10/22/2013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95BBE-312C-4393-B4D7-51EA2DDD3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916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ITD All Staff - 10/22/2013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95BBE-312C-4393-B4D7-51EA2DDD3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422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ITD All Staff - 10/22/2013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95BBE-312C-4393-B4D7-51EA2DDD3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828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ITD All Staff - 10/22/2013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95BBE-312C-4393-B4D7-51EA2DDD3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046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ITD All Staff - 10/22/2013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95BBE-312C-4393-B4D7-51EA2DDD3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29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ITD All Staff - 10/22/2013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95BBE-312C-4393-B4D7-51EA2DDD3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930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heme" Target="../theme/theme2.xml"/><Relationship Id="rId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ITD All Staff - 10/22/2013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95BBE-312C-4393-B4D7-51EA2DDD3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154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4"/>
          <p:cNvGrpSpPr>
            <a:grpSpLocks/>
          </p:cNvGrpSpPr>
          <p:nvPr/>
        </p:nvGrpSpPr>
        <p:grpSpPr bwMode="auto">
          <a:xfrm>
            <a:off x="8859838" y="6581775"/>
            <a:ext cx="293687" cy="295275"/>
            <a:chOff x="5599" y="4166"/>
            <a:chExt cx="161" cy="154"/>
          </a:xfrm>
        </p:grpSpPr>
        <p:pic>
          <p:nvPicPr>
            <p:cNvPr id="1031" name="Picture 2" descr="MasterBottomFolioAccen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99" y="4166"/>
              <a:ext cx="16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3459" name="Rectangle 3"/>
            <p:cNvSpPr>
              <a:spLocks noChangeArrowheads="1"/>
            </p:cNvSpPr>
            <p:nvPr/>
          </p:nvSpPr>
          <p:spPr bwMode="auto">
            <a:xfrm>
              <a:off x="5637" y="4202"/>
              <a:ext cx="77" cy="72"/>
            </a:xfrm>
            <a:prstGeom prst="rect">
              <a:avLst/>
            </a:prstGeom>
            <a:solidFill>
              <a:srgbClr val="144578">
                <a:alpha val="0"/>
              </a:srgb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algn="ctr" defTabSz="820738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</a:tabLst>
                <a:defRPr/>
              </a:pPr>
              <a:fld id="{D029247E-B548-4D6F-A718-644BC68A9F44}" type="slidenum">
                <a:rPr lang="en-US" sz="900">
                  <a:solidFill>
                    <a:srgbClr val="E4E4E4"/>
                  </a:solidFill>
                  <a:sym typeface="Arial" charset="0"/>
                </a:rPr>
                <a:pPr algn="ctr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</a:tabLst>
                  <a:defRPr/>
                </a:pPr>
                <a:t>‹#›</a:t>
              </a:fld>
              <a:endParaRPr lang="en-US" sz="900" dirty="0">
                <a:solidFill>
                  <a:srgbClr val="E4E4E4"/>
                </a:solidFill>
                <a:sym typeface="Arial" charset="0"/>
              </a:endParaRPr>
            </a:p>
          </p:txBody>
        </p:sp>
      </p:grpSp>
      <p:sp>
        <p:nvSpPr>
          <p:cNvPr id="102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411163"/>
            <a:ext cx="789622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462088"/>
            <a:ext cx="7910512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03462" name="Rectangle 6"/>
          <p:cNvSpPr>
            <a:spLocks noChangeArrowheads="1"/>
          </p:cNvSpPr>
          <p:nvPr/>
        </p:nvSpPr>
        <p:spPr bwMode="auto">
          <a:xfrm>
            <a:off x="66675" y="6654800"/>
            <a:ext cx="8677275" cy="139700"/>
          </a:xfrm>
          <a:prstGeom prst="rect">
            <a:avLst/>
          </a:prstGeom>
          <a:solidFill>
            <a:srgbClr val="144578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 defTabSz="820738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25000"/>
              </a:spcAft>
              <a:defRPr/>
            </a:pPr>
            <a:endParaRPr lang="en-US" sz="800" dirty="0">
              <a:solidFill>
                <a:srgbClr val="000000"/>
              </a:solidFill>
            </a:endParaRPr>
          </a:p>
        </p:txBody>
      </p:sp>
      <p:pic>
        <p:nvPicPr>
          <p:cNvPr id="1030" name="Picture 15" descr="MasterTopAccen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77986500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5000"/>
        </a:lnSpc>
        <a:spcBef>
          <a:spcPct val="50000"/>
        </a:spcBef>
        <a:spcAft>
          <a:spcPct val="25000"/>
        </a:spcAft>
        <a:defRPr sz="22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50000"/>
        </a:spcBef>
        <a:spcAft>
          <a:spcPct val="25000"/>
        </a:spcAft>
        <a:defRPr sz="2200" b="1">
          <a:solidFill>
            <a:schemeClr val="hlink"/>
          </a:solidFill>
          <a:latin typeface="Arial" charset="0"/>
        </a:defRPr>
      </a:lvl2pPr>
      <a:lvl3pPr algn="l" rtl="0" eaLnBrk="0" fontAlgn="base" hangingPunct="0">
        <a:lnSpc>
          <a:spcPct val="95000"/>
        </a:lnSpc>
        <a:spcBef>
          <a:spcPct val="50000"/>
        </a:spcBef>
        <a:spcAft>
          <a:spcPct val="25000"/>
        </a:spcAft>
        <a:defRPr sz="2200" b="1">
          <a:solidFill>
            <a:schemeClr val="hlink"/>
          </a:solidFill>
          <a:latin typeface="Arial" charset="0"/>
        </a:defRPr>
      </a:lvl3pPr>
      <a:lvl4pPr algn="l" rtl="0" eaLnBrk="0" fontAlgn="base" hangingPunct="0">
        <a:lnSpc>
          <a:spcPct val="95000"/>
        </a:lnSpc>
        <a:spcBef>
          <a:spcPct val="50000"/>
        </a:spcBef>
        <a:spcAft>
          <a:spcPct val="25000"/>
        </a:spcAft>
        <a:defRPr sz="2200" b="1">
          <a:solidFill>
            <a:schemeClr val="hlink"/>
          </a:solidFill>
          <a:latin typeface="Arial" charset="0"/>
        </a:defRPr>
      </a:lvl4pPr>
      <a:lvl5pPr algn="l" rtl="0" eaLnBrk="0" fontAlgn="base" hangingPunct="0">
        <a:lnSpc>
          <a:spcPct val="95000"/>
        </a:lnSpc>
        <a:spcBef>
          <a:spcPct val="50000"/>
        </a:spcBef>
        <a:spcAft>
          <a:spcPct val="25000"/>
        </a:spcAft>
        <a:defRPr sz="2200" b="1">
          <a:solidFill>
            <a:schemeClr val="hlink"/>
          </a:solidFill>
          <a:latin typeface="Arial" charset="0"/>
        </a:defRPr>
      </a:lvl5pPr>
      <a:lvl6pPr marL="457200" algn="l" rtl="0" fontAlgn="base">
        <a:lnSpc>
          <a:spcPct val="95000"/>
        </a:lnSpc>
        <a:spcBef>
          <a:spcPct val="50000"/>
        </a:spcBef>
        <a:spcAft>
          <a:spcPct val="25000"/>
        </a:spcAft>
        <a:defRPr sz="2200" b="1">
          <a:solidFill>
            <a:schemeClr val="hlink"/>
          </a:solidFill>
          <a:latin typeface="Arial" charset="0"/>
        </a:defRPr>
      </a:lvl6pPr>
      <a:lvl7pPr marL="914400" algn="l" rtl="0" fontAlgn="base">
        <a:lnSpc>
          <a:spcPct val="95000"/>
        </a:lnSpc>
        <a:spcBef>
          <a:spcPct val="50000"/>
        </a:spcBef>
        <a:spcAft>
          <a:spcPct val="25000"/>
        </a:spcAft>
        <a:defRPr sz="2200" b="1">
          <a:solidFill>
            <a:schemeClr val="hlink"/>
          </a:solidFill>
          <a:latin typeface="Arial" charset="0"/>
        </a:defRPr>
      </a:lvl7pPr>
      <a:lvl8pPr marL="1371600" algn="l" rtl="0" fontAlgn="base">
        <a:lnSpc>
          <a:spcPct val="95000"/>
        </a:lnSpc>
        <a:spcBef>
          <a:spcPct val="50000"/>
        </a:spcBef>
        <a:spcAft>
          <a:spcPct val="25000"/>
        </a:spcAft>
        <a:defRPr sz="2200" b="1">
          <a:solidFill>
            <a:schemeClr val="hlink"/>
          </a:solidFill>
          <a:latin typeface="Arial" charset="0"/>
        </a:defRPr>
      </a:lvl8pPr>
      <a:lvl9pPr marL="1828800" algn="l" rtl="0" fontAlgn="base">
        <a:lnSpc>
          <a:spcPct val="95000"/>
        </a:lnSpc>
        <a:spcBef>
          <a:spcPct val="50000"/>
        </a:spcBef>
        <a:spcAft>
          <a:spcPct val="25000"/>
        </a:spcAft>
        <a:defRPr sz="2200" b="1">
          <a:solidFill>
            <a:schemeClr val="hlink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20000"/>
        </a:spcAft>
        <a:buClr>
          <a:schemeClr val="hlink"/>
        </a:buClr>
        <a:buSzPct val="90000"/>
        <a:buFont typeface="Wingdings" pitchFamily="2" charset="2"/>
        <a:buChar char="n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20000"/>
        </a:spcAft>
        <a:buClr>
          <a:schemeClr val="hlink"/>
        </a:buClr>
        <a:buSzPct val="9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20000"/>
        </a:spcAft>
        <a:buClr>
          <a:schemeClr val="hlink"/>
        </a:buClr>
        <a:buSzPct val="9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ct val="20000"/>
        </a:spcBef>
        <a:spcAft>
          <a:spcPct val="20000"/>
        </a:spcAft>
        <a:buClr>
          <a:schemeClr val="accent1"/>
        </a:buClr>
        <a:buSzPct val="80000"/>
        <a:buFont typeface="Wingdings" pitchFamily="2" charset="2"/>
        <a:buChar char="u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ct val="20000"/>
        </a:spcBef>
        <a:spcAft>
          <a:spcPct val="20000"/>
        </a:spcAft>
        <a:buClr>
          <a:schemeClr val="accent1"/>
        </a:buClr>
        <a:buSzPct val="80000"/>
        <a:buFont typeface="Wingdings" pitchFamily="2" charset="2"/>
        <a:buChar char="u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90000"/>
        </a:lnSpc>
        <a:spcBef>
          <a:spcPct val="20000"/>
        </a:spcBef>
        <a:spcAft>
          <a:spcPct val="20000"/>
        </a:spcAft>
        <a:buClr>
          <a:schemeClr val="accent1"/>
        </a:buClr>
        <a:buSzPct val="80000"/>
        <a:buFont typeface="Wingdings" pitchFamily="2" charset="2"/>
        <a:buChar char="u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90000"/>
        </a:lnSpc>
        <a:spcBef>
          <a:spcPct val="20000"/>
        </a:spcBef>
        <a:spcAft>
          <a:spcPct val="20000"/>
        </a:spcAft>
        <a:buClr>
          <a:schemeClr val="accent1"/>
        </a:buClr>
        <a:buSzPct val="80000"/>
        <a:buFont typeface="Wingdings" pitchFamily="2" charset="2"/>
        <a:buChar char="u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90000"/>
        </a:lnSpc>
        <a:spcBef>
          <a:spcPct val="20000"/>
        </a:spcBef>
        <a:spcAft>
          <a:spcPct val="20000"/>
        </a:spcAft>
        <a:buClr>
          <a:schemeClr val="accent1"/>
        </a:buClr>
        <a:buSzPct val="80000"/>
        <a:buFont typeface="Wingdings" pitchFamily="2" charset="2"/>
        <a:buChar char="u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90000"/>
        </a:lnSpc>
        <a:spcBef>
          <a:spcPct val="20000"/>
        </a:spcBef>
        <a:spcAft>
          <a:spcPct val="20000"/>
        </a:spcAft>
        <a:buClr>
          <a:schemeClr val="accent1"/>
        </a:buClr>
        <a:buSzPct val="80000"/>
        <a:buFont typeface="Wingdings" pitchFamily="2" charset="2"/>
        <a:buChar char="u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r>
              <a:rPr lang="en-US" b="1" dirty="0"/>
              <a:t>Automatic Infrared Roadside Screening (AIRS) System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0" y="2209800"/>
            <a:ext cx="9144000" cy="236220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endParaRPr lang="en-US" sz="6000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en-US" sz="6000" b="1" dirty="0" smtClean="0">
                <a:solidFill>
                  <a:schemeClr val="tx1"/>
                </a:solidFill>
              </a:rPr>
              <a:t>Grant Rodeheaver </a:t>
            </a:r>
            <a:r>
              <a:rPr lang="en-US" sz="6000" dirty="0" smtClean="0">
                <a:solidFill>
                  <a:schemeClr val="tx1"/>
                </a:solidFill>
              </a:rPr>
              <a:t/>
            </a:r>
            <a:br>
              <a:rPr lang="en-US" sz="6000" dirty="0" smtClean="0">
                <a:solidFill>
                  <a:schemeClr val="tx1"/>
                </a:solidFill>
              </a:rPr>
            </a:br>
            <a:r>
              <a:rPr lang="en-US" sz="6000" dirty="0" smtClean="0">
                <a:solidFill>
                  <a:schemeClr val="tx1"/>
                </a:solidFill>
              </a:rPr>
              <a:t>Director, Information Technology Division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28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r>
              <a:rPr lang="en-US" b="1" dirty="0"/>
              <a:t>Automatic Infrared Roadside Screening (AIRS) System </a:t>
            </a:r>
            <a:endParaRPr lang="en-US" dirty="0"/>
          </a:p>
        </p:txBody>
      </p:sp>
      <p:pic>
        <p:nvPicPr>
          <p:cNvPr id="5" name="AIRS-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0" y="2057400"/>
            <a:ext cx="6096000" cy="3429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5616575"/>
            <a:ext cx="9144000" cy="63182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 smtClean="0"/>
              <a:t>Courtesy of KOMO 4</a:t>
            </a:r>
            <a:endParaRPr lang="en-US" sz="2900" dirty="0"/>
          </a:p>
        </p:txBody>
      </p:sp>
    </p:spTree>
    <p:extLst>
      <p:ext uri="{BB962C8B-B14F-4D97-AF65-F5344CB8AC3E}">
        <p14:creationId xmlns:p14="http://schemas.microsoft.com/office/powerpoint/2010/main" val="154852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4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r>
              <a:rPr lang="en-US" b="1" dirty="0"/>
              <a:t>Automatic Infrared Roadside Screening (AIRS) System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752600"/>
            <a:ext cx="5486400" cy="3659457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5616576"/>
            <a:ext cx="9144000" cy="47942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 smtClean="0"/>
              <a:t>Bill </a:t>
            </a:r>
            <a:r>
              <a:rPr lang="en-US" sz="2900" b="1" dirty="0" err="1" smtClean="0"/>
              <a:t>Balcom</a:t>
            </a:r>
            <a:r>
              <a:rPr lang="en-US" sz="2900" b="1" dirty="0" smtClean="0"/>
              <a:t> - WSP, Anne Ford </a:t>
            </a:r>
            <a:r>
              <a:rPr lang="en-US" sz="2900" b="1" dirty="0"/>
              <a:t>- </a:t>
            </a:r>
            <a:r>
              <a:rPr lang="en-US" sz="2900" b="1" dirty="0" smtClean="0"/>
              <a:t>WSDOT-MCS, Victor </a:t>
            </a:r>
            <a:r>
              <a:rPr lang="en-US" sz="2900" b="1" dirty="0" err="1" smtClean="0"/>
              <a:t>Bagnall</a:t>
            </a:r>
            <a:r>
              <a:rPr lang="en-US" sz="2900" b="1" dirty="0"/>
              <a:t> - </a:t>
            </a:r>
            <a:r>
              <a:rPr lang="en-US" sz="2900" b="1" dirty="0" smtClean="0"/>
              <a:t>WSDOT-ITD</a:t>
            </a:r>
            <a:endParaRPr lang="en-US" sz="2900" dirty="0"/>
          </a:p>
        </p:txBody>
      </p:sp>
    </p:spTree>
    <p:extLst>
      <p:ext uri="{BB962C8B-B14F-4D97-AF65-F5344CB8AC3E}">
        <p14:creationId xmlns:p14="http://schemas.microsoft.com/office/powerpoint/2010/main" val="293440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BulletPointMainContent">
  <a:themeElements>
    <a:clrScheme name="1_BulletPointMainContent 1">
      <a:dk1>
        <a:srgbClr val="000000"/>
      </a:dk1>
      <a:lt1>
        <a:srgbClr val="FFFFFF"/>
      </a:lt1>
      <a:dk2>
        <a:srgbClr val="3A7C3C"/>
      </a:dk2>
      <a:lt2>
        <a:srgbClr val="AFBC36"/>
      </a:lt2>
      <a:accent1>
        <a:srgbClr val="767661"/>
      </a:accent1>
      <a:accent2>
        <a:srgbClr val="FFC425"/>
      </a:accent2>
      <a:accent3>
        <a:srgbClr val="FFFFFF"/>
      </a:accent3>
      <a:accent4>
        <a:srgbClr val="000000"/>
      </a:accent4>
      <a:accent5>
        <a:srgbClr val="BDBDB7"/>
      </a:accent5>
      <a:accent6>
        <a:srgbClr val="E7B120"/>
      </a:accent6>
      <a:hlink>
        <a:srgbClr val="17497B"/>
      </a:hlink>
      <a:folHlink>
        <a:srgbClr val="DFE1CE"/>
      </a:folHlink>
    </a:clrScheme>
    <a:fontScheme name="1_BulletPointMainCont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PerspectiveTop"/>
          <a:lightRig rig="legacyFlat3" dir="t"/>
        </a:scene3d>
        <a:sp3d extrusionH="887400" prstMaterial="legacyMatte">
          <a:bevelT w="13500" h="13500" prst="angle"/>
          <a:bevelB w="13500" h="13500" prst="angle"/>
          <a:extrusionClr>
            <a:schemeClr val="accent2"/>
          </a:extrusionClr>
        </a:sp3d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8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PerspectiveTop"/>
          <a:lightRig rig="legacyFlat3" dir="t"/>
        </a:scene3d>
        <a:sp3d extrusionH="887400" prstMaterial="legacyMatte">
          <a:bevelT w="13500" h="13500" prst="angle"/>
          <a:bevelB w="13500" h="13500" prst="angle"/>
          <a:extrusionClr>
            <a:schemeClr val="accent2"/>
          </a:extrusionClr>
        </a:sp3d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8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1_BulletPointMainContent 1">
        <a:dk1>
          <a:srgbClr val="000000"/>
        </a:dk1>
        <a:lt1>
          <a:srgbClr val="FFFFFF"/>
        </a:lt1>
        <a:dk2>
          <a:srgbClr val="3A7C3C"/>
        </a:dk2>
        <a:lt2>
          <a:srgbClr val="AFBC36"/>
        </a:lt2>
        <a:accent1>
          <a:srgbClr val="767661"/>
        </a:accent1>
        <a:accent2>
          <a:srgbClr val="FFC425"/>
        </a:accent2>
        <a:accent3>
          <a:srgbClr val="FFFFFF"/>
        </a:accent3>
        <a:accent4>
          <a:srgbClr val="000000"/>
        </a:accent4>
        <a:accent5>
          <a:srgbClr val="BDBDB7"/>
        </a:accent5>
        <a:accent6>
          <a:srgbClr val="E7B120"/>
        </a:accent6>
        <a:hlink>
          <a:srgbClr val="17497B"/>
        </a:hlink>
        <a:folHlink>
          <a:srgbClr val="DFE1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3731</TotalTime>
  <Words>23</Words>
  <Application>Microsoft Office PowerPoint</Application>
  <PresentationFormat>On-screen Show (4:3)</PresentationFormat>
  <Paragraphs>10</Paragraphs>
  <Slides>3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1_BulletPointMainContent</vt:lpstr>
      <vt:lpstr>  Automatic Infrared Roadside Screening (AIRS) System </vt:lpstr>
      <vt:lpstr>  Automatic Infrared Roadside Screening (AIRS) System </vt:lpstr>
      <vt:lpstr>  Automatic Infrared Roadside Screening (AIRS) System </vt:lpstr>
    </vt:vector>
  </TitlesOfParts>
  <Company>WSDOT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Koch, David</dc:creator>
  <cp:lastModifiedBy>Pasta, Clifford</cp:lastModifiedBy>
  <cp:revision>326</cp:revision>
  <cp:lastPrinted>2014-04-30T22:49:22Z</cp:lastPrinted>
  <dcterms:created xsi:type="dcterms:W3CDTF">2011-10-24T17:50:53Z</dcterms:created>
  <dcterms:modified xsi:type="dcterms:W3CDTF">2014-09-18T20:27:55Z</dcterms:modified>
</cp:coreProperties>
</file>