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294" r:id="rId4"/>
    <p:sldId id="279" r:id="rId5"/>
    <p:sldId id="280" r:id="rId6"/>
    <p:sldId id="297" r:id="rId7"/>
    <p:sldId id="306" r:id="rId8"/>
    <p:sldId id="281" r:id="rId9"/>
    <p:sldId id="307" r:id="rId10"/>
    <p:sldId id="282" r:id="rId11"/>
    <p:sldId id="308" r:id="rId12"/>
    <p:sldId id="299" r:id="rId13"/>
    <p:sldId id="300" r:id="rId14"/>
    <p:sldId id="309" r:id="rId15"/>
    <p:sldId id="301" r:id="rId16"/>
    <p:sldId id="310" r:id="rId17"/>
    <p:sldId id="313" r:id="rId18"/>
    <p:sldId id="298" r:id="rId19"/>
    <p:sldId id="302" r:id="rId20"/>
    <p:sldId id="295" r:id="rId21"/>
    <p:sldId id="286" r:id="rId22"/>
    <p:sldId id="312" r:id="rId23"/>
    <p:sldId id="287" r:id="rId24"/>
    <p:sldId id="277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69565" autoAdjust="0"/>
  </p:normalViewPr>
  <p:slideViewPr>
    <p:cSldViewPr snapToGrid="0">
      <p:cViewPr varScale="1">
        <p:scale>
          <a:sx n="110" d="100"/>
          <a:sy n="110" d="100"/>
        </p:scale>
        <p:origin x="870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8394E-078F-4AC2-B2DC-E8662F1CA854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DA457C-DA01-4015-A06C-D6316C28DEF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854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A457C-DA01-4015-A06C-D6316C28DEF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272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DA457C-DA01-4015-A06C-D6316C28DEF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9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663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40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685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961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790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366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86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421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542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55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405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F390A-0332-490B-9D7D-272ED77991E6}" type="datetimeFigureOut">
              <a:rPr lang="en-US" smtClean="0"/>
              <a:t>1/4/2022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0E7E1-71E0-4B59-AAD8-C092D64116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612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394000"/>
                    </a14:imgEffect>
                    <a14:imgEffect>
                      <a14:brightnessContrast bright="9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86" t="3410" r="84238" b="7053"/>
          <a:stretch/>
        </p:blipFill>
        <p:spPr>
          <a:xfrm>
            <a:off x="0" y="-16042"/>
            <a:ext cx="5149515" cy="68339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40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6442459" y="1679882"/>
            <a:ext cx="554020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Century Gothic" panose="020B0502020202020204" pitchFamily="34" charset="0"/>
              </a:rPr>
              <a:t>Value Engineering Workshop</a:t>
            </a:r>
          </a:p>
          <a:p>
            <a:pPr algn="ctr"/>
            <a:r>
              <a:rPr lang="en-US" b="1" dirty="0">
                <a:latin typeface="Century Gothic" panose="020B0502020202020204" pitchFamily="34" charset="0"/>
              </a:rPr>
              <a:t>February 1, 2022 – February 4, 2022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sz="2800" b="1" dirty="0">
                <a:latin typeface="Century Gothic" panose="020B0502020202020204" pitchFamily="34" charset="0"/>
              </a:rPr>
              <a:t>SR 526, Corridor Improvements</a:t>
            </a: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32" name="Picture 31" descr="Map&#10;&#10;Description automatically generated">
            <a:extLst>
              <a:ext uri="{FF2B5EF4-FFF2-40B4-BE49-F238E27FC236}">
                <a16:creationId xmlns:a16="http://schemas.microsoft.com/office/drawing/2014/main" id="{8279E637-A7C1-473F-9476-7C8F61AC5A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37" y="487134"/>
            <a:ext cx="5212080" cy="52120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07931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15625" y="329142"/>
            <a:ext cx="107635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Project Schedule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14" name="Table 8">
            <a:extLst>
              <a:ext uri="{FF2B5EF4-FFF2-40B4-BE49-F238E27FC236}">
                <a16:creationId xmlns:a16="http://schemas.microsoft.com/office/drawing/2014/main" id="{8D5DA7A2-186C-4481-A32D-2CAC9FEC81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831899"/>
              </p:ext>
            </p:extLst>
          </p:nvPr>
        </p:nvGraphicFramePr>
        <p:xfrm>
          <a:off x="614148" y="993314"/>
          <a:ext cx="10931857" cy="4724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80979">
                  <a:extLst>
                    <a:ext uri="{9D8B030D-6E8A-4147-A177-3AD203B41FA5}">
                      <a16:colId xmlns:a16="http://schemas.microsoft.com/office/drawing/2014/main" val="1006393924"/>
                    </a:ext>
                  </a:extLst>
                </a:gridCol>
                <a:gridCol w="5617914">
                  <a:extLst>
                    <a:ext uri="{9D8B030D-6E8A-4147-A177-3AD203B41FA5}">
                      <a16:colId xmlns:a16="http://schemas.microsoft.com/office/drawing/2014/main" val="644229614"/>
                    </a:ext>
                  </a:extLst>
                </a:gridCol>
                <a:gridCol w="2732964">
                  <a:extLst>
                    <a:ext uri="{9D8B030D-6E8A-4147-A177-3AD203B41FA5}">
                      <a16:colId xmlns:a16="http://schemas.microsoft.com/office/drawing/2014/main" val="1556271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Milestones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Status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58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2017 -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Connecting Washington Funding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Complete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708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2018 - 2020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Preliminary Engineering and Concept Development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Complete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233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2020 - 2022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/>
                        <a:t>Design and Engineering</a:t>
                      </a:r>
                    </a:p>
                    <a:p>
                      <a:pPr marL="457200" indent="-4572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Q4 2021 – 30% PS&amp;E</a:t>
                      </a:r>
                    </a:p>
                    <a:p>
                      <a:pPr marL="457200" indent="-4572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Q4 2022 – Advertisement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In-progress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561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2023 - 2024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/>
                        <a:t>Construction</a:t>
                      </a:r>
                    </a:p>
                    <a:p>
                      <a:pPr marL="457200" indent="-4572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Q1 2023 – NTP</a:t>
                      </a:r>
                    </a:p>
                    <a:p>
                      <a:pPr marL="457200" indent="-4572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Q4 2024 – Operational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Not started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9397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535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Proposed Build Alternatives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145E382-077F-43CB-B33A-87AFA07CF805}"/>
              </a:ext>
            </a:extLst>
          </p:cNvPr>
          <p:cNvSpPr txBox="1"/>
          <p:nvPr/>
        </p:nvSpPr>
        <p:spPr>
          <a:xfrm>
            <a:off x="515626" y="2323511"/>
            <a:ext cx="38822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Concept development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32 individual concepts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Qualitative screening</a:t>
            </a:r>
          </a:p>
        </p:txBody>
      </p:sp>
      <p:graphicFrame>
        <p:nvGraphicFramePr>
          <p:cNvPr id="10" name="Table 8">
            <a:extLst>
              <a:ext uri="{FF2B5EF4-FFF2-40B4-BE49-F238E27FC236}">
                <a16:creationId xmlns:a16="http://schemas.microsoft.com/office/drawing/2014/main" id="{4EC2D77C-8392-472D-97AC-78E6D7C25C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78443"/>
              </p:ext>
            </p:extLst>
          </p:nvPr>
        </p:nvGraphicFramePr>
        <p:xfrm>
          <a:off x="4338897" y="1344265"/>
          <a:ext cx="7337477" cy="3962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77797">
                  <a:extLst>
                    <a:ext uri="{9D8B030D-6E8A-4147-A177-3AD203B41FA5}">
                      <a16:colId xmlns:a16="http://schemas.microsoft.com/office/drawing/2014/main" val="1006393924"/>
                    </a:ext>
                  </a:extLst>
                </a:gridCol>
                <a:gridCol w="2542903">
                  <a:extLst>
                    <a:ext uri="{9D8B030D-6E8A-4147-A177-3AD203B41FA5}">
                      <a16:colId xmlns:a16="http://schemas.microsoft.com/office/drawing/2014/main" val="644229614"/>
                    </a:ext>
                  </a:extLst>
                </a:gridCol>
                <a:gridCol w="2516777">
                  <a:extLst>
                    <a:ext uri="{9D8B030D-6E8A-4147-A177-3AD203B41FA5}">
                      <a16:colId xmlns:a16="http://schemas.microsoft.com/office/drawing/2014/main" val="1556271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Group 1</a:t>
                      </a:r>
                    </a:p>
                    <a:p>
                      <a:pPr algn="ctr"/>
                      <a:r>
                        <a:rPr lang="en-US" sz="2800" b="0" dirty="0" err="1">
                          <a:solidFill>
                            <a:schemeClr val="tx1"/>
                          </a:solidFill>
                        </a:rPr>
                        <a:t>Hardeson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</a:rPr>
                        <a:t> Ramps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Group 2:</a:t>
                      </a:r>
                    </a:p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</a:rPr>
                        <a:t>AM Peak</a:t>
                      </a:r>
                    </a:p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</a:rPr>
                        <a:t>(Westbound)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Group 3:</a:t>
                      </a:r>
                    </a:p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</a:rPr>
                        <a:t>PM Peak (Eastbound)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58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708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233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561796"/>
                  </a:ext>
                </a:extLst>
              </a:tr>
              <a:tr h="299769">
                <a:tc>
                  <a:txBody>
                    <a:bodyPr/>
                    <a:lstStyle/>
                    <a:p>
                      <a:pPr algn="ctr"/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1611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874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3649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Group 1: </a:t>
            </a:r>
            <a:r>
              <a:rPr lang="en-US" sz="3200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Hardeson</a:t>
            </a:r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 ramps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4148" y="1419935"/>
            <a:ext cx="10931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Auxiliary Slide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CF9E67-8512-4202-ABD9-F02E2178CB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3" b="8990"/>
          <a:stretch/>
        </p:blipFill>
        <p:spPr>
          <a:xfrm>
            <a:off x="1419498" y="988636"/>
            <a:ext cx="9144000" cy="4800600"/>
          </a:xfrm>
          <a:prstGeom prst="rect">
            <a:avLst/>
          </a:prstGeom>
        </p:spPr>
      </p:pic>
      <p:sp>
        <p:nvSpPr>
          <p:cNvPr id="10" name="Arc 2">
            <a:extLst>
              <a:ext uri="{FF2B5EF4-FFF2-40B4-BE49-F238E27FC236}">
                <a16:creationId xmlns:a16="http://schemas.microsoft.com/office/drawing/2014/main" id="{36B9DAB3-FEA8-4B31-838F-574871551D0E}"/>
              </a:ext>
            </a:extLst>
          </p:cNvPr>
          <p:cNvSpPr/>
          <p:nvPr/>
        </p:nvSpPr>
        <p:spPr>
          <a:xfrm rot="8100000">
            <a:off x="7067250" y="3040893"/>
            <a:ext cx="681523" cy="1143056"/>
          </a:xfrm>
          <a:custGeom>
            <a:avLst/>
            <a:gdLst>
              <a:gd name="connsiteX0" fmla="*/ 457200 w 914400"/>
              <a:gd name="connsiteY0" fmla="*/ 0 h 914400"/>
              <a:gd name="connsiteX1" fmla="*/ 914400 w 914400"/>
              <a:gd name="connsiteY1" fmla="*/ 457200 h 914400"/>
              <a:gd name="connsiteX2" fmla="*/ 457200 w 914400"/>
              <a:gd name="connsiteY2" fmla="*/ 457200 h 914400"/>
              <a:gd name="connsiteX3" fmla="*/ 457200 w 914400"/>
              <a:gd name="connsiteY3" fmla="*/ 0 h 914400"/>
              <a:gd name="connsiteX0" fmla="*/ 457200 w 914400"/>
              <a:gd name="connsiteY0" fmla="*/ 0 h 914400"/>
              <a:gd name="connsiteX1" fmla="*/ 914400 w 914400"/>
              <a:gd name="connsiteY1" fmla="*/ 457200 h 914400"/>
              <a:gd name="connsiteX0" fmla="*/ 0 w 824268"/>
              <a:gd name="connsiteY0" fmla="*/ 0 h 958972"/>
              <a:gd name="connsiteX1" fmla="*/ 457200 w 824268"/>
              <a:gd name="connsiteY1" fmla="*/ 457200 h 958972"/>
              <a:gd name="connsiteX2" fmla="*/ 0 w 824268"/>
              <a:gd name="connsiteY2" fmla="*/ 457200 h 958972"/>
              <a:gd name="connsiteX3" fmla="*/ 0 w 824268"/>
              <a:gd name="connsiteY3" fmla="*/ 0 h 958972"/>
              <a:gd name="connsiteX0" fmla="*/ 0 w 824268"/>
              <a:gd name="connsiteY0" fmla="*/ 0 h 958972"/>
              <a:gd name="connsiteX1" fmla="*/ 824268 w 824268"/>
              <a:gd name="connsiteY1" fmla="*/ 958972 h 958972"/>
              <a:gd name="connsiteX0" fmla="*/ 0 w 824268"/>
              <a:gd name="connsiteY0" fmla="*/ 74087 h 1033059"/>
              <a:gd name="connsiteX1" fmla="*/ 457200 w 824268"/>
              <a:gd name="connsiteY1" fmla="*/ 531287 h 1033059"/>
              <a:gd name="connsiteX2" fmla="*/ 0 w 824268"/>
              <a:gd name="connsiteY2" fmla="*/ 531287 h 1033059"/>
              <a:gd name="connsiteX3" fmla="*/ 0 w 824268"/>
              <a:gd name="connsiteY3" fmla="*/ 74087 h 1033059"/>
              <a:gd name="connsiteX0" fmla="*/ 101027 w 824268"/>
              <a:gd name="connsiteY0" fmla="*/ 0 h 1033059"/>
              <a:gd name="connsiteX1" fmla="*/ 824268 w 824268"/>
              <a:gd name="connsiteY1" fmla="*/ 1033059 h 1033059"/>
              <a:gd name="connsiteX0" fmla="*/ 0 w 824268"/>
              <a:gd name="connsiteY0" fmla="*/ 74087 h 1033059"/>
              <a:gd name="connsiteX1" fmla="*/ 457200 w 824268"/>
              <a:gd name="connsiteY1" fmla="*/ 531287 h 1033059"/>
              <a:gd name="connsiteX2" fmla="*/ 0 w 824268"/>
              <a:gd name="connsiteY2" fmla="*/ 531287 h 1033059"/>
              <a:gd name="connsiteX3" fmla="*/ 0 w 824268"/>
              <a:gd name="connsiteY3" fmla="*/ 74087 h 1033059"/>
              <a:gd name="connsiteX0" fmla="*/ 101027 w 824268"/>
              <a:gd name="connsiteY0" fmla="*/ 0 h 1033059"/>
              <a:gd name="connsiteX1" fmla="*/ 824268 w 824268"/>
              <a:gd name="connsiteY1" fmla="*/ 1033059 h 1033059"/>
              <a:gd name="connsiteX0" fmla="*/ 0 w 824268"/>
              <a:gd name="connsiteY0" fmla="*/ 114498 h 1073470"/>
              <a:gd name="connsiteX1" fmla="*/ 457200 w 824268"/>
              <a:gd name="connsiteY1" fmla="*/ 571698 h 1073470"/>
              <a:gd name="connsiteX2" fmla="*/ 0 w 824268"/>
              <a:gd name="connsiteY2" fmla="*/ 571698 h 1073470"/>
              <a:gd name="connsiteX3" fmla="*/ 0 w 824268"/>
              <a:gd name="connsiteY3" fmla="*/ 114498 h 1073470"/>
              <a:gd name="connsiteX0" fmla="*/ 127967 w 824268"/>
              <a:gd name="connsiteY0" fmla="*/ 0 h 1073470"/>
              <a:gd name="connsiteX1" fmla="*/ 824268 w 824268"/>
              <a:gd name="connsiteY1" fmla="*/ 1073470 h 1073470"/>
              <a:gd name="connsiteX0" fmla="*/ 0 w 824268"/>
              <a:gd name="connsiteY0" fmla="*/ 114498 h 1073470"/>
              <a:gd name="connsiteX1" fmla="*/ 457200 w 824268"/>
              <a:gd name="connsiteY1" fmla="*/ 571698 h 1073470"/>
              <a:gd name="connsiteX2" fmla="*/ 0 w 824268"/>
              <a:gd name="connsiteY2" fmla="*/ 571698 h 1073470"/>
              <a:gd name="connsiteX3" fmla="*/ 0 w 824268"/>
              <a:gd name="connsiteY3" fmla="*/ 114498 h 1073470"/>
              <a:gd name="connsiteX0" fmla="*/ 127967 w 824268"/>
              <a:gd name="connsiteY0" fmla="*/ 0 h 1073470"/>
              <a:gd name="connsiteX1" fmla="*/ 824268 w 824268"/>
              <a:gd name="connsiteY1" fmla="*/ 1073470 h 1073470"/>
              <a:gd name="connsiteX0" fmla="*/ 53881 w 824268"/>
              <a:gd name="connsiteY0" fmla="*/ 53881 h 1073470"/>
              <a:gd name="connsiteX1" fmla="*/ 457200 w 824268"/>
              <a:gd name="connsiteY1" fmla="*/ 571698 h 1073470"/>
              <a:gd name="connsiteX2" fmla="*/ 0 w 824268"/>
              <a:gd name="connsiteY2" fmla="*/ 571698 h 1073470"/>
              <a:gd name="connsiteX3" fmla="*/ 53881 w 824268"/>
              <a:gd name="connsiteY3" fmla="*/ 53881 h 1073470"/>
              <a:gd name="connsiteX0" fmla="*/ 127967 w 824268"/>
              <a:gd name="connsiteY0" fmla="*/ 0 h 1073470"/>
              <a:gd name="connsiteX1" fmla="*/ 824268 w 824268"/>
              <a:gd name="connsiteY1" fmla="*/ 1073470 h 1073470"/>
              <a:gd name="connsiteX0" fmla="*/ 117864 w 824268"/>
              <a:gd name="connsiteY0" fmla="*/ 10103 h 1073470"/>
              <a:gd name="connsiteX1" fmla="*/ 457200 w 824268"/>
              <a:gd name="connsiteY1" fmla="*/ 571698 h 1073470"/>
              <a:gd name="connsiteX2" fmla="*/ 0 w 824268"/>
              <a:gd name="connsiteY2" fmla="*/ 571698 h 1073470"/>
              <a:gd name="connsiteX3" fmla="*/ 117864 w 824268"/>
              <a:gd name="connsiteY3" fmla="*/ 10103 h 1073470"/>
              <a:gd name="connsiteX0" fmla="*/ 127967 w 824268"/>
              <a:gd name="connsiteY0" fmla="*/ 0 h 1073470"/>
              <a:gd name="connsiteX1" fmla="*/ 824268 w 824268"/>
              <a:gd name="connsiteY1" fmla="*/ 1073470 h 1073470"/>
              <a:gd name="connsiteX0" fmla="*/ 117864 w 824268"/>
              <a:gd name="connsiteY0" fmla="*/ 16838 h 1080205"/>
              <a:gd name="connsiteX1" fmla="*/ 457200 w 824268"/>
              <a:gd name="connsiteY1" fmla="*/ 578433 h 1080205"/>
              <a:gd name="connsiteX2" fmla="*/ 0 w 824268"/>
              <a:gd name="connsiteY2" fmla="*/ 578433 h 1080205"/>
              <a:gd name="connsiteX3" fmla="*/ 117864 w 824268"/>
              <a:gd name="connsiteY3" fmla="*/ 16838 h 1080205"/>
              <a:gd name="connsiteX0" fmla="*/ 107762 w 824268"/>
              <a:gd name="connsiteY0" fmla="*/ 0 h 1080205"/>
              <a:gd name="connsiteX1" fmla="*/ 824268 w 824268"/>
              <a:gd name="connsiteY1" fmla="*/ 1080205 h 1080205"/>
              <a:gd name="connsiteX0" fmla="*/ 117864 w 824268"/>
              <a:gd name="connsiteY0" fmla="*/ 16838 h 1080205"/>
              <a:gd name="connsiteX1" fmla="*/ 457200 w 824268"/>
              <a:gd name="connsiteY1" fmla="*/ 578433 h 1080205"/>
              <a:gd name="connsiteX2" fmla="*/ 0 w 824268"/>
              <a:gd name="connsiteY2" fmla="*/ 578433 h 1080205"/>
              <a:gd name="connsiteX3" fmla="*/ 117864 w 824268"/>
              <a:gd name="connsiteY3" fmla="*/ 16838 h 1080205"/>
              <a:gd name="connsiteX0" fmla="*/ 107762 w 824268"/>
              <a:gd name="connsiteY0" fmla="*/ 0 h 1080205"/>
              <a:gd name="connsiteX1" fmla="*/ 824268 w 824268"/>
              <a:gd name="connsiteY1" fmla="*/ 1080205 h 1080205"/>
              <a:gd name="connsiteX0" fmla="*/ 117864 w 831004"/>
              <a:gd name="connsiteY0" fmla="*/ 16838 h 1093676"/>
              <a:gd name="connsiteX1" fmla="*/ 831004 w 831004"/>
              <a:gd name="connsiteY1" fmla="*/ 1093676 h 1093676"/>
              <a:gd name="connsiteX2" fmla="*/ 0 w 831004"/>
              <a:gd name="connsiteY2" fmla="*/ 578433 h 1093676"/>
              <a:gd name="connsiteX3" fmla="*/ 117864 w 831004"/>
              <a:gd name="connsiteY3" fmla="*/ 16838 h 1093676"/>
              <a:gd name="connsiteX0" fmla="*/ 107762 w 831004"/>
              <a:gd name="connsiteY0" fmla="*/ 0 h 1093676"/>
              <a:gd name="connsiteX1" fmla="*/ 824268 w 831004"/>
              <a:gd name="connsiteY1" fmla="*/ 1080205 h 1093676"/>
              <a:gd name="connsiteX0" fmla="*/ 117864 w 831004"/>
              <a:gd name="connsiteY0" fmla="*/ 16838 h 1093676"/>
              <a:gd name="connsiteX1" fmla="*/ 831004 w 831004"/>
              <a:gd name="connsiteY1" fmla="*/ 1093676 h 1093676"/>
              <a:gd name="connsiteX2" fmla="*/ 0 w 831004"/>
              <a:gd name="connsiteY2" fmla="*/ 578433 h 1093676"/>
              <a:gd name="connsiteX3" fmla="*/ 117864 w 831004"/>
              <a:gd name="connsiteY3" fmla="*/ 16838 h 1093676"/>
              <a:gd name="connsiteX0" fmla="*/ 107762 w 831004"/>
              <a:gd name="connsiteY0" fmla="*/ 0 h 1093676"/>
              <a:gd name="connsiteX1" fmla="*/ 824268 w 831004"/>
              <a:gd name="connsiteY1" fmla="*/ 1080205 h 1093676"/>
              <a:gd name="connsiteX0" fmla="*/ 10102 w 723242"/>
              <a:gd name="connsiteY0" fmla="*/ 16838 h 1093676"/>
              <a:gd name="connsiteX1" fmla="*/ 723242 w 723242"/>
              <a:gd name="connsiteY1" fmla="*/ 1093676 h 1093676"/>
              <a:gd name="connsiteX2" fmla="*/ 26942 w 723242"/>
              <a:gd name="connsiteY2" fmla="*/ 719872 h 1093676"/>
              <a:gd name="connsiteX3" fmla="*/ 10102 w 723242"/>
              <a:gd name="connsiteY3" fmla="*/ 16838 h 1093676"/>
              <a:gd name="connsiteX0" fmla="*/ 0 w 723242"/>
              <a:gd name="connsiteY0" fmla="*/ 0 h 1093676"/>
              <a:gd name="connsiteX1" fmla="*/ 716506 w 723242"/>
              <a:gd name="connsiteY1" fmla="*/ 1080205 h 1093676"/>
              <a:gd name="connsiteX0" fmla="*/ 10102 w 723242"/>
              <a:gd name="connsiteY0" fmla="*/ 16838 h 1093676"/>
              <a:gd name="connsiteX1" fmla="*/ 723242 w 723242"/>
              <a:gd name="connsiteY1" fmla="*/ 1093676 h 1093676"/>
              <a:gd name="connsiteX2" fmla="*/ 195322 w 723242"/>
              <a:gd name="connsiteY2" fmla="*/ 612109 h 1093676"/>
              <a:gd name="connsiteX3" fmla="*/ 10102 w 723242"/>
              <a:gd name="connsiteY3" fmla="*/ 16838 h 1093676"/>
              <a:gd name="connsiteX0" fmla="*/ 0 w 723242"/>
              <a:gd name="connsiteY0" fmla="*/ 0 h 1093676"/>
              <a:gd name="connsiteX1" fmla="*/ 716506 w 723242"/>
              <a:gd name="connsiteY1" fmla="*/ 1080205 h 1093676"/>
              <a:gd name="connsiteX0" fmla="*/ 10102 w 723242"/>
              <a:gd name="connsiteY0" fmla="*/ 16838 h 1093676"/>
              <a:gd name="connsiteX1" fmla="*/ 723242 w 723242"/>
              <a:gd name="connsiteY1" fmla="*/ 1093676 h 1093676"/>
              <a:gd name="connsiteX2" fmla="*/ 565757 w 723242"/>
              <a:gd name="connsiteY2" fmla="*/ 315760 h 1093676"/>
              <a:gd name="connsiteX3" fmla="*/ 10102 w 723242"/>
              <a:gd name="connsiteY3" fmla="*/ 16838 h 1093676"/>
              <a:gd name="connsiteX0" fmla="*/ 0 w 723242"/>
              <a:gd name="connsiteY0" fmla="*/ 0 h 1093676"/>
              <a:gd name="connsiteX1" fmla="*/ 716506 w 723242"/>
              <a:gd name="connsiteY1" fmla="*/ 1080205 h 1093676"/>
              <a:gd name="connsiteX0" fmla="*/ 10102 w 723242"/>
              <a:gd name="connsiteY0" fmla="*/ 16838 h 1093676"/>
              <a:gd name="connsiteX1" fmla="*/ 723242 w 723242"/>
              <a:gd name="connsiteY1" fmla="*/ 1093676 h 1093676"/>
              <a:gd name="connsiteX2" fmla="*/ 171748 w 723242"/>
              <a:gd name="connsiteY2" fmla="*/ 676092 h 1093676"/>
              <a:gd name="connsiteX3" fmla="*/ 10102 w 723242"/>
              <a:gd name="connsiteY3" fmla="*/ 16838 h 1093676"/>
              <a:gd name="connsiteX0" fmla="*/ 0 w 723242"/>
              <a:gd name="connsiteY0" fmla="*/ 0 h 1093676"/>
              <a:gd name="connsiteX1" fmla="*/ 716506 w 723242"/>
              <a:gd name="connsiteY1" fmla="*/ 1080205 h 1093676"/>
              <a:gd name="connsiteX0" fmla="*/ 10102 w 763652"/>
              <a:gd name="connsiteY0" fmla="*/ 16838 h 1093676"/>
              <a:gd name="connsiteX1" fmla="*/ 723242 w 763652"/>
              <a:gd name="connsiteY1" fmla="*/ 1093676 h 1093676"/>
              <a:gd name="connsiteX2" fmla="*/ 171748 w 763652"/>
              <a:gd name="connsiteY2" fmla="*/ 676092 h 1093676"/>
              <a:gd name="connsiteX3" fmla="*/ 10102 w 763652"/>
              <a:gd name="connsiteY3" fmla="*/ 16838 h 1093676"/>
              <a:gd name="connsiteX0" fmla="*/ 0 w 763652"/>
              <a:gd name="connsiteY0" fmla="*/ 0 h 1093676"/>
              <a:gd name="connsiteX1" fmla="*/ 763652 w 763652"/>
              <a:gd name="connsiteY1" fmla="*/ 1073469 h 1093676"/>
              <a:gd name="connsiteX0" fmla="*/ 10102 w 763652"/>
              <a:gd name="connsiteY0" fmla="*/ 16838 h 1093676"/>
              <a:gd name="connsiteX1" fmla="*/ 723242 w 763652"/>
              <a:gd name="connsiteY1" fmla="*/ 1093676 h 1093676"/>
              <a:gd name="connsiteX2" fmla="*/ 171748 w 763652"/>
              <a:gd name="connsiteY2" fmla="*/ 676092 h 1093676"/>
              <a:gd name="connsiteX3" fmla="*/ 10102 w 763652"/>
              <a:gd name="connsiteY3" fmla="*/ 16838 h 1093676"/>
              <a:gd name="connsiteX0" fmla="*/ 0 w 763652"/>
              <a:gd name="connsiteY0" fmla="*/ 0 h 1093676"/>
              <a:gd name="connsiteX1" fmla="*/ 763652 w 763652"/>
              <a:gd name="connsiteY1" fmla="*/ 1073469 h 109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3652" h="1093676" stroke="0" extrusionOk="0">
                <a:moveTo>
                  <a:pt x="10102" y="16838"/>
                </a:moveTo>
                <a:cubicBezTo>
                  <a:pt x="262607" y="16838"/>
                  <a:pt x="723242" y="841171"/>
                  <a:pt x="723242" y="1093676"/>
                </a:cubicBezTo>
                <a:lnTo>
                  <a:pt x="171748" y="676092"/>
                </a:lnTo>
                <a:lnTo>
                  <a:pt x="10102" y="16838"/>
                </a:lnTo>
                <a:close/>
              </a:path>
              <a:path w="763652" h="1093676" fill="none">
                <a:moveTo>
                  <a:pt x="0" y="0"/>
                </a:moveTo>
                <a:cubicBezTo>
                  <a:pt x="272711" y="181850"/>
                  <a:pt x="692933" y="831068"/>
                  <a:pt x="763652" y="1073469"/>
                </a:cubicBezTo>
              </a:path>
            </a:pathLst>
          </a:custGeom>
          <a:ln w="3810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62ED95-905D-46BE-9428-59D83248D4C6}"/>
              </a:ext>
            </a:extLst>
          </p:cNvPr>
          <p:cNvSpPr txBox="1"/>
          <p:nvPr/>
        </p:nvSpPr>
        <p:spPr>
          <a:xfrm>
            <a:off x="3183266" y="3002251"/>
            <a:ext cx="1328737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5A43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Concept 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45A10D-A034-4643-A826-F486BC7E341A}"/>
              </a:ext>
            </a:extLst>
          </p:cNvPr>
          <p:cNvSpPr txBox="1"/>
          <p:nvPr/>
        </p:nvSpPr>
        <p:spPr>
          <a:xfrm>
            <a:off x="7315193" y="3019904"/>
            <a:ext cx="1328737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Concept 5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96D9356-D8EE-460E-A558-FEA6E4A257BF}"/>
              </a:ext>
            </a:extLst>
          </p:cNvPr>
          <p:cNvGrpSpPr/>
          <p:nvPr/>
        </p:nvGrpSpPr>
        <p:grpSpPr>
          <a:xfrm>
            <a:off x="10103266" y="5002257"/>
            <a:ext cx="371824" cy="786979"/>
            <a:chOff x="8444447" y="5311521"/>
            <a:chExt cx="371824" cy="78697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CEC3F30-77F6-4B14-8A6E-D7DD359BB12B}"/>
                </a:ext>
              </a:extLst>
            </p:cNvPr>
            <p:cNvSpPr txBox="1"/>
            <p:nvPr/>
          </p:nvSpPr>
          <p:spPr>
            <a:xfrm>
              <a:off x="8444447" y="5636835"/>
              <a:ext cx="371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83E3E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15" name="Up Arrow 13">
              <a:extLst>
                <a:ext uri="{FF2B5EF4-FFF2-40B4-BE49-F238E27FC236}">
                  <a16:creationId xmlns:a16="http://schemas.microsoft.com/office/drawing/2014/main" id="{13623CF8-C273-4A06-BA1C-62A88E15FD63}"/>
                </a:ext>
              </a:extLst>
            </p:cNvPr>
            <p:cNvSpPr/>
            <p:nvPr/>
          </p:nvSpPr>
          <p:spPr>
            <a:xfrm>
              <a:off x="8572499" y="5311521"/>
              <a:ext cx="142876" cy="325314"/>
            </a:xfrm>
            <a:prstGeom prst="upArrow">
              <a:avLst/>
            </a:prstGeom>
            <a:solidFill>
              <a:schemeClr val="accent5">
                <a:lumMod val="50000"/>
                <a:lumOff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6" name="Freeform 14">
            <a:extLst>
              <a:ext uri="{FF2B5EF4-FFF2-40B4-BE49-F238E27FC236}">
                <a16:creationId xmlns:a16="http://schemas.microsoft.com/office/drawing/2014/main" id="{E1029DB9-0E09-49FC-87D2-B8B3BBD5FFCE}"/>
              </a:ext>
            </a:extLst>
          </p:cNvPr>
          <p:cNvSpPr/>
          <p:nvPr/>
        </p:nvSpPr>
        <p:spPr>
          <a:xfrm>
            <a:off x="4655750" y="2881807"/>
            <a:ext cx="1963429" cy="1086632"/>
          </a:xfrm>
          <a:custGeom>
            <a:avLst/>
            <a:gdLst>
              <a:gd name="connsiteX0" fmla="*/ 33821 w 811488"/>
              <a:gd name="connsiteY0" fmla="*/ 0 h 1120829"/>
              <a:gd name="connsiteX1" fmla="*/ 42367 w 811488"/>
              <a:gd name="connsiteY1" fmla="*/ 846033 h 1120829"/>
              <a:gd name="connsiteX2" fmla="*/ 452565 w 811488"/>
              <a:gd name="connsiteY2" fmla="*/ 1119499 h 1120829"/>
              <a:gd name="connsiteX3" fmla="*/ 811488 w 811488"/>
              <a:gd name="connsiteY3" fmla="*/ 957129 h 1120829"/>
              <a:gd name="connsiteX4" fmla="*/ 811488 w 811488"/>
              <a:gd name="connsiteY4" fmla="*/ 957129 h 1120829"/>
              <a:gd name="connsiteX0" fmla="*/ 13742 w 791409"/>
              <a:gd name="connsiteY0" fmla="*/ 0 h 1120624"/>
              <a:gd name="connsiteX1" fmla="*/ 73715 w 791409"/>
              <a:gd name="connsiteY1" fmla="*/ 855657 h 1120624"/>
              <a:gd name="connsiteX2" fmla="*/ 432486 w 791409"/>
              <a:gd name="connsiteY2" fmla="*/ 1119499 h 1120624"/>
              <a:gd name="connsiteX3" fmla="*/ 791409 w 791409"/>
              <a:gd name="connsiteY3" fmla="*/ 957129 h 1120624"/>
              <a:gd name="connsiteX4" fmla="*/ 791409 w 791409"/>
              <a:gd name="connsiteY4" fmla="*/ 957129 h 1120624"/>
              <a:gd name="connsiteX0" fmla="*/ 7863 w 785530"/>
              <a:gd name="connsiteY0" fmla="*/ 0 h 1120624"/>
              <a:gd name="connsiteX1" fmla="*/ 67836 w 785530"/>
              <a:gd name="connsiteY1" fmla="*/ 855657 h 1120624"/>
              <a:gd name="connsiteX2" fmla="*/ 426607 w 785530"/>
              <a:gd name="connsiteY2" fmla="*/ 1119499 h 1120624"/>
              <a:gd name="connsiteX3" fmla="*/ 785530 w 785530"/>
              <a:gd name="connsiteY3" fmla="*/ 957129 h 1120624"/>
              <a:gd name="connsiteX4" fmla="*/ 785530 w 785530"/>
              <a:gd name="connsiteY4" fmla="*/ 957129 h 1120624"/>
              <a:gd name="connsiteX0" fmla="*/ 10494 w 788161"/>
              <a:gd name="connsiteY0" fmla="*/ 0 h 1120624"/>
              <a:gd name="connsiteX1" fmla="*/ 70467 w 788161"/>
              <a:gd name="connsiteY1" fmla="*/ 855657 h 1120624"/>
              <a:gd name="connsiteX2" fmla="*/ 429238 w 788161"/>
              <a:gd name="connsiteY2" fmla="*/ 1119499 h 1120624"/>
              <a:gd name="connsiteX3" fmla="*/ 788161 w 788161"/>
              <a:gd name="connsiteY3" fmla="*/ 957129 h 1120624"/>
              <a:gd name="connsiteX4" fmla="*/ 788161 w 788161"/>
              <a:gd name="connsiteY4" fmla="*/ 957129 h 1120624"/>
              <a:gd name="connsiteX0" fmla="*/ 7471 w 785138"/>
              <a:gd name="connsiteY0" fmla="*/ 0 h 1123608"/>
              <a:gd name="connsiteX1" fmla="*/ 67444 w 785138"/>
              <a:gd name="connsiteY1" fmla="*/ 855657 h 1123608"/>
              <a:gd name="connsiteX2" fmla="*/ 426215 w 785138"/>
              <a:gd name="connsiteY2" fmla="*/ 1119499 h 1123608"/>
              <a:gd name="connsiteX3" fmla="*/ 785138 w 785138"/>
              <a:gd name="connsiteY3" fmla="*/ 957129 h 1123608"/>
              <a:gd name="connsiteX4" fmla="*/ 785138 w 785138"/>
              <a:gd name="connsiteY4" fmla="*/ 957129 h 1123608"/>
              <a:gd name="connsiteX0" fmla="*/ 21758 w 768568"/>
              <a:gd name="connsiteY0" fmla="*/ 0 h 1115813"/>
              <a:gd name="connsiteX1" fmla="*/ 50874 w 768568"/>
              <a:gd name="connsiteY1" fmla="*/ 850845 h 1115813"/>
              <a:gd name="connsiteX2" fmla="*/ 409645 w 768568"/>
              <a:gd name="connsiteY2" fmla="*/ 1114687 h 1115813"/>
              <a:gd name="connsiteX3" fmla="*/ 768568 w 768568"/>
              <a:gd name="connsiteY3" fmla="*/ 952317 h 1115813"/>
              <a:gd name="connsiteX4" fmla="*/ 768568 w 768568"/>
              <a:gd name="connsiteY4" fmla="*/ 952317 h 1115813"/>
              <a:gd name="connsiteX0" fmla="*/ 4577 w 751387"/>
              <a:gd name="connsiteY0" fmla="*/ 0 h 1115812"/>
              <a:gd name="connsiteX1" fmla="*/ 33693 w 751387"/>
              <a:gd name="connsiteY1" fmla="*/ 850845 h 1115812"/>
              <a:gd name="connsiteX2" fmla="*/ 392464 w 751387"/>
              <a:gd name="connsiteY2" fmla="*/ 1114687 h 1115812"/>
              <a:gd name="connsiteX3" fmla="*/ 751387 w 751387"/>
              <a:gd name="connsiteY3" fmla="*/ 952317 h 1115812"/>
              <a:gd name="connsiteX4" fmla="*/ 751387 w 751387"/>
              <a:gd name="connsiteY4" fmla="*/ 952317 h 1115812"/>
              <a:gd name="connsiteX0" fmla="*/ 0 w 746810"/>
              <a:gd name="connsiteY0" fmla="*/ 0 h 1139911"/>
              <a:gd name="connsiteX1" fmla="*/ 29116 w 746810"/>
              <a:gd name="connsiteY1" fmla="*/ 850845 h 1139911"/>
              <a:gd name="connsiteX2" fmla="*/ 290175 w 746810"/>
              <a:gd name="connsiteY2" fmla="*/ 1138746 h 1139911"/>
              <a:gd name="connsiteX3" fmla="*/ 746810 w 746810"/>
              <a:gd name="connsiteY3" fmla="*/ 952317 h 1139911"/>
              <a:gd name="connsiteX4" fmla="*/ 746810 w 746810"/>
              <a:gd name="connsiteY4" fmla="*/ 952317 h 1139911"/>
              <a:gd name="connsiteX0" fmla="*/ 0 w 746810"/>
              <a:gd name="connsiteY0" fmla="*/ 0 h 1139911"/>
              <a:gd name="connsiteX1" fmla="*/ 29116 w 746810"/>
              <a:gd name="connsiteY1" fmla="*/ 850845 h 1139911"/>
              <a:gd name="connsiteX2" fmla="*/ 315888 w 746810"/>
              <a:gd name="connsiteY2" fmla="*/ 1138746 h 1139911"/>
              <a:gd name="connsiteX3" fmla="*/ 746810 w 746810"/>
              <a:gd name="connsiteY3" fmla="*/ 952317 h 1139911"/>
              <a:gd name="connsiteX4" fmla="*/ 746810 w 746810"/>
              <a:gd name="connsiteY4" fmla="*/ 952317 h 1139911"/>
              <a:gd name="connsiteX0" fmla="*/ 0 w 746810"/>
              <a:gd name="connsiteY0" fmla="*/ 0 h 1142279"/>
              <a:gd name="connsiteX1" fmla="*/ 29116 w 746810"/>
              <a:gd name="connsiteY1" fmla="*/ 850845 h 1142279"/>
              <a:gd name="connsiteX2" fmla="*/ 315888 w 746810"/>
              <a:gd name="connsiteY2" fmla="*/ 1138746 h 1142279"/>
              <a:gd name="connsiteX3" fmla="*/ 746810 w 746810"/>
              <a:gd name="connsiteY3" fmla="*/ 952317 h 1142279"/>
              <a:gd name="connsiteX4" fmla="*/ 746810 w 746810"/>
              <a:gd name="connsiteY4" fmla="*/ 952317 h 1142279"/>
              <a:gd name="connsiteX0" fmla="*/ 0 w 901090"/>
              <a:gd name="connsiteY0" fmla="*/ 0 h 1142011"/>
              <a:gd name="connsiteX1" fmla="*/ 29116 w 901090"/>
              <a:gd name="connsiteY1" fmla="*/ 850845 h 1142011"/>
              <a:gd name="connsiteX2" fmla="*/ 315888 w 901090"/>
              <a:gd name="connsiteY2" fmla="*/ 1138746 h 1142011"/>
              <a:gd name="connsiteX3" fmla="*/ 746810 w 901090"/>
              <a:gd name="connsiteY3" fmla="*/ 952317 h 1142011"/>
              <a:gd name="connsiteX4" fmla="*/ 901090 w 901090"/>
              <a:gd name="connsiteY4" fmla="*/ 1058176 h 1142011"/>
              <a:gd name="connsiteX0" fmla="*/ 0 w 901090"/>
              <a:gd name="connsiteY0" fmla="*/ 0 h 1142325"/>
              <a:gd name="connsiteX1" fmla="*/ 29116 w 901090"/>
              <a:gd name="connsiteY1" fmla="*/ 850845 h 1142325"/>
              <a:gd name="connsiteX2" fmla="*/ 315888 w 901090"/>
              <a:gd name="connsiteY2" fmla="*/ 1138746 h 1142325"/>
              <a:gd name="connsiteX3" fmla="*/ 685097 w 901090"/>
              <a:gd name="connsiteY3" fmla="*/ 1014871 h 1142325"/>
              <a:gd name="connsiteX4" fmla="*/ 901090 w 901090"/>
              <a:gd name="connsiteY4" fmla="*/ 1058176 h 1142325"/>
              <a:gd name="connsiteX0" fmla="*/ 0 w 921661"/>
              <a:gd name="connsiteY0" fmla="*/ 0 h 1142397"/>
              <a:gd name="connsiteX1" fmla="*/ 29116 w 921661"/>
              <a:gd name="connsiteY1" fmla="*/ 850845 h 1142397"/>
              <a:gd name="connsiteX2" fmla="*/ 315888 w 921661"/>
              <a:gd name="connsiteY2" fmla="*/ 1138746 h 1142397"/>
              <a:gd name="connsiteX3" fmla="*/ 685097 w 921661"/>
              <a:gd name="connsiteY3" fmla="*/ 1014871 h 1142397"/>
              <a:gd name="connsiteX4" fmla="*/ 921661 w 921661"/>
              <a:gd name="connsiteY4" fmla="*/ 1038929 h 1142397"/>
              <a:gd name="connsiteX0" fmla="*/ 0 w 906233"/>
              <a:gd name="connsiteY0" fmla="*/ 0 h 1142453"/>
              <a:gd name="connsiteX1" fmla="*/ 29116 w 906233"/>
              <a:gd name="connsiteY1" fmla="*/ 850845 h 1142453"/>
              <a:gd name="connsiteX2" fmla="*/ 315888 w 906233"/>
              <a:gd name="connsiteY2" fmla="*/ 1138746 h 1142453"/>
              <a:gd name="connsiteX3" fmla="*/ 685097 w 906233"/>
              <a:gd name="connsiteY3" fmla="*/ 1014871 h 1142453"/>
              <a:gd name="connsiteX4" fmla="*/ 906233 w 906233"/>
              <a:gd name="connsiteY4" fmla="*/ 1024493 h 1142453"/>
              <a:gd name="connsiteX0" fmla="*/ 0 w 906233"/>
              <a:gd name="connsiteY0" fmla="*/ 0 h 1142453"/>
              <a:gd name="connsiteX1" fmla="*/ 29116 w 906233"/>
              <a:gd name="connsiteY1" fmla="*/ 850845 h 1142453"/>
              <a:gd name="connsiteX2" fmla="*/ 315888 w 906233"/>
              <a:gd name="connsiteY2" fmla="*/ 1138746 h 1142453"/>
              <a:gd name="connsiteX3" fmla="*/ 685097 w 906233"/>
              <a:gd name="connsiteY3" fmla="*/ 1014871 h 1142453"/>
              <a:gd name="connsiteX4" fmla="*/ 906233 w 906233"/>
              <a:gd name="connsiteY4" fmla="*/ 1024493 h 1142453"/>
              <a:gd name="connsiteX0" fmla="*/ 0 w 906233"/>
              <a:gd name="connsiteY0" fmla="*/ 0 h 1142162"/>
              <a:gd name="connsiteX1" fmla="*/ 29116 w 906233"/>
              <a:gd name="connsiteY1" fmla="*/ 850845 h 1142162"/>
              <a:gd name="connsiteX2" fmla="*/ 315888 w 906233"/>
              <a:gd name="connsiteY2" fmla="*/ 1138746 h 1142162"/>
              <a:gd name="connsiteX3" fmla="*/ 551387 w 906233"/>
              <a:gd name="connsiteY3" fmla="*/ 1010060 h 1142162"/>
              <a:gd name="connsiteX4" fmla="*/ 906233 w 906233"/>
              <a:gd name="connsiteY4" fmla="*/ 1024493 h 1142162"/>
              <a:gd name="connsiteX0" fmla="*/ 0 w 906233"/>
              <a:gd name="connsiteY0" fmla="*/ 0 h 1142162"/>
              <a:gd name="connsiteX1" fmla="*/ 29116 w 906233"/>
              <a:gd name="connsiteY1" fmla="*/ 850845 h 1142162"/>
              <a:gd name="connsiteX2" fmla="*/ 315888 w 906233"/>
              <a:gd name="connsiteY2" fmla="*/ 1138746 h 1142162"/>
              <a:gd name="connsiteX3" fmla="*/ 551387 w 906233"/>
              <a:gd name="connsiteY3" fmla="*/ 1010060 h 1142162"/>
              <a:gd name="connsiteX4" fmla="*/ 906233 w 906233"/>
              <a:gd name="connsiteY4" fmla="*/ 1024493 h 1142162"/>
              <a:gd name="connsiteX0" fmla="*/ 0 w 906233"/>
              <a:gd name="connsiteY0" fmla="*/ 0 h 1142765"/>
              <a:gd name="connsiteX1" fmla="*/ 29116 w 906233"/>
              <a:gd name="connsiteY1" fmla="*/ 850845 h 1142765"/>
              <a:gd name="connsiteX2" fmla="*/ 315888 w 906233"/>
              <a:gd name="connsiteY2" fmla="*/ 1138746 h 1142765"/>
              <a:gd name="connsiteX3" fmla="*/ 654241 w 906233"/>
              <a:gd name="connsiteY3" fmla="*/ 1019683 h 1142765"/>
              <a:gd name="connsiteX4" fmla="*/ 906233 w 906233"/>
              <a:gd name="connsiteY4" fmla="*/ 1024493 h 1142765"/>
              <a:gd name="connsiteX0" fmla="*/ 0 w 906233"/>
              <a:gd name="connsiteY0" fmla="*/ 0 h 1143835"/>
              <a:gd name="connsiteX1" fmla="*/ 29116 w 906233"/>
              <a:gd name="connsiteY1" fmla="*/ 850845 h 1143835"/>
              <a:gd name="connsiteX2" fmla="*/ 315888 w 906233"/>
              <a:gd name="connsiteY2" fmla="*/ 1138746 h 1143835"/>
              <a:gd name="connsiteX3" fmla="*/ 643956 w 906233"/>
              <a:gd name="connsiteY3" fmla="*/ 1034118 h 1143835"/>
              <a:gd name="connsiteX4" fmla="*/ 906233 w 906233"/>
              <a:gd name="connsiteY4" fmla="*/ 1024493 h 1143835"/>
              <a:gd name="connsiteX0" fmla="*/ 0 w 906233"/>
              <a:gd name="connsiteY0" fmla="*/ 0 h 1102341"/>
              <a:gd name="connsiteX1" fmla="*/ 29116 w 906233"/>
              <a:gd name="connsiteY1" fmla="*/ 850845 h 1102341"/>
              <a:gd name="connsiteX2" fmla="*/ 290175 w 906233"/>
              <a:gd name="connsiteY2" fmla="*/ 1095440 h 1102341"/>
              <a:gd name="connsiteX3" fmla="*/ 643956 w 906233"/>
              <a:gd name="connsiteY3" fmla="*/ 1034118 h 1102341"/>
              <a:gd name="connsiteX4" fmla="*/ 906233 w 906233"/>
              <a:gd name="connsiteY4" fmla="*/ 1024493 h 1102341"/>
              <a:gd name="connsiteX0" fmla="*/ 0 w 906233"/>
              <a:gd name="connsiteY0" fmla="*/ 0 h 1116045"/>
              <a:gd name="connsiteX1" fmla="*/ 29116 w 906233"/>
              <a:gd name="connsiteY1" fmla="*/ 850845 h 1116045"/>
              <a:gd name="connsiteX2" fmla="*/ 290175 w 906233"/>
              <a:gd name="connsiteY2" fmla="*/ 1109876 h 1116045"/>
              <a:gd name="connsiteX3" fmla="*/ 643956 w 906233"/>
              <a:gd name="connsiteY3" fmla="*/ 1034118 h 1116045"/>
              <a:gd name="connsiteX4" fmla="*/ 906233 w 906233"/>
              <a:gd name="connsiteY4" fmla="*/ 1024493 h 111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6233" h="1116045">
                <a:moveTo>
                  <a:pt x="0" y="0"/>
                </a:moveTo>
                <a:cubicBezTo>
                  <a:pt x="15661" y="339349"/>
                  <a:pt x="-19246" y="665866"/>
                  <a:pt x="29116" y="850845"/>
                </a:cubicBezTo>
                <a:cubicBezTo>
                  <a:pt x="77478" y="1035824"/>
                  <a:pt x="187702" y="1079331"/>
                  <a:pt x="290175" y="1109876"/>
                </a:cubicBezTo>
                <a:cubicBezTo>
                  <a:pt x="392648" y="1140421"/>
                  <a:pt x="541280" y="1048348"/>
                  <a:pt x="643956" y="1034118"/>
                </a:cubicBezTo>
                <a:cubicBezTo>
                  <a:pt x="746632" y="1019888"/>
                  <a:pt x="818807" y="998830"/>
                  <a:pt x="906233" y="1024493"/>
                </a:cubicBezTo>
              </a:path>
            </a:pathLst>
          </a:custGeom>
          <a:noFill/>
          <a:ln w="38100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7A0AF3BF-AAD9-4BE9-A2F3-EC44EAF055D7}"/>
              </a:ext>
            </a:extLst>
          </p:cNvPr>
          <p:cNvSpPr/>
          <p:nvPr/>
        </p:nvSpPr>
        <p:spPr>
          <a:xfrm>
            <a:off x="4771765" y="2867095"/>
            <a:ext cx="716038" cy="892116"/>
          </a:xfrm>
          <a:custGeom>
            <a:avLst/>
            <a:gdLst>
              <a:gd name="connsiteX0" fmla="*/ 25738 w 467015"/>
              <a:gd name="connsiteY0" fmla="*/ 0 h 887105"/>
              <a:gd name="connsiteX1" fmla="*/ 48484 w 467015"/>
              <a:gd name="connsiteY1" fmla="*/ 723332 h 887105"/>
              <a:gd name="connsiteX2" fmla="*/ 467015 w 467015"/>
              <a:gd name="connsiteY2" fmla="*/ 887105 h 887105"/>
              <a:gd name="connsiteX0" fmla="*/ 14728 w 487850"/>
              <a:gd name="connsiteY0" fmla="*/ 0 h 837063"/>
              <a:gd name="connsiteX1" fmla="*/ 69319 w 487850"/>
              <a:gd name="connsiteY1" fmla="*/ 673290 h 837063"/>
              <a:gd name="connsiteX2" fmla="*/ 487850 w 487850"/>
              <a:gd name="connsiteY2" fmla="*/ 837063 h 837063"/>
              <a:gd name="connsiteX0" fmla="*/ 2693 w 475815"/>
              <a:gd name="connsiteY0" fmla="*/ 0 h 837063"/>
              <a:gd name="connsiteX1" fmla="*/ 57284 w 475815"/>
              <a:gd name="connsiteY1" fmla="*/ 673290 h 837063"/>
              <a:gd name="connsiteX2" fmla="*/ 475815 w 475815"/>
              <a:gd name="connsiteY2" fmla="*/ 837063 h 837063"/>
              <a:gd name="connsiteX0" fmla="*/ 6159 w 547520"/>
              <a:gd name="connsiteY0" fmla="*/ 0 h 868907"/>
              <a:gd name="connsiteX1" fmla="*/ 60750 w 547520"/>
              <a:gd name="connsiteY1" fmla="*/ 673290 h 868907"/>
              <a:gd name="connsiteX2" fmla="*/ 547520 w 547520"/>
              <a:gd name="connsiteY2" fmla="*/ 868907 h 868907"/>
              <a:gd name="connsiteX0" fmla="*/ 534 w 541895"/>
              <a:gd name="connsiteY0" fmla="*/ 0 h 870503"/>
              <a:gd name="connsiteX1" fmla="*/ 73322 w 541895"/>
              <a:gd name="connsiteY1" fmla="*/ 764275 h 870503"/>
              <a:gd name="connsiteX2" fmla="*/ 541895 w 541895"/>
              <a:gd name="connsiteY2" fmla="*/ 868907 h 870503"/>
              <a:gd name="connsiteX0" fmla="*/ 534 w 541895"/>
              <a:gd name="connsiteY0" fmla="*/ 0 h 860991"/>
              <a:gd name="connsiteX1" fmla="*/ 73322 w 541895"/>
              <a:gd name="connsiteY1" fmla="*/ 764275 h 860991"/>
              <a:gd name="connsiteX2" fmla="*/ 541895 w 541895"/>
              <a:gd name="connsiteY2" fmla="*/ 855259 h 860991"/>
              <a:gd name="connsiteX0" fmla="*/ 534 w 541895"/>
              <a:gd name="connsiteY0" fmla="*/ 0 h 899364"/>
              <a:gd name="connsiteX1" fmla="*/ 73322 w 541895"/>
              <a:gd name="connsiteY1" fmla="*/ 800669 h 899364"/>
              <a:gd name="connsiteX2" fmla="*/ 541895 w 541895"/>
              <a:gd name="connsiteY2" fmla="*/ 891653 h 89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1895" h="899364">
                <a:moveTo>
                  <a:pt x="534" y="0"/>
                </a:moveTo>
                <a:cubicBezTo>
                  <a:pt x="2429" y="305937"/>
                  <a:pt x="-16905" y="652060"/>
                  <a:pt x="73322" y="800669"/>
                </a:cubicBezTo>
                <a:cubicBezTo>
                  <a:pt x="163549" y="949278"/>
                  <a:pt x="369402" y="883692"/>
                  <a:pt x="541895" y="891653"/>
                </a:cubicBezTo>
              </a:path>
            </a:pathLst>
          </a:custGeom>
          <a:noFill/>
          <a:ln w="38100">
            <a:solidFill>
              <a:schemeClr val="accent4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3C2E7B-7847-4EB0-93C2-556BC44C38B4}"/>
              </a:ext>
            </a:extLst>
          </p:cNvPr>
          <p:cNvSpPr txBox="1"/>
          <p:nvPr/>
        </p:nvSpPr>
        <p:spPr>
          <a:xfrm rot="21357618">
            <a:off x="1761762" y="3851760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SR 526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4630A4-C38F-4EDC-BDC3-0E0C9282EF6A}"/>
              </a:ext>
            </a:extLst>
          </p:cNvPr>
          <p:cNvSpPr txBox="1"/>
          <p:nvPr/>
        </p:nvSpPr>
        <p:spPr>
          <a:xfrm>
            <a:off x="2509753" y="4510127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W Casino Rd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536B96-1472-44D8-84FF-7129DD8A5924}"/>
              </a:ext>
            </a:extLst>
          </p:cNvPr>
          <p:cNvSpPr txBox="1"/>
          <p:nvPr/>
        </p:nvSpPr>
        <p:spPr>
          <a:xfrm rot="1753435">
            <a:off x="4631292" y="1209439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Hardeson Rd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AB55C5-AD8E-4AAB-BD13-9D02335CCF23}"/>
              </a:ext>
            </a:extLst>
          </p:cNvPr>
          <p:cNvSpPr txBox="1"/>
          <p:nvPr/>
        </p:nvSpPr>
        <p:spPr>
          <a:xfrm>
            <a:off x="2604637" y="2700383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80</a:t>
            </a:r>
            <a:r>
              <a:rPr lang="en-US" sz="1000" baseline="30000" dirty="0">
                <a:solidFill>
                  <a:schemeClr val="bg1"/>
                </a:solidFill>
                <a:latin typeface="Arial"/>
              </a:rPr>
              <a:t>th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 St SW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512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  <p:bldP spid="12" grpId="0" animBg="1"/>
      <p:bldP spid="16" grpId="0" animBg="1"/>
      <p:bldP spid="16" grpId="1" animBg="1"/>
      <p:bldP spid="17" grpId="0" animBg="1"/>
      <p:bldP spid="1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Group 2: AM Peak (Westbound)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4148" y="1419935"/>
            <a:ext cx="10931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Auxiliary Slide 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87FD8E-A82D-4B52-96AD-9BBD7E58F7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1" b="11242"/>
          <a:stretch/>
        </p:blipFill>
        <p:spPr>
          <a:xfrm>
            <a:off x="1420427" y="1004491"/>
            <a:ext cx="9144000" cy="4800600"/>
          </a:xfrm>
          <a:prstGeom prst="rect">
            <a:avLst/>
          </a:prstGeom>
        </p:spPr>
      </p:pic>
      <p:sp>
        <p:nvSpPr>
          <p:cNvPr id="10" name="Freeform 1">
            <a:extLst>
              <a:ext uri="{FF2B5EF4-FFF2-40B4-BE49-F238E27FC236}">
                <a16:creationId xmlns:a16="http://schemas.microsoft.com/office/drawing/2014/main" id="{9E73D688-C572-4F98-968B-D51B736C7143}"/>
              </a:ext>
            </a:extLst>
          </p:cNvPr>
          <p:cNvSpPr/>
          <p:nvPr/>
        </p:nvSpPr>
        <p:spPr>
          <a:xfrm>
            <a:off x="6961528" y="3475895"/>
            <a:ext cx="1980576" cy="295848"/>
          </a:xfrm>
          <a:custGeom>
            <a:avLst/>
            <a:gdLst>
              <a:gd name="connsiteX0" fmla="*/ 0 w 2079522"/>
              <a:gd name="connsiteY0" fmla="*/ 0 h 398206"/>
              <a:gd name="connsiteX1" fmla="*/ 1349477 w 2079522"/>
              <a:gd name="connsiteY1" fmla="*/ 243348 h 398206"/>
              <a:gd name="connsiteX2" fmla="*/ 2079522 w 2079522"/>
              <a:gd name="connsiteY2" fmla="*/ 398206 h 398206"/>
              <a:gd name="connsiteX0" fmla="*/ 0 w 2079522"/>
              <a:gd name="connsiteY0" fmla="*/ 0 h 398206"/>
              <a:gd name="connsiteX1" fmla="*/ 1049227 w 2079522"/>
              <a:gd name="connsiteY1" fmla="*/ 195580 h 398206"/>
              <a:gd name="connsiteX2" fmla="*/ 2079522 w 2079522"/>
              <a:gd name="connsiteY2" fmla="*/ 398206 h 398206"/>
              <a:gd name="connsiteX0" fmla="*/ 0 w 2079522"/>
              <a:gd name="connsiteY0" fmla="*/ 0 h 398206"/>
              <a:gd name="connsiteX1" fmla="*/ 1049227 w 2079522"/>
              <a:gd name="connsiteY1" fmla="*/ 195580 h 398206"/>
              <a:gd name="connsiteX2" fmla="*/ 2079522 w 2079522"/>
              <a:gd name="connsiteY2" fmla="*/ 398206 h 398206"/>
              <a:gd name="connsiteX0" fmla="*/ 0 w 2079522"/>
              <a:gd name="connsiteY0" fmla="*/ 0 h 398206"/>
              <a:gd name="connsiteX1" fmla="*/ 1049227 w 2079522"/>
              <a:gd name="connsiteY1" fmla="*/ 195580 h 398206"/>
              <a:gd name="connsiteX2" fmla="*/ 2079522 w 2079522"/>
              <a:gd name="connsiteY2" fmla="*/ 398206 h 398206"/>
              <a:gd name="connsiteX0" fmla="*/ 0 w 2079522"/>
              <a:gd name="connsiteY0" fmla="*/ 0 h 398206"/>
              <a:gd name="connsiteX1" fmla="*/ 1049227 w 2079522"/>
              <a:gd name="connsiteY1" fmla="*/ 195580 h 398206"/>
              <a:gd name="connsiteX2" fmla="*/ 2079522 w 2079522"/>
              <a:gd name="connsiteY2" fmla="*/ 398206 h 398206"/>
              <a:gd name="connsiteX0" fmla="*/ 0 w 1949868"/>
              <a:gd name="connsiteY0" fmla="*/ 0 h 370911"/>
              <a:gd name="connsiteX1" fmla="*/ 919573 w 1949868"/>
              <a:gd name="connsiteY1" fmla="*/ 168285 h 370911"/>
              <a:gd name="connsiteX2" fmla="*/ 1949868 w 1949868"/>
              <a:gd name="connsiteY2" fmla="*/ 370911 h 370911"/>
              <a:gd name="connsiteX0" fmla="*/ 0 w 1881630"/>
              <a:gd name="connsiteY0" fmla="*/ 0 h 340203"/>
              <a:gd name="connsiteX1" fmla="*/ 851335 w 1881630"/>
              <a:gd name="connsiteY1" fmla="*/ 137577 h 340203"/>
              <a:gd name="connsiteX2" fmla="*/ 1881630 w 1881630"/>
              <a:gd name="connsiteY2" fmla="*/ 340203 h 340203"/>
              <a:gd name="connsiteX0" fmla="*/ 0 w 1980576"/>
              <a:gd name="connsiteY0" fmla="*/ 0 h 295848"/>
              <a:gd name="connsiteX1" fmla="*/ 950281 w 1980576"/>
              <a:gd name="connsiteY1" fmla="*/ 93222 h 295848"/>
              <a:gd name="connsiteX2" fmla="*/ 1980576 w 1980576"/>
              <a:gd name="connsiteY2" fmla="*/ 295848 h 295848"/>
              <a:gd name="connsiteX0" fmla="*/ 0 w 1980576"/>
              <a:gd name="connsiteY0" fmla="*/ 0 h 295848"/>
              <a:gd name="connsiteX1" fmla="*/ 1042404 w 1980576"/>
              <a:gd name="connsiteY1" fmla="*/ 110282 h 295848"/>
              <a:gd name="connsiteX2" fmla="*/ 1980576 w 1980576"/>
              <a:gd name="connsiteY2" fmla="*/ 295848 h 29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80576" h="295848">
                <a:moveTo>
                  <a:pt x="0" y="0"/>
                </a:moveTo>
                <a:cubicBezTo>
                  <a:pt x="283778" y="45859"/>
                  <a:pt x="712308" y="60974"/>
                  <a:pt x="1042404" y="110282"/>
                </a:cubicBezTo>
                <a:cubicBezTo>
                  <a:pt x="1372500" y="159590"/>
                  <a:pt x="1637144" y="228306"/>
                  <a:pt x="1980576" y="295848"/>
                </a:cubicBezTo>
              </a:path>
            </a:pathLst>
          </a:custGeom>
          <a:noFill/>
          <a:ln w="38100">
            <a:solidFill>
              <a:schemeClr val="accent3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D5ADFD73-16C0-481E-B560-32AD5A91E0A4}"/>
              </a:ext>
            </a:extLst>
          </p:cNvPr>
          <p:cNvSpPr/>
          <p:nvPr/>
        </p:nvSpPr>
        <p:spPr>
          <a:xfrm>
            <a:off x="6961528" y="3541731"/>
            <a:ext cx="2014696" cy="350439"/>
          </a:xfrm>
          <a:custGeom>
            <a:avLst/>
            <a:gdLst>
              <a:gd name="connsiteX0" fmla="*/ 0 w 2079522"/>
              <a:gd name="connsiteY0" fmla="*/ 0 h 398206"/>
              <a:gd name="connsiteX1" fmla="*/ 1349477 w 2079522"/>
              <a:gd name="connsiteY1" fmla="*/ 243348 h 398206"/>
              <a:gd name="connsiteX2" fmla="*/ 2079522 w 2079522"/>
              <a:gd name="connsiteY2" fmla="*/ 398206 h 398206"/>
              <a:gd name="connsiteX0" fmla="*/ 0 w 2079522"/>
              <a:gd name="connsiteY0" fmla="*/ 0 h 398206"/>
              <a:gd name="connsiteX1" fmla="*/ 1049227 w 2079522"/>
              <a:gd name="connsiteY1" fmla="*/ 195580 h 398206"/>
              <a:gd name="connsiteX2" fmla="*/ 2079522 w 2079522"/>
              <a:gd name="connsiteY2" fmla="*/ 398206 h 398206"/>
              <a:gd name="connsiteX0" fmla="*/ 0 w 2079522"/>
              <a:gd name="connsiteY0" fmla="*/ 0 h 398206"/>
              <a:gd name="connsiteX1" fmla="*/ 1049227 w 2079522"/>
              <a:gd name="connsiteY1" fmla="*/ 195580 h 398206"/>
              <a:gd name="connsiteX2" fmla="*/ 2079522 w 2079522"/>
              <a:gd name="connsiteY2" fmla="*/ 398206 h 398206"/>
              <a:gd name="connsiteX0" fmla="*/ 0 w 2079522"/>
              <a:gd name="connsiteY0" fmla="*/ 0 h 398206"/>
              <a:gd name="connsiteX1" fmla="*/ 1049227 w 2079522"/>
              <a:gd name="connsiteY1" fmla="*/ 195580 h 398206"/>
              <a:gd name="connsiteX2" fmla="*/ 2079522 w 2079522"/>
              <a:gd name="connsiteY2" fmla="*/ 398206 h 398206"/>
              <a:gd name="connsiteX0" fmla="*/ 0 w 2079522"/>
              <a:gd name="connsiteY0" fmla="*/ 0 h 398206"/>
              <a:gd name="connsiteX1" fmla="*/ 1049227 w 2079522"/>
              <a:gd name="connsiteY1" fmla="*/ 195580 h 398206"/>
              <a:gd name="connsiteX2" fmla="*/ 2079522 w 2079522"/>
              <a:gd name="connsiteY2" fmla="*/ 398206 h 398206"/>
              <a:gd name="connsiteX0" fmla="*/ 0 w 1949868"/>
              <a:gd name="connsiteY0" fmla="*/ 0 h 370911"/>
              <a:gd name="connsiteX1" fmla="*/ 919573 w 1949868"/>
              <a:gd name="connsiteY1" fmla="*/ 168285 h 370911"/>
              <a:gd name="connsiteX2" fmla="*/ 1949868 w 1949868"/>
              <a:gd name="connsiteY2" fmla="*/ 370911 h 370911"/>
              <a:gd name="connsiteX0" fmla="*/ 0 w 1881630"/>
              <a:gd name="connsiteY0" fmla="*/ 0 h 340203"/>
              <a:gd name="connsiteX1" fmla="*/ 851335 w 1881630"/>
              <a:gd name="connsiteY1" fmla="*/ 137577 h 340203"/>
              <a:gd name="connsiteX2" fmla="*/ 1881630 w 1881630"/>
              <a:gd name="connsiteY2" fmla="*/ 340203 h 340203"/>
              <a:gd name="connsiteX0" fmla="*/ 0 w 1980576"/>
              <a:gd name="connsiteY0" fmla="*/ 0 h 295848"/>
              <a:gd name="connsiteX1" fmla="*/ 950281 w 1980576"/>
              <a:gd name="connsiteY1" fmla="*/ 93222 h 295848"/>
              <a:gd name="connsiteX2" fmla="*/ 1980576 w 1980576"/>
              <a:gd name="connsiteY2" fmla="*/ 295848 h 295848"/>
              <a:gd name="connsiteX0" fmla="*/ 0 w 1980576"/>
              <a:gd name="connsiteY0" fmla="*/ 0 h 295848"/>
              <a:gd name="connsiteX1" fmla="*/ 1042404 w 1980576"/>
              <a:gd name="connsiteY1" fmla="*/ 110282 h 295848"/>
              <a:gd name="connsiteX2" fmla="*/ 1980576 w 1980576"/>
              <a:gd name="connsiteY2" fmla="*/ 295848 h 295848"/>
              <a:gd name="connsiteX0" fmla="*/ 0 w 1997636"/>
              <a:gd name="connsiteY0" fmla="*/ 0 h 364087"/>
              <a:gd name="connsiteX1" fmla="*/ 1042404 w 1997636"/>
              <a:gd name="connsiteY1" fmla="*/ 110282 h 364087"/>
              <a:gd name="connsiteX2" fmla="*/ 1997636 w 1997636"/>
              <a:gd name="connsiteY2" fmla="*/ 364087 h 364087"/>
              <a:gd name="connsiteX0" fmla="*/ 0 w 1997636"/>
              <a:gd name="connsiteY0" fmla="*/ 0 h 364087"/>
              <a:gd name="connsiteX1" fmla="*/ 1042404 w 1997636"/>
              <a:gd name="connsiteY1" fmla="*/ 110282 h 364087"/>
              <a:gd name="connsiteX2" fmla="*/ 1997636 w 1997636"/>
              <a:gd name="connsiteY2" fmla="*/ 364087 h 364087"/>
              <a:gd name="connsiteX0" fmla="*/ 0 w 1997636"/>
              <a:gd name="connsiteY0" fmla="*/ 0 h 364087"/>
              <a:gd name="connsiteX1" fmla="*/ 1042404 w 1997636"/>
              <a:gd name="connsiteY1" fmla="*/ 110282 h 364087"/>
              <a:gd name="connsiteX2" fmla="*/ 1997636 w 1997636"/>
              <a:gd name="connsiteY2" fmla="*/ 364087 h 364087"/>
              <a:gd name="connsiteX0" fmla="*/ 0 w 2014696"/>
              <a:gd name="connsiteY0" fmla="*/ 0 h 350439"/>
              <a:gd name="connsiteX1" fmla="*/ 1042404 w 2014696"/>
              <a:gd name="connsiteY1" fmla="*/ 110282 h 350439"/>
              <a:gd name="connsiteX2" fmla="*/ 2014696 w 2014696"/>
              <a:gd name="connsiteY2" fmla="*/ 350439 h 350439"/>
              <a:gd name="connsiteX0" fmla="*/ 0 w 2014696"/>
              <a:gd name="connsiteY0" fmla="*/ 0 h 350439"/>
              <a:gd name="connsiteX1" fmla="*/ 1032168 w 2014696"/>
              <a:gd name="connsiteY1" fmla="*/ 52279 h 350439"/>
              <a:gd name="connsiteX2" fmla="*/ 2014696 w 2014696"/>
              <a:gd name="connsiteY2" fmla="*/ 350439 h 350439"/>
              <a:gd name="connsiteX0" fmla="*/ 0 w 2014696"/>
              <a:gd name="connsiteY0" fmla="*/ 0 h 350439"/>
              <a:gd name="connsiteX1" fmla="*/ 1032168 w 2014696"/>
              <a:gd name="connsiteY1" fmla="*/ 52279 h 350439"/>
              <a:gd name="connsiteX2" fmla="*/ 2014696 w 2014696"/>
              <a:gd name="connsiteY2" fmla="*/ 350439 h 350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4696" h="350439">
                <a:moveTo>
                  <a:pt x="0" y="0"/>
                </a:moveTo>
                <a:cubicBezTo>
                  <a:pt x="314485" y="8328"/>
                  <a:pt x="696385" y="-6127"/>
                  <a:pt x="1032168" y="52279"/>
                </a:cubicBezTo>
                <a:cubicBezTo>
                  <a:pt x="1367951" y="110685"/>
                  <a:pt x="1725855" y="201010"/>
                  <a:pt x="2014696" y="350439"/>
                </a:cubicBezTo>
              </a:path>
            </a:pathLst>
          </a:custGeom>
          <a:noFill/>
          <a:ln w="38100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2E167F-E6E6-4A85-99D5-0F4B45691AC9}"/>
              </a:ext>
            </a:extLst>
          </p:cNvPr>
          <p:cNvSpPr txBox="1"/>
          <p:nvPr/>
        </p:nvSpPr>
        <p:spPr>
          <a:xfrm>
            <a:off x="7613367" y="3104423"/>
            <a:ext cx="142592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5A43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Concept 12</a:t>
            </a:r>
          </a:p>
        </p:txBody>
      </p:sp>
      <p:sp>
        <p:nvSpPr>
          <p:cNvPr id="13" name="Arc 9">
            <a:extLst>
              <a:ext uri="{FF2B5EF4-FFF2-40B4-BE49-F238E27FC236}">
                <a16:creationId xmlns:a16="http://schemas.microsoft.com/office/drawing/2014/main" id="{761E6257-30BF-4937-A4CB-B207DE550F05}"/>
              </a:ext>
            </a:extLst>
          </p:cNvPr>
          <p:cNvSpPr/>
          <p:nvPr/>
        </p:nvSpPr>
        <p:spPr>
          <a:xfrm>
            <a:off x="3456562" y="3369615"/>
            <a:ext cx="2659763" cy="563480"/>
          </a:xfrm>
          <a:custGeom>
            <a:avLst/>
            <a:gdLst>
              <a:gd name="connsiteX0" fmla="*/ 457200 w 914400"/>
              <a:gd name="connsiteY0" fmla="*/ 0 h 914400"/>
              <a:gd name="connsiteX1" fmla="*/ 914400 w 914400"/>
              <a:gd name="connsiteY1" fmla="*/ 457200 h 914400"/>
              <a:gd name="connsiteX2" fmla="*/ 457200 w 914400"/>
              <a:gd name="connsiteY2" fmla="*/ 457200 h 914400"/>
              <a:gd name="connsiteX3" fmla="*/ 457200 w 914400"/>
              <a:gd name="connsiteY3" fmla="*/ 0 h 914400"/>
              <a:gd name="connsiteX0" fmla="*/ 457200 w 914400"/>
              <a:gd name="connsiteY0" fmla="*/ 0 h 914400"/>
              <a:gd name="connsiteX1" fmla="*/ 914400 w 914400"/>
              <a:gd name="connsiteY1" fmla="*/ 457200 h 914400"/>
              <a:gd name="connsiteX0" fmla="*/ 425303 w 882503"/>
              <a:gd name="connsiteY0" fmla="*/ 5316 h 462516"/>
              <a:gd name="connsiteX1" fmla="*/ 882503 w 882503"/>
              <a:gd name="connsiteY1" fmla="*/ 462516 h 462516"/>
              <a:gd name="connsiteX2" fmla="*/ 425303 w 882503"/>
              <a:gd name="connsiteY2" fmla="*/ 462516 h 462516"/>
              <a:gd name="connsiteX3" fmla="*/ 425303 w 882503"/>
              <a:gd name="connsiteY3" fmla="*/ 5316 h 462516"/>
              <a:gd name="connsiteX0" fmla="*/ 0 w 882503"/>
              <a:gd name="connsiteY0" fmla="*/ 0 h 462516"/>
              <a:gd name="connsiteX1" fmla="*/ 882503 w 882503"/>
              <a:gd name="connsiteY1" fmla="*/ 462516 h 462516"/>
              <a:gd name="connsiteX0" fmla="*/ 425303 w 3880884"/>
              <a:gd name="connsiteY0" fmla="*/ 59743 h 516943"/>
              <a:gd name="connsiteX1" fmla="*/ 882503 w 3880884"/>
              <a:gd name="connsiteY1" fmla="*/ 516943 h 516943"/>
              <a:gd name="connsiteX2" fmla="*/ 425303 w 3880884"/>
              <a:gd name="connsiteY2" fmla="*/ 516943 h 516943"/>
              <a:gd name="connsiteX3" fmla="*/ 425303 w 3880884"/>
              <a:gd name="connsiteY3" fmla="*/ 59743 h 516943"/>
              <a:gd name="connsiteX0" fmla="*/ 0 w 3880884"/>
              <a:gd name="connsiteY0" fmla="*/ 54427 h 516943"/>
              <a:gd name="connsiteX1" fmla="*/ 3880884 w 3880884"/>
              <a:gd name="connsiteY1" fmla="*/ 139487 h 516943"/>
              <a:gd name="connsiteX0" fmla="*/ 425303 w 3880884"/>
              <a:gd name="connsiteY0" fmla="*/ 84582 h 541782"/>
              <a:gd name="connsiteX1" fmla="*/ 882503 w 3880884"/>
              <a:gd name="connsiteY1" fmla="*/ 541782 h 541782"/>
              <a:gd name="connsiteX2" fmla="*/ 425303 w 3880884"/>
              <a:gd name="connsiteY2" fmla="*/ 541782 h 541782"/>
              <a:gd name="connsiteX3" fmla="*/ 425303 w 3880884"/>
              <a:gd name="connsiteY3" fmla="*/ 84582 h 541782"/>
              <a:gd name="connsiteX0" fmla="*/ 0 w 3880884"/>
              <a:gd name="connsiteY0" fmla="*/ 79266 h 541782"/>
              <a:gd name="connsiteX1" fmla="*/ 3880884 w 3880884"/>
              <a:gd name="connsiteY1" fmla="*/ 164326 h 541782"/>
              <a:gd name="connsiteX0" fmla="*/ 425303 w 3896832"/>
              <a:gd name="connsiteY0" fmla="*/ 94931 h 552131"/>
              <a:gd name="connsiteX1" fmla="*/ 882503 w 3896832"/>
              <a:gd name="connsiteY1" fmla="*/ 552131 h 552131"/>
              <a:gd name="connsiteX2" fmla="*/ 425303 w 3896832"/>
              <a:gd name="connsiteY2" fmla="*/ 552131 h 552131"/>
              <a:gd name="connsiteX3" fmla="*/ 425303 w 3896832"/>
              <a:gd name="connsiteY3" fmla="*/ 94931 h 552131"/>
              <a:gd name="connsiteX0" fmla="*/ 0 w 3896832"/>
              <a:gd name="connsiteY0" fmla="*/ 89615 h 552131"/>
              <a:gd name="connsiteX1" fmla="*/ 3896832 w 3896832"/>
              <a:gd name="connsiteY1" fmla="*/ 158726 h 552131"/>
              <a:gd name="connsiteX0" fmla="*/ 425303 w 3896832"/>
              <a:gd name="connsiteY0" fmla="*/ 85700 h 542900"/>
              <a:gd name="connsiteX1" fmla="*/ 882503 w 3896832"/>
              <a:gd name="connsiteY1" fmla="*/ 542900 h 542900"/>
              <a:gd name="connsiteX2" fmla="*/ 425303 w 3896832"/>
              <a:gd name="connsiteY2" fmla="*/ 542900 h 542900"/>
              <a:gd name="connsiteX3" fmla="*/ 425303 w 3896832"/>
              <a:gd name="connsiteY3" fmla="*/ 85700 h 542900"/>
              <a:gd name="connsiteX0" fmla="*/ 0 w 3896832"/>
              <a:gd name="connsiteY0" fmla="*/ 80384 h 542900"/>
              <a:gd name="connsiteX1" fmla="*/ 3896832 w 3896832"/>
              <a:gd name="connsiteY1" fmla="*/ 149495 h 542900"/>
              <a:gd name="connsiteX0" fmla="*/ 425303 w 3923413"/>
              <a:gd name="connsiteY0" fmla="*/ 92730 h 549930"/>
              <a:gd name="connsiteX1" fmla="*/ 882503 w 3923413"/>
              <a:gd name="connsiteY1" fmla="*/ 549930 h 549930"/>
              <a:gd name="connsiteX2" fmla="*/ 425303 w 3923413"/>
              <a:gd name="connsiteY2" fmla="*/ 549930 h 549930"/>
              <a:gd name="connsiteX3" fmla="*/ 425303 w 3923413"/>
              <a:gd name="connsiteY3" fmla="*/ 92730 h 549930"/>
              <a:gd name="connsiteX0" fmla="*/ 0 w 3923413"/>
              <a:gd name="connsiteY0" fmla="*/ 87414 h 549930"/>
              <a:gd name="connsiteX1" fmla="*/ 3923413 w 3923413"/>
              <a:gd name="connsiteY1" fmla="*/ 145893 h 549930"/>
              <a:gd name="connsiteX0" fmla="*/ 425303 w 3923413"/>
              <a:gd name="connsiteY0" fmla="*/ 78833 h 536033"/>
              <a:gd name="connsiteX1" fmla="*/ 882503 w 3923413"/>
              <a:gd name="connsiteY1" fmla="*/ 536033 h 536033"/>
              <a:gd name="connsiteX2" fmla="*/ 425303 w 3923413"/>
              <a:gd name="connsiteY2" fmla="*/ 536033 h 536033"/>
              <a:gd name="connsiteX3" fmla="*/ 425303 w 3923413"/>
              <a:gd name="connsiteY3" fmla="*/ 78833 h 536033"/>
              <a:gd name="connsiteX0" fmla="*/ 0 w 3923413"/>
              <a:gd name="connsiteY0" fmla="*/ 73517 h 536033"/>
              <a:gd name="connsiteX1" fmla="*/ 3923413 w 3923413"/>
              <a:gd name="connsiteY1" fmla="*/ 131996 h 536033"/>
              <a:gd name="connsiteX0" fmla="*/ 425303 w 3923413"/>
              <a:gd name="connsiteY0" fmla="*/ 78833 h 536033"/>
              <a:gd name="connsiteX1" fmla="*/ 882503 w 3923413"/>
              <a:gd name="connsiteY1" fmla="*/ 536033 h 536033"/>
              <a:gd name="connsiteX2" fmla="*/ 425303 w 3923413"/>
              <a:gd name="connsiteY2" fmla="*/ 536033 h 536033"/>
              <a:gd name="connsiteX3" fmla="*/ 425303 w 3923413"/>
              <a:gd name="connsiteY3" fmla="*/ 78833 h 536033"/>
              <a:gd name="connsiteX0" fmla="*/ 0 w 3923413"/>
              <a:gd name="connsiteY0" fmla="*/ 73517 h 536033"/>
              <a:gd name="connsiteX1" fmla="*/ 3923413 w 3923413"/>
              <a:gd name="connsiteY1" fmla="*/ 131996 h 536033"/>
              <a:gd name="connsiteX0" fmla="*/ 425303 w 2659763"/>
              <a:gd name="connsiteY0" fmla="*/ 167913 h 625113"/>
              <a:gd name="connsiteX1" fmla="*/ 882503 w 2659763"/>
              <a:gd name="connsiteY1" fmla="*/ 625113 h 625113"/>
              <a:gd name="connsiteX2" fmla="*/ 425303 w 2659763"/>
              <a:gd name="connsiteY2" fmla="*/ 625113 h 625113"/>
              <a:gd name="connsiteX3" fmla="*/ 425303 w 2659763"/>
              <a:gd name="connsiteY3" fmla="*/ 167913 h 625113"/>
              <a:gd name="connsiteX0" fmla="*/ 0 w 2659763"/>
              <a:gd name="connsiteY0" fmla="*/ 162597 h 625113"/>
              <a:gd name="connsiteX1" fmla="*/ 2659763 w 2659763"/>
              <a:gd name="connsiteY1" fmla="*/ 100426 h 625113"/>
              <a:gd name="connsiteX0" fmla="*/ 425303 w 2659763"/>
              <a:gd name="connsiteY0" fmla="*/ 106280 h 563480"/>
              <a:gd name="connsiteX1" fmla="*/ 882503 w 2659763"/>
              <a:gd name="connsiteY1" fmla="*/ 563480 h 563480"/>
              <a:gd name="connsiteX2" fmla="*/ 425303 w 2659763"/>
              <a:gd name="connsiteY2" fmla="*/ 563480 h 563480"/>
              <a:gd name="connsiteX3" fmla="*/ 425303 w 2659763"/>
              <a:gd name="connsiteY3" fmla="*/ 106280 h 563480"/>
              <a:gd name="connsiteX0" fmla="*/ 0 w 2659763"/>
              <a:gd name="connsiteY0" fmla="*/ 100964 h 563480"/>
              <a:gd name="connsiteX1" fmla="*/ 2659763 w 2659763"/>
              <a:gd name="connsiteY1" fmla="*/ 38793 h 563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59763" h="563480" stroke="0" extrusionOk="0">
                <a:moveTo>
                  <a:pt x="425303" y="106280"/>
                </a:moveTo>
                <a:cubicBezTo>
                  <a:pt x="677808" y="106280"/>
                  <a:pt x="882503" y="310975"/>
                  <a:pt x="882503" y="563480"/>
                </a:cubicBezTo>
                <a:lnTo>
                  <a:pt x="425303" y="563480"/>
                </a:lnTo>
                <a:lnTo>
                  <a:pt x="425303" y="106280"/>
                </a:lnTo>
                <a:close/>
              </a:path>
              <a:path w="2659763" h="563480" fill="none">
                <a:moveTo>
                  <a:pt x="0" y="100964"/>
                </a:moveTo>
                <a:cubicBezTo>
                  <a:pt x="252505" y="100964"/>
                  <a:pt x="468200" y="-76154"/>
                  <a:pt x="2659763" y="38793"/>
                </a:cubicBezTo>
              </a:path>
            </a:pathLst>
          </a:custGeom>
          <a:ln w="38100">
            <a:solidFill>
              <a:srgbClr val="FFC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444464-0795-477C-8941-40839474A7AF}"/>
              </a:ext>
            </a:extLst>
          </p:cNvPr>
          <p:cNvSpPr txBox="1"/>
          <p:nvPr/>
        </p:nvSpPr>
        <p:spPr>
          <a:xfrm>
            <a:off x="3825029" y="3538319"/>
            <a:ext cx="142592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2A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Concept 28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484460F-CBBB-4371-AC29-4536D4FFDB49}"/>
              </a:ext>
            </a:extLst>
          </p:cNvPr>
          <p:cNvGrpSpPr/>
          <p:nvPr/>
        </p:nvGrpSpPr>
        <p:grpSpPr>
          <a:xfrm>
            <a:off x="10192603" y="5018112"/>
            <a:ext cx="371824" cy="786979"/>
            <a:chOff x="8444447" y="5311521"/>
            <a:chExt cx="371824" cy="78697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20E392F-1771-459D-B95B-7262D5611F4D}"/>
                </a:ext>
              </a:extLst>
            </p:cNvPr>
            <p:cNvSpPr txBox="1"/>
            <p:nvPr/>
          </p:nvSpPr>
          <p:spPr>
            <a:xfrm>
              <a:off x="8444447" y="5636835"/>
              <a:ext cx="371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83E3E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17" name="Up Arrow 17">
              <a:extLst>
                <a:ext uri="{FF2B5EF4-FFF2-40B4-BE49-F238E27FC236}">
                  <a16:creationId xmlns:a16="http://schemas.microsoft.com/office/drawing/2014/main" id="{9B2F2D8B-2B33-4944-AC23-C1C0EC829621}"/>
                </a:ext>
              </a:extLst>
            </p:cNvPr>
            <p:cNvSpPr/>
            <p:nvPr/>
          </p:nvSpPr>
          <p:spPr>
            <a:xfrm>
              <a:off x="8572499" y="5311521"/>
              <a:ext cx="142876" cy="325314"/>
            </a:xfrm>
            <a:prstGeom prst="upArrow">
              <a:avLst/>
            </a:prstGeom>
            <a:solidFill>
              <a:schemeClr val="accent5">
                <a:lumMod val="50000"/>
                <a:lumOff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D0D1E8B3-495A-4142-A954-02A8B510A324}"/>
              </a:ext>
            </a:extLst>
          </p:cNvPr>
          <p:cNvSpPr txBox="1"/>
          <p:nvPr/>
        </p:nvSpPr>
        <p:spPr>
          <a:xfrm rot="17995477">
            <a:off x="6550505" y="2710059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Evergreen Way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382ECBF-57D0-4B8F-B6B2-F256DAAF2935}"/>
              </a:ext>
            </a:extLst>
          </p:cNvPr>
          <p:cNvSpPr txBox="1"/>
          <p:nvPr/>
        </p:nvSpPr>
        <p:spPr>
          <a:xfrm rot="4264791">
            <a:off x="3531879" y="1406557"/>
            <a:ext cx="100024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Hardeson Rd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3FF10B-7907-4B4F-861E-8AC82749768B}"/>
              </a:ext>
            </a:extLst>
          </p:cNvPr>
          <p:cNvSpPr txBox="1"/>
          <p:nvPr/>
        </p:nvSpPr>
        <p:spPr>
          <a:xfrm rot="17220111">
            <a:off x="8715860" y="3541966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i="1" noProof="0" dirty="0">
                <a:solidFill>
                  <a:schemeClr val="bg1"/>
                </a:solidFill>
                <a:latin typeface="Arial"/>
              </a:rPr>
              <a:t>I-5</a:t>
            </a:r>
            <a:endParaRPr kumimoji="0" lang="en-US" sz="10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0CDCEA-0EA9-4EEC-8D9D-B8829B81E940}"/>
              </a:ext>
            </a:extLst>
          </p:cNvPr>
          <p:cNvSpPr txBox="1"/>
          <p:nvPr/>
        </p:nvSpPr>
        <p:spPr>
          <a:xfrm rot="16200000">
            <a:off x="2141780" y="2318498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Seaway Blvd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4594ED-C032-4334-8679-3340EA3DAC3D}"/>
              </a:ext>
            </a:extLst>
          </p:cNvPr>
          <p:cNvSpPr txBox="1"/>
          <p:nvPr/>
        </p:nvSpPr>
        <p:spPr>
          <a:xfrm>
            <a:off x="1224229" y="3490350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SR 526</a:t>
            </a:r>
          </a:p>
        </p:txBody>
      </p:sp>
    </p:spTree>
    <p:extLst>
      <p:ext uri="{BB962C8B-B14F-4D97-AF65-F5344CB8AC3E}">
        <p14:creationId xmlns:p14="http://schemas.microsoft.com/office/powerpoint/2010/main" val="37240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Group 3: PM Peak (Eastbound)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4148" y="1419935"/>
            <a:ext cx="10931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Auxiliary Slide 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4BB83D-34E1-47D3-862F-C3FE6E1EF9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1" b="11242"/>
          <a:stretch/>
        </p:blipFill>
        <p:spPr>
          <a:xfrm>
            <a:off x="1420427" y="998132"/>
            <a:ext cx="9144000" cy="4800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BAD9252-D288-4C73-89BF-00EE2CD8F9C9}"/>
              </a:ext>
            </a:extLst>
          </p:cNvPr>
          <p:cNvSpPr txBox="1"/>
          <p:nvPr/>
        </p:nvSpPr>
        <p:spPr>
          <a:xfrm>
            <a:off x="7342313" y="2962055"/>
            <a:ext cx="142592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2A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Concept 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C19022-CF21-48EE-A5A3-B71B4F4F814E}"/>
              </a:ext>
            </a:extLst>
          </p:cNvPr>
          <p:cNvSpPr txBox="1"/>
          <p:nvPr/>
        </p:nvSpPr>
        <p:spPr>
          <a:xfrm>
            <a:off x="2047146" y="3764268"/>
            <a:ext cx="142592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5A43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Concept 10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FCFB547-F473-489A-BB48-DC462704CB31}"/>
              </a:ext>
            </a:extLst>
          </p:cNvPr>
          <p:cNvCxnSpPr/>
          <p:nvPr/>
        </p:nvCxnSpPr>
        <p:spPr>
          <a:xfrm flipV="1">
            <a:off x="8756280" y="4148334"/>
            <a:ext cx="264640" cy="700087"/>
          </a:xfrm>
          <a:prstGeom prst="straightConnector1">
            <a:avLst/>
          </a:prstGeom>
          <a:ln w="38100">
            <a:solidFill>
              <a:srgbClr val="00CC99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C4803B9-322D-46A0-B36A-1C30A72B2D47}"/>
              </a:ext>
            </a:extLst>
          </p:cNvPr>
          <p:cNvSpPr txBox="1"/>
          <p:nvPr/>
        </p:nvSpPr>
        <p:spPr>
          <a:xfrm>
            <a:off x="7259267" y="4693127"/>
            <a:ext cx="142592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CC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Concept 17</a:t>
            </a:r>
          </a:p>
        </p:txBody>
      </p:sp>
      <p:sp>
        <p:nvSpPr>
          <p:cNvPr id="14" name="Arc 18">
            <a:extLst>
              <a:ext uri="{FF2B5EF4-FFF2-40B4-BE49-F238E27FC236}">
                <a16:creationId xmlns:a16="http://schemas.microsoft.com/office/drawing/2014/main" id="{FE84861B-46B5-4B62-9F99-9B6634C685F1}"/>
              </a:ext>
            </a:extLst>
          </p:cNvPr>
          <p:cNvSpPr/>
          <p:nvPr/>
        </p:nvSpPr>
        <p:spPr>
          <a:xfrm rot="11115229">
            <a:off x="8413976" y="2982504"/>
            <a:ext cx="1078788" cy="1689980"/>
          </a:xfrm>
          <a:custGeom>
            <a:avLst/>
            <a:gdLst>
              <a:gd name="connsiteX0" fmla="*/ 457200 w 914400"/>
              <a:gd name="connsiteY0" fmla="*/ 0 h 914400"/>
              <a:gd name="connsiteX1" fmla="*/ 914400 w 914400"/>
              <a:gd name="connsiteY1" fmla="*/ 457200 h 914400"/>
              <a:gd name="connsiteX2" fmla="*/ 457200 w 914400"/>
              <a:gd name="connsiteY2" fmla="*/ 457200 h 914400"/>
              <a:gd name="connsiteX3" fmla="*/ 457200 w 914400"/>
              <a:gd name="connsiteY3" fmla="*/ 0 h 914400"/>
              <a:gd name="connsiteX0" fmla="*/ 457200 w 914400"/>
              <a:gd name="connsiteY0" fmla="*/ 0 h 914400"/>
              <a:gd name="connsiteX1" fmla="*/ 914400 w 914400"/>
              <a:gd name="connsiteY1" fmla="*/ 457200 h 914400"/>
              <a:gd name="connsiteX0" fmla="*/ 593193 w 1050393"/>
              <a:gd name="connsiteY0" fmla="*/ 1145885 h 1603085"/>
              <a:gd name="connsiteX1" fmla="*/ 1050393 w 1050393"/>
              <a:gd name="connsiteY1" fmla="*/ 1603085 h 1603085"/>
              <a:gd name="connsiteX2" fmla="*/ 593193 w 1050393"/>
              <a:gd name="connsiteY2" fmla="*/ 1603085 h 1603085"/>
              <a:gd name="connsiteX3" fmla="*/ 593193 w 1050393"/>
              <a:gd name="connsiteY3" fmla="*/ 1145885 h 1603085"/>
              <a:gd name="connsiteX0" fmla="*/ 0 w 1050393"/>
              <a:gd name="connsiteY0" fmla="*/ 0 h 1603085"/>
              <a:gd name="connsiteX1" fmla="*/ 1050393 w 1050393"/>
              <a:gd name="connsiteY1" fmla="*/ 1603085 h 1603085"/>
              <a:gd name="connsiteX0" fmla="*/ 593193 w 1050393"/>
              <a:gd name="connsiteY0" fmla="*/ 1405100 h 1862300"/>
              <a:gd name="connsiteX1" fmla="*/ 1050393 w 1050393"/>
              <a:gd name="connsiteY1" fmla="*/ 1862300 h 1862300"/>
              <a:gd name="connsiteX2" fmla="*/ 593193 w 1050393"/>
              <a:gd name="connsiteY2" fmla="*/ 1862300 h 1862300"/>
              <a:gd name="connsiteX3" fmla="*/ 593193 w 1050393"/>
              <a:gd name="connsiteY3" fmla="*/ 1405100 h 1862300"/>
              <a:gd name="connsiteX0" fmla="*/ 0 w 1050393"/>
              <a:gd name="connsiteY0" fmla="*/ 259215 h 1862300"/>
              <a:gd name="connsiteX1" fmla="*/ 54252 w 1050393"/>
              <a:gd name="connsiteY1" fmla="*/ 79123 h 1862300"/>
              <a:gd name="connsiteX0" fmla="*/ 593193 w 1050393"/>
              <a:gd name="connsiteY0" fmla="*/ 1145885 h 1603085"/>
              <a:gd name="connsiteX1" fmla="*/ 1050393 w 1050393"/>
              <a:gd name="connsiteY1" fmla="*/ 1603085 h 1603085"/>
              <a:gd name="connsiteX2" fmla="*/ 593193 w 1050393"/>
              <a:gd name="connsiteY2" fmla="*/ 1603085 h 1603085"/>
              <a:gd name="connsiteX3" fmla="*/ 593193 w 1050393"/>
              <a:gd name="connsiteY3" fmla="*/ 1145885 h 1603085"/>
              <a:gd name="connsiteX0" fmla="*/ 0 w 1050393"/>
              <a:gd name="connsiteY0" fmla="*/ 0 h 1603085"/>
              <a:gd name="connsiteX1" fmla="*/ 137273 w 1050393"/>
              <a:gd name="connsiteY1" fmla="*/ 462707 h 1603085"/>
              <a:gd name="connsiteX0" fmla="*/ 593193 w 1050393"/>
              <a:gd name="connsiteY0" fmla="*/ 1145885 h 1603085"/>
              <a:gd name="connsiteX1" fmla="*/ 1050393 w 1050393"/>
              <a:gd name="connsiteY1" fmla="*/ 1603085 h 1603085"/>
              <a:gd name="connsiteX2" fmla="*/ 593193 w 1050393"/>
              <a:gd name="connsiteY2" fmla="*/ 1603085 h 1603085"/>
              <a:gd name="connsiteX3" fmla="*/ 593193 w 1050393"/>
              <a:gd name="connsiteY3" fmla="*/ 1145885 h 1603085"/>
              <a:gd name="connsiteX0" fmla="*/ 0 w 1050393"/>
              <a:gd name="connsiteY0" fmla="*/ 0 h 1603085"/>
              <a:gd name="connsiteX1" fmla="*/ 99333 w 1050393"/>
              <a:gd name="connsiteY1" fmla="*/ 466196 h 1603085"/>
              <a:gd name="connsiteX0" fmla="*/ 593193 w 1050393"/>
              <a:gd name="connsiteY0" fmla="*/ 1145885 h 1603085"/>
              <a:gd name="connsiteX1" fmla="*/ 1050393 w 1050393"/>
              <a:gd name="connsiteY1" fmla="*/ 1603085 h 1603085"/>
              <a:gd name="connsiteX2" fmla="*/ 593193 w 1050393"/>
              <a:gd name="connsiteY2" fmla="*/ 1603085 h 1603085"/>
              <a:gd name="connsiteX3" fmla="*/ 593193 w 1050393"/>
              <a:gd name="connsiteY3" fmla="*/ 1145885 h 1603085"/>
              <a:gd name="connsiteX0" fmla="*/ 0 w 1050393"/>
              <a:gd name="connsiteY0" fmla="*/ 0 h 1603085"/>
              <a:gd name="connsiteX1" fmla="*/ 99333 w 1050393"/>
              <a:gd name="connsiteY1" fmla="*/ 466196 h 1603085"/>
              <a:gd name="connsiteX0" fmla="*/ 593193 w 1050393"/>
              <a:gd name="connsiteY0" fmla="*/ 1145885 h 1603085"/>
              <a:gd name="connsiteX1" fmla="*/ 1050393 w 1050393"/>
              <a:gd name="connsiteY1" fmla="*/ 1603085 h 1603085"/>
              <a:gd name="connsiteX2" fmla="*/ 593193 w 1050393"/>
              <a:gd name="connsiteY2" fmla="*/ 1603085 h 1603085"/>
              <a:gd name="connsiteX3" fmla="*/ 593193 w 1050393"/>
              <a:gd name="connsiteY3" fmla="*/ 1145885 h 1603085"/>
              <a:gd name="connsiteX0" fmla="*/ 0 w 1050393"/>
              <a:gd name="connsiteY0" fmla="*/ 0 h 1603085"/>
              <a:gd name="connsiteX1" fmla="*/ 99333 w 1050393"/>
              <a:gd name="connsiteY1" fmla="*/ 466196 h 1603085"/>
              <a:gd name="connsiteX0" fmla="*/ 593193 w 1050393"/>
              <a:gd name="connsiteY0" fmla="*/ 1165873 h 1623073"/>
              <a:gd name="connsiteX1" fmla="*/ 1050393 w 1050393"/>
              <a:gd name="connsiteY1" fmla="*/ 1623073 h 1623073"/>
              <a:gd name="connsiteX2" fmla="*/ 593193 w 1050393"/>
              <a:gd name="connsiteY2" fmla="*/ 1623073 h 1623073"/>
              <a:gd name="connsiteX3" fmla="*/ 593193 w 1050393"/>
              <a:gd name="connsiteY3" fmla="*/ 1165873 h 1623073"/>
              <a:gd name="connsiteX0" fmla="*/ 0 w 1050393"/>
              <a:gd name="connsiteY0" fmla="*/ 19988 h 1623073"/>
              <a:gd name="connsiteX1" fmla="*/ 99333 w 1050393"/>
              <a:gd name="connsiteY1" fmla="*/ 486184 h 1623073"/>
              <a:gd name="connsiteX0" fmla="*/ 593193 w 1050393"/>
              <a:gd name="connsiteY0" fmla="*/ 1195767 h 1652967"/>
              <a:gd name="connsiteX1" fmla="*/ 1050393 w 1050393"/>
              <a:gd name="connsiteY1" fmla="*/ 1652967 h 1652967"/>
              <a:gd name="connsiteX2" fmla="*/ 593193 w 1050393"/>
              <a:gd name="connsiteY2" fmla="*/ 1652967 h 1652967"/>
              <a:gd name="connsiteX3" fmla="*/ 593193 w 1050393"/>
              <a:gd name="connsiteY3" fmla="*/ 1195767 h 1652967"/>
              <a:gd name="connsiteX0" fmla="*/ 0 w 1050393"/>
              <a:gd name="connsiteY0" fmla="*/ 49882 h 1652967"/>
              <a:gd name="connsiteX1" fmla="*/ 139741 w 1050393"/>
              <a:gd name="connsiteY1" fmla="*/ 260840 h 1652967"/>
              <a:gd name="connsiteX0" fmla="*/ 621588 w 1078788"/>
              <a:gd name="connsiteY0" fmla="*/ 1167959 h 1625159"/>
              <a:gd name="connsiteX1" fmla="*/ 1078788 w 1078788"/>
              <a:gd name="connsiteY1" fmla="*/ 1625159 h 1625159"/>
              <a:gd name="connsiteX2" fmla="*/ 621588 w 1078788"/>
              <a:gd name="connsiteY2" fmla="*/ 1625159 h 1625159"/>
              <a:gd name="connsiteX3" fmla="*/ 621588 w 1078788"/>
              <a:gd name="connsiteY3" fmla="*/ 1167959 h 1625159"/>
              <a:gd name="connsiteX0" fmla="*/ 0 w 1078788"/>
              <a:gd name="connsiteY0" fmla="*/ 60617 h 1625159"/>
              <a:gd name="connsiteX1" fmla="*/ 168136 w 1078788"/>
              <a:gd name="connsiteY1" fmla="*/ 233032 h 1625159"/>
              <a:gd name="connsiteX0" fmla="*/ 621588 w 1078788"/>
              <a:gd name="connsiteY0" fmla="*/ 1208583 h 1665783"/>
              <a:gd name="connsiteX1" fmla="*/ 1078788 w 1078788"/>
              <a:gd name="connsiteY1" fmla="*/ 1665783 h 1665783"/>
              <a:gd name="connsiteX2" fmla="*/ 621588 w 1078788"/>
              <a:gd name="connsiteY2" fmla="*/ 1665783 h 1665783"/>
              <a:gd name="connsiteX3" fmla="*/ 621588 w 1078788"/>
              <a:gd name="connsiteY3" fmla="*/ 1208583 h 1665783"/>
              <a:gd name="connsiteX0" fmla="*/ 0 w 1078788"/>
              <a:gd name="connsiteY0" fmla="*/ 101241 h 1665783"/>
              <a:gd name="connsiteX1" fmla="*/ 168136 w 1078788"/>
              <a:gd name="connsiteY1" fmla="*/ 273656 h 1665783"/>
              <a:gd name="connsiteX0" fmla="*/ 621588 w 1078788"/>
              <a:gd name="connsiteY0" fmla="*/ 1222601 h 1679801"/>
              <a:gd name="connsiteX1" fmla="*/ 1078788 w 1078788"/>
              <a:gd name="connsiteY1" fmla="*/ 1679801 h 1679801"/>
              <a:gd name="connsiteX2" fmla="*/ 621588 w 1078788"/>
              <a:gd name="connsiteY2" fmla="*/ 1679801 h 1679801"/>
              <a:gd name="connsiteX3" fmla="*/ 621588 w 1078788"/>
              <a:gd name="connsiteY3" fmla="*/ 1222601 h 1679801"/>
              <a:gd name="connsiteX0" fmla="*/ 0 w 1078788"/>
              <a:gd name="connsiteY0" fmla="*/ 115259 h 1679801"/>
              <a:gd name="connsiteX1" fmla="*/ 168136 w 1078788"/>
              <a:gd name="connsiteY1" fmla="*/ 287674 h 1679801"/>
              <a:gd name="connsiteX0" fmla="*/ 621588 w 1078788"/>
              <a:gd name="connsiteY0" fmla="*/ 1233977 h 1691177"/>
              <a:gd name="connsiteX1" fmla="*/ 1078788 w 1078788"/>
              <a:gd name="connsiteY1" fmla="*/ 1691177 h 1691177"/>
              <a:gd name="connsiteX2" fmla="*/ 621588 w 1078788"/>
              <a:gd name="connsiteY2" fmla="*/ 1691177 h 1691177"/>
              <a:gd name="connsiteX3" fmla="*/ 621588 w 1078788"/>
              <a:gd name="connsiteY3" fmla="*/ 1233977 h 1691177"/>
              <a:gd name="connsiteX0" fmla="*/ 0 w 1078788"/>
              <a:gd name="connsiteY0" fmla="*/ 126635 h 1691177"/>
              <a:gd name="connsiteX1" fmla="*/ 172777 w 1078788"/>
              <a:gd name="connsiteY1" fmla="*/ 262692 h 1691177"/>
              <a:gd name="connsiteX0" fmla="*/ 621588 w 1078788"/>
              <a:gd name="connsiteY0" fmla="*/ 1232780 h 1689980"/>
              <a:gd name="connsiteX1" fmla="*/ 1078788 w 1078788"/>
              <a:gd name="connsiteY1" fmla="*/ 1689980 h 1689980"/>
              <a:gd name="connsiteX2" fmla="*/ 621588 w 1078788"/>
              <a:gd name="connsiteY2" fmla="*/ 1689980 h 1689980"/>
              <a:gd name="connsiteX3" fmla="*/ 621588 w 1078788"/>
              <a:gd name="connsiteY3" fmla="*/ 1232780 h 1689980"/>
              <a:gd name="connsiteX0" fmla="*/ 0 w 1078788"/>
              <a:gd name="connsiteY0" fmla="*/ 125438 h 1689980"/>
              <a:gd name="connsiteX1" fmla="*/ 177100 w 1078788"/>
              <a:gd name="connsiteY1" fmla="*/ 265091 h 1689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8788" h="1689980" stroke="0" extrusionOk="0">
                <a:moveTo>
                  <a:pt x="621588" y="1232780"/>
                </a:moveTo>
                <a:cubicBezTo>
                  <a:pt x="874093" y="1232780"/>
                  <a:pt x="1078788" y="1437475"/>
                  <a:pt x="1078788" y="1689980"/>
                </a:cubicBezTo>
                <a:lnTo>
                  <a:pt x="621588" y="1689980"/>
                </a:lnTo>
                <a:lnTo>
                  <a:pt x="621588" y="1232780"/>
                </a:lnTo>
                <a:close/>
              </a:path>
              <a:path w="1078788" h="1689980" fill="none">
                <a:moveTo>
                  <a:pt x="0" y="125438"/>
                </a:moveTo>
                <a:cubicBezTo>
                  <a:pt x="165598" y="-98755"/>
                  <a:pt x="204247" y="-4257"/>
                  <a:pt x="177100" y="265091"/>
                </a:cubicBezTo>
              </a:path>
            </a:pathLst>
          </a:custGeom>
          <a:ln w="38100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64D68A-3157-4B6B-B479-E7F6B84C67A9}"/>
              </a:ext>
            </a:extLst>
          </p:cNvPr>
          <p:cNvSpPr txBox="1"/>
          <p:nvPr/>
        </p:nvSpPr>
        <p:spPr>
          <a:xfrm>
            <a:off x="9291701" y="4066835"/>
            <a:ext cx="122792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6C22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Concept 32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8CEBA28-8499-4104-9B97-0E1BDDC8FF7C}"/>
              </a:ext>
            </a:extLst>
          </p:cNvPr>
          <p:cNvGrpSpPr/>
          <p:nvPr/>
        </p:nvGrpSpPr>
        <p:grpSpPr>
          <a:xfrm>
            <a:off x="10104195" y="5024472"/>
            <a:ext cx="371824" cy="786979"/>
            <a:chOff x="8444447" y="5311521"/>
            <a:chExt cx="371824" cy="78697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E55449C-C349-4999-A049-9A373A45CE5C}"/>
                </a:ext>
              </a:extLst>
            </p:cNvPr>
            <p:cNvSpPr txBox="1"/>
            <p:nvPr/>
          </p:nvSpPr>
          <p:spPr>
            <a:xfrm>
              <a:off x="8444447" y="5636835"/>
              <a:ext cx="371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83E3E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18" name="Up Arrow 23">
              <a:extLst>
                <a:ext uri="{FF2B5EF4-FFF2-40B4-BE49-F238E27FC236}">
                  <a16:creationId xmlns:a16="http://schemas.microsoft.com/office/drawing/2014/main" id="{A9931FFB-3ABC-48D2-96D3-6BAC25F3E176}"/>
                </a:ext>
              </a:extLst>
            </p:cNvPr>
            <p:cNvSpPr/>
            <p:nvPr/>
          </p:nvSpPr>
          <p:spPr>
            <a:xfrm>
              <a:off x="8572499" y="5311521"/>
              <a:ext cx="142876" cy="325314"/>
            </a:xfrm>
            <a:prstGeom prst="upArrow">
              <a:avLst/>
            </a:prstGeom>
            <a:solidFill>
              <a:schemeClr val="accent5">
                <a:lumMod val="50000"/>
                <a:lumOff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ABB3401-7C57-4AE8-9B83-421D1B7BF5AA}"/>
              </a:ext>
            </a:extLst>
          </p:cNvPr>
          <p:cNvSpPr txBox="1"/>
          <p:nvPr/>
        </p:nvSpPr>
        <p:spPr>
          <a:xfrm>
            <a:off x="2047146" y="3764268"/>
            <a:ext cx="142592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B0F0"/>
                </a:solidFill>
              </a:rPr>
              <a:t>Concept 1</a:t>
            </a: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F33AC5C1-09F3-447F-8112-253604661B8E}"/>
              </a:ext>
            </a:extLst>
          </p:cNvPr>
          <p:cNvSpPr/>
          <p:nvPr/>
        </p:nvSpPr>
        <p:spPr>
          <a:xfrm>
            <a:off x="2797052" y="2962055"/>
            <a:ext cx="746644" cy="527686"/>
          </a:xfrm>
          <a:custGeom>
            <a:avLst/>
            <a:gdLst>
              <a:gd name="connsiteX0" fmla="*/ 33821 w 811488"/>
              <a:gd name="connsiteY0" fmla="*/ 0 h 1120829"/>
              <a:gd name="connsiteX1" fmla="*/ 42367 w 811488"/>
              <a:gd name="connsiteY1" fmla="*/ 846033 h 1120829"/>
              <a:gd name="connsiteX2" fmla="*/ 452565 w 811488"/>
              <a:gd name="connsiteY2" fmla="*/ 1119499 h 1120829"/>
              <a:gd name="connsiteX3" fmla="*/ 811488 w 811488"/>
              <a:gd name="connsiteY3" fmla="*/ 957129 h 1120829"/>
              <a:gd name="connsiteX4" fmla="*/ 811488 w 811488"/>
              <a:gd name="connsiteY4" fmla="*/ 957129 h 1120829"/>
              <a:gd name="connsiteX0" fmla="*/ 13742 w 791409"/>
              <a:gd name="connsiteY0" fmla="*/ 0 h 1120624"/>
              <a:gd name="connsiteX1" fmla="*/ 73715 w 791409"/>
              <a:gd name="connsiteY1" fmla="*/ 855657 h 1120624"/>
              <a:gd name="connsiteX2" fmla="*/ 432486 w 791409"/>
              <a:gd name="connsiteY2" fmla="*/ 1119499 h 1120624"/>
              <a:gd name="connsiteX3" fmla="*/ 791409 w 791409"/>
              <a:gd name="connsiteY3" fmla="*/ 957129 h 1120624"/>
              <a:gd name="connsiteX4" fmla="*/ 791409 w 791409"/>
              <a:gd name="connsiteY4" fmla="*/ 957129 h 1120624"/>
              <a:gd name="connsiteX0" fmla="*/ 7863 w 785530"/>
              <a:gd name="connsiteY0" fmla="*/ 0 h 1120624"/>
              <a:gd name="connsiteX1" fmla="*/ 67836 w 785530"/>
              <a:gd name="connsiteY1" fmla="*/ 855657 h 1120624"/>
              <a:gd name="connsiteX2" fmla="*/ 426607 w 785530"/>
              <a:gd name="connsiteY2" fmla="*/ 1119499 h 1120624"/>
              <a:gd name="connsiteX3" fmla="*/ 785530 w 785530"/>
              <a:gd name="connsiteY3" fmla="*/ 957129 h 1120624"/>
              <a:gd name="connsiteX4" fmla="*/ 785530 w 785530"/>
              <a:gd name="connsiteY4" fmla="*/ 957129 h 1120624"/>
              <a:gd name="connsiteX0" fmla="*/ 10494 w 788161"/>
              <a:gd name="connsiteY0" fmla="*/ 0 h 1120624"/>
              <a:gd name="connsiteX1" fmla="*/ 70467 w 788161"/>
              <a:gd name="connsiteY1" fmla="*/ 855657 h 1120624"/>
              <a:gd name="connsiteX2" fmla="*/ 429238 w 788161"/>
              <a:gd name="connsiteY2" fmla="*/ 1119499 h 1120624"/>
              <a:gd name="connsiteX3" fmla="*/ 788161 w 788161"/>
              <a:gd name="connsiteY3" fmla="*/ 957129 h 1120624"/>
              <a:gd name="connsiteX4" fmla="*/ 788161 w 788161"/>
              <a:gd name="connsiteY4" fmla="*/ 957129 h 1120624"/>
              <a:gd name="connsiteX0" fmla="*/ 7471 w 785138"/>
              <a:gd name="connsiteY0" fmla="*/ 0 h 1123608"/>
              <a:gd name="connsiteX1" fmla="*/ 67444 w 785138"/>
              <a:gd name="connsiteY1" fmla="*/ 855657 h 1123608"/>
              <a:gd name="connsiteX2" fmla="*/ 426215 w 785138"/>
              <a:gd name="connsiteY2" fmla="*/ 1119499 h 1123608"/>
              <a:gd name="connsiteX3" fmla="*/ 785138 w 785138"/>
              <a:gd name="connsiteY3" fmla="*/ 957129 h 1123608"/>
              <a:gd name="connsiteX4" fmla="*/ 785138 w 785138"/>
              <a:gd name="connsiteY4" fmla="*/ 957129 h 1123608"/>
              <a:gd name="connsiteX0" fmla="*/ 21758 w 768568"/>
              <a:gd name="connsiteY0" fmla="*/ 0 h 1115813"/>
              <a:gd name="connsiteX1" fmla="*/ 50874 w 768568"/>
              <a:gd name="connsiteY1" fmla="*/ 850845 h 1115813"/>
              <a:gd name="connsiteX2" fmla="*/ 409645 w 768568"/>
              <a:gd name="connsiteY2" fmla="*/ 1114687 h 1115813"/>
              <a:gd name="connsiteX3" fmla="*/ 768568 w 768568"/>
              <a:gd name="connsiteY3" fmla="*/ 952317 h 1115813"/>
              <a:gd name="connsiteX4" fmla="*/ 768568 w 768568"/>
              <a:gd name="connsiteY4" fmla="*/ 952317 h 1115813"/>
              <a:gd name="connsiteX0" fmla="*/ 4577 w 751387"/>
              <a:gd name="connsiteY0" fmla="*/ 0 h 1115812"/>
              <a:gd name="connsiteX1" fmla="*/ 33693 w 751387"/>
              <a:gd name="connsiteY1" fmla="*/ 850845 h 1115812"/>
              <a:gd name="connsiteX2" fmla="*/ 392464 w 751387"/>
              <a:gd name="connsiteY2" fmla="*/ 1114687 h 1115812"/>
              <a:gd name="connsiteX3" fmla="*/ 751387 w 751387"/>
              <a:gd name="connsiteY3" fmla="*/ 952317 h 1115812"/>
              <a:gd name="connsiteX4" fmla="*/ 751387 w 751387"/>
              <a:gd name="connsiteY4" fmla="*/ 952317 h 1115812"/>
              <a:gd name="connsiteX0" fmla="*/ 0 w 746810"/>
              <a:gd name="connsiteY0" fmla="*/ 0 h 1139911"/>
              <a:gd name="connsiteX1" fmla="*/ 29116 w 746810"/>
              <a:gd name="connsiteY1" fmla="*/ 850845 h 1139911"/>
              <a:gd name="connsiteX2" fmla="*/ 290175 w 746810"/>
              <a:gd name="connsiteY2" fmla="*/ 1138746 h 1139911"/>
              <a:gd name="connsiteX3" fmla="*/ 746810 w 746810"/>
              <a:gd name="connsiteY3" fmla="*/ 952317 h 1139911"/>
              <a:gd name="connsiteX4" fmla="*/ 746810 w 746810"/>
              <a:gd name="connsiteY4" fmla="*/ 952317 h 1139911"/>
              <a:gd name="connsiteX0" fmla="*/ 0 w 746810"/>
              <a:gd name="connsiteY0" fmla="*/ 0 h 1139911"/>
              <a:gd name="connsiteX1" fmla="*/ 29116 w 746810"/>
              <a:gd name="connsiteY1" fmla="*/ 850845 h 1139911"/>
              <a:gd name="connsiteX2" fmla="*/ 315888 w 746810"/>
              <a:gd name="connsiteY2" fmla="*/ 1138746 h 1139911"/>
              <a:gd name="connsiteX3" fmla="*/ 746810 w 746810"/>
              <a:gd name="connsiteY3" fmla="*/ 952317 h 1139911"/>
              <a:gd name="connsiteX4" fmla="*/ 746810 w 746810"/>
              <a:gd name="connsiteY4" fmla="*/ 952317 h 1139911"/>
              <a:gd name="connsiteX0" fmla="*/ 0 w 746810"/>
              <a:gd name="connsiteY0" fmla="*/ 0 h 1142279"/>
              <a:gd name="connsiteX1" fmla="*/ 29116 w 746810"/>
              <a:gd name="connsiteY1" fmla="*/ 850845 h 1142279"/>
              <a:gd name="connsiteX2" fmla="*/ 315888 w 746810"/>
              <a:gd name="connsiteY2" fmla="*/ 1138746 h 1142279"/>
              <a:gd name="connsiteX3" fmla="*/ 746810 w 746810"/>
              <a:gd name="connsiteY3" fmla="*/ 952317 h 1142279"/>
              <a:gd name="connsiteX4" fmla="*/ 746810 w 746810"/>
              <a:gd name="connsiteY4" fmla="*/ 952317 h 1142279"/>
              <a:gd name="connsiteX0" fmla="*/ 0 w 901090"/>
              <a:gd name="connsiteY0" fmla="*/ 0 h 1142011"/>
              <a:gd name="connsiteX1" fmla="*/ 29116 w 901090"/>
              <a:gd name="connsiteY1" fmla="*/ 850845 h 1142011"/>
              <a:gd name="connsiteX2" fmla="*/ 315888 w 901090"/>
              <a:gd name="connsiteY2" fmla="*/ 1138746 h 1142011"/>
              <a:gd name="connsiteX3" fmla="*/ 746810 w 901090"/>
              <a:gd name="connsiteY3" fmla="*/ 952317 h 1142011"/>
              <a:gd name="connsiteX4" fmla="*/ 901090 w 901090"/>
              <a:gd name="connsiteY4" fmla="*/ 1058176 h 1142011"/>
              <a:gd name="connsiteX0" fmla="*/ 0 w 901090"/>
              <a:gd name="connsiteY0" fmla="*/ 0 h 1142325"/>
              <a:gd name="connsiteX1" fmla="*/ 29116 w 901090"/>
              <a:gd name="connsiteY1" fmla="*/ 850845 h 1142325"/>
              <a:gd name="connsiteX2" fmla="*/ 315888 w 901090"/>
              <a:gd name="connsiteY2" fmla="*/ 1138746 h 1142325"/>
              <a:gd name="connsiteX3" fmla="*/ 685097 w 901090"/>
              <a:gd name="connsiteY3" fmla="*/ 1014871 h 1142325"/>
              <a:gd name="connsiteX4" fmla="*/ 901090 w 901090"/>
              <a:gd name="connsiteY4" fmla="*/ 1058176 h 1142325"/>
              <a:gd name="connsiteX0" fmla="*/ 0 w 921661"/>
              <a:gd name="connsiteY0" fmla="*/ 0 h 1142397"/>
              <a:gd name="connsiteX1" fmla="*/ 29116 w 921661"/>
              <a:gd name="connsiteY1" fmla="*/ 850845 h 1142397"/>
              <a:gd name="connsiteX2" fmla="*/ 315888 w 921661"/>
              <a:gd name="connsiteY2" fmla="*/ 1138746 h 1142397"/>
              <a:gd name="connsiteX3" fmla="*/ 685097 w 921661"/>
              <a:gd name="connsiteY3" fmla="*/ 1014871 h 1142397"/>
              <a:gd name="connsiteX4" fmla="*/ 921661 w 921661"/>
              <a:gd name="connsiteY4" fmla="*/ 1038929 h 1142397"/>
              <a:gd name="connsiteX0" fmla="*/ 0 w 906233"/>
              <a:gd name="connsiteY0" fmla="*/ 0 h 1142453"/>
              <a:gd name="connsiteX1" fmla="*/ 29116 w 906233"/>
              <a:gd name="connsiteY1" fmla="*/ 850845 h 1142453"/>
              <a:gd name="connsiteX2" fmla="*/ 315888 w 906233"/>
              <a:gd name="connsiteY2" fmla="*/ 1138746 h 1142453"/>
              <a:gd name="connsiteX3" fmla="*/ 685097 w 906233"/>
              <a:gd name="connsiteY3" fmla="*/ 1014871 h 1142453"/>
              <a:gd name="connsiteX4" fmla="*/ 906233 w 906233"/>
              <a:gd name="connsiteY4" fmla="*/ 1024493 h 1142453"/>
              <a:gd name="connsiteX0" fmla="*/ 0 w 906233"/>
              <a:gd name="connsiteY0" fmla="*/ 0 h 1142453"/>
              <a:gd name="connsiteX1" fmla="*/ 29116 w 906233"/>
              <a:gd name="connsiteY1" fmla="*/ 850845 h 1142453"/>
              <a:gd name="connsiteX2" fmla="*/ 315888 w 906233"/>
              <a:gd name="connsiteY2" fmla="*/ 1138746 h 1142453"/>
              <a:gd name="connsiteX3" fmla="*/ 685097 w 906233"/>
              <a:gd name="connsiteY3" fmla="*/ 1014871 h 1142453"/>
              <a:gd name="connsiteX4" fmla="*/ 906233 w 906233"/>
              <a:gd name="connsiteY4" fmla="*/ 1024493 h 1142453"/>
              <a:gd name="connsiteX0" fmla="*/ 0 w 906233"/>
              <a:gd name="connsiteY0" fmla="*/ 0 h 1142162"/>
              <a:gd name="connsiteX1" fmla="*/ 29116 w 906233"/>
              <a:gd name="connsiteY1" fmla="*/ 850845 h 1142162"/>
              <a:gd name="connsiteX2" fmla="*/ 315888 w 906233"/>
              <a:gd name="connsiteY2" fmla="*/ 1138746 h 1142162"/>
              <a:gd name="connsiteX3" fmla="*/ 551387 w 906233"/>
              <a:gd name="connsiteY3" fmla="*/ 1010060 h 1142162"/>
              <a:gd name="connsiteX4" fmla="*/ 906233 w 906233"/>
              <a:gd name="connsiteY4" fmla="*/ 1024493 h 1142162"/>
              <a:gd name="connsiteX0" fmla="*/ 0 w 906233"/>
              <a:gd name="connsiteY0" fmla="*/ 0 h 1142162"/>
              <a:gd name="connsiteX1" fmla="*/ 29116 w 906233"/>
              <a:gd name="connsiteY1" fmla="*/ 850845 h 1142162"/>
              <a:gd name="connsiteX2" fmla="*/ 315888 w 906233"/>
              <a:gd name="connsiteY2" fmla="*/ 1138746 h 1142162"/>
              <a:gd name="connsiteX3" fmla="*/ 551387 w 906233"/>
              <a:gd name="connsiteY3" fmla="*/ 1010060 h 1142162"/>
              <a:gd name="connsiteX4" fmla="*/ 906233 w 906233"/>
              <a:gd name="connsiteY4" fmla="*/ 1024493 h 1142162"/>
              <a:gd name="connsiteX0" fmla="*/ 0 w 906233"/>
              <a:gd name="connsiteY0" fmla="*/ 0 h 1142765"/>
              <a:gd name="connsiteX1" fmla="*/ 29116 w 906233"/>
              <a:gd name="connsiteY1" fmla="*/ 850845 h 1142765"/>
              <a:gd name="connsiteX2" fmla="*/ 315888 w 906233"/>
              <a:gd name="connsiteY2" fmla="*/ 1138746 h 1142765"/>
              <a:gd name="connsiteX3" fmla="*/ 654241 w 906233"/>
              <a:gd name="connsiteY3" fmla="*/ 1019683 h 1142765"/>
              <a:gd name="connsiteX4" fmla="*/ 906233 w 906233"/>
              <a:gd name="connsiteY4" fmla="*/ 1024493 h 1142765"/>
              <a:gd name="connsiteX0" fmla="*/ 0 w 906233"/>
              <a:gd name="connsiteY0" fmla="*/ 0 h 1143835"/>
              <a:gd name="connsiteX1" fmla="*/ 29116 w 906233"/>
              <a:gd name="connsiteY1" fmla="*/ 850845 h 1143835"/>
              <a:gd name="connsiteX2" fmla="*/ 315888 w 906233"/>
              <a:gd name="connsiteY2" fmla="*/ 1138746 h 1143835"/>
              <a:gd name="connsiteX3" fmla="*/ 643956 w 906233"/>
              <a:gd name="connsiteY3" fmla="*/ 1034118 h 1143835"/>
              <a:gd name="connsiteX4" fmla="*/ 906233 w 906233"/>
              <a:gd name="connsiteY4" fmla="*/ 1024493 h 1143835"/>
              <a:gd name="connsiteX0" fmla="*/ 0 w 906233"/>
              <a:gd name="connsiteY0" fmla="*/ 0 h 1102341"/>
              <a:gd name="connsiteX1" fmla="*/ 29116 w 906233"/>
              <a:gd name="connsiteY1" fmla="*/ 850845 h 1102341"/>
              <a:gd name="connsiteX2" fmla="*/ 290175 w 906233"/>
              <a:gd name="connsiteY2" fmla="*/ 1095440 h 1102341"/>
              <a:gd name="connsiteX3" fmla="*/ 643956 w 906233"/>
              <a:gd name="connsiteY3" fmla="*/ 1034118 h 1102341"/>
              <a:gd name="connsiteX4" fmla="*/ 906233 w 906233"/>
              <a:gd name="connsiteY4" fmla="*/ 1024493 h 1102341"/>
              <a:gd name="connsiteX0" fmla="*/ 0 w 906233"/>
              <a:gd name="connsiteY0" fmla="*/ 0 h 1116045"/>
              <a:gd name="connsiteX1" fmla="*/ 29116 w 906233"/>
              <a:gd name="connsiteY1" fmla="*/ 850845 h 1116045"/>
              <a:gd name="connsiteX2" fmla="*/ 290175 w 906233"/>
              <a:gd name="connsiteY2" fmla="*/ 1109876 h 1116045"/>
              <a:gd name="connsiteX3" fmla="*/ 643956 w 906233"/>
              <a:gd name="connsiteY3" fmla="*/ 1034118 h 1116045"/>
              <a:gd name="connsiteX4" fmla="*/ 906233 w 906233"/>
              <a:gd name="connsiteY4" fmla="*/ 1024493 h 111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6233" h="1116045">
                <a:moveTo>
                  <a:pt x="0" y="0"/>
                </a:moveTo>
                <a:cubicBezTo>
                  <a:pt x="15661" y="339349"/>
                  <a:pt x="-19246" y="665866"/>
                  <a:pt x="29116" y="850845"/>
                </a:cubicBezTo>
                <a:cubicBezTo>
                  <a:pt x="77478" y="1035824"/>
                  <a:pt x="187702" y="1079331"/>
                  <a:pt x="290175" y="1109876"/>
                </a:cubicBezTo>
                <a:cubicBezTo>
                  <a:pt x="392648" y="1140421"/>
                  <a:pt x="541280" y="1048348"/>
                  <a:pt x="643956" y="1034118"/>
                </a:cubicBezTo>
                <a:cubicBezTo>
                  <a:pt x="746632" y="1019888"/>
                  <a:pt x="818807" y="998830"/>
                  <a:pt x="906233" y="1024493"/>
                </a:cubicBezTo>
              </a:path>
            </a:pathLst>
          </a:custGeom>
          <a:noFill/>
          <a:ln w="3810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21" name="Freeform 25">
            <a:extLst>
              <a:ext uri="{FF2B5EF4-FFF2-40B4-BE49-F238E27FC236}">
                <a16:creationId xmlns:a16="http://schemas.microsoft.com/office/drawing/2014/main" id="{2ED8619E-84FF-43B0-8906-8FF4E265FDF5}"/>
              </a:ext>
            </a:extLst>
          </p:cNvPr>
          <p:cNvSpPr/>
          <p:nvPr/>
        </p:nvSpPr>
        <p:spPr>
          <a:xfrm>
            <a:off x="2810171" y="3300609"/>
            <a:ext cx="644839" cy="357137"/>
          </a:xfrm>
          <a:custGeom>
            <a:avLst/>
            <a:gdLst>
              <a:gd name="connsiteX0" fmla="*/ 33821 w 811488"/>
              <a:gd name="connsiteY0" fmla="*/ 0 h 1120829"/>
              <a:gd name="connsiteX1" fmla="*/ 42367 w 811488"/>
              <a:gd name="connsiteY1" fmla="*/ 846033 h 1120829"/>
              <a:gd name="connsiteX2" fmla="*/ 452565 w 811488"/>
              <a:gd name="connsiteY2" fmla="*/ 1119499 h 1120829"/>
              <a:gd name="connsiteX3" fmla="*/ 811488 w 811488"/>
              <a:gd name="connsiteY3" fmla="*/ 957129 h 1120829"/>
              <a:gd name="connsiteX4" fmla="*/ 811488 w 811488"/>
              <a:gd name="connsiteY4" fmla="*/ 957129 h 1120829"/>
              <a:gd name="connsiteX0" fmla="*/ 13742 w 791409"/>
              <a:gd name="connsiteY0" fmla="*/ 0 h 1120624"/>
              <a:gd name="connsiteX1" fmla="*/ 73715 w 791409"/>
              <a:gd name="connsiteY1" fmla="*/ 855657 h 1120624"/>
              <a:gd name="connsiteX2" fmla="*/ 432486 w 791409"/>
              <a:gd name="connsiteY2" fmla="*/ 1119499 h 1120624"/>
              <a:gd name="connsiteX3" fmla="*/ 791409 w 791409"/>
              <a:gd name="connsiteY3" fmla="*/ 957129 h 1120624"/>
              <a:gd name="connsiteX4" fmla="*/ 791409 w 791409"/>
              <a:gd name="connsiteY4" fmla="*/ 957129 h 1120624"/>
              <a:gd name="connsiteX0" fmla="*/ 7863 w 785530"/>
              <a:gd name="connsiteY0" fmla="*/ 0 h 1120624"/>
              <a:gd name="connsiteX1" fmla="*/ 67836 w 785530"/>
              <a:gd name="connsiteY1" fmla="*/ 855657 h 1120624"/>
              <a:gd name="connsiteX2" fmla="*/ 426607 w 785530"/>
              <a:gd name="connsiteY2" fmla="*/ 1119499 h 1120624"/>
              <a:gd name="connsiteX3" fmla="*/ 785530 w 785530"/>
              <a:gd name="connsiteY3" fmla="*/ 957129 h 1120624"/>
              <a:gd name="connsiteX4" fmla="*/ 785530 w 785530"/>
              <a:gd name="connsiteY4" fmla="*/ 957129 h 1120624"/>
              <a:gd name="connsiteX0" fmla="*/ 10494 w 788161"/>
              <a:gd name="connsiteY0" fmla="*/ 0 h 1120624"/>
              <a:gd name="connsiteX1" fmla="*/ 70467 w 788161"/>
              <a:gd name="connsiteY1" fmla="*/ 855657 h 1120624"/>
              <a:gd name="connsiteX2" fmla="*/ 429238 w 788161"/>
              <a:gd name="connsiteY2" fmla="*/ 1119499 h 1120624"/>
              <a:gd name="connsiteX3" fmla="*/ 788161 w 788161"/>
              <a:gd name="connsiteY3" fmla="*/ 957129 h 1120624"/>
              <a:gd name="connsiteX4" fmla="*/ 788161 w 788161"/>
              <a:gd name="connsiteY4" fmla="*/ 957129 h 1120624"/>
              <a:gd name="connsiteX0" fmla="*/ 7471 w 785138"/>
              <a:gd name="connsiteY0" fmla="*/ 0 h 1123608"/>
              <a:gd name="connsiteX1" fmla="*/ 67444 w 785138"/>
              <a:gd name="connsiteY1" fmla="*/ 855657 h 1123608"/>
              <a:gd name="connsiteX2" fmla="*/ 426215 w 785138"/>
              <a:gd name="connsiteY2" fmla="*/ 1119499 h 1123608"/>
              <a:gd name="connsiteX3" fmla="*/ 785138 w 785138"/>
              <a:gd name="connsiteY3" fmla="*/ 957129 h 1123608"/>
              <a:gd name="connsiteX4" fmla="*/ 785138 w 785138"/>
              <a:gd name="connsiteY4" fmla="*/ 957129 h 1123608"/>
              <a:gd name="connsiteX0" fmla="*/ 21758 w 768568"/>
              <a:gd name="connsiteY0" fmla="*/ 0 h 1115813"/>
              <a:gd name="connsiteX1" fmla="*/ 50874 w 768568"/>
              <a:gd name="connsiteY1" fmla="*/ 850845 h 1115813"/>
              <a:gd name="connsiteX2" fmla="*/ 409645 w 768568"/>
              <a:gd name="connsiteY2" fmla="*/ 1114687 h 1115813"/>
              <a:gd name="connsiteX3" fmla="*/ 768568 w 768568"/>
              <a:gd name="connsiteY3" fmla="*/ 952317 h 1115813"/>
              <a:gd name="connsiteX4" fmla="*/ 768568 w 768568"/>
              <a:gd name="connsiteY4" fmla="*/ 952317 h 1115813"/>
              <a:gd name="connsiteX0" fmla="*/ 4577 w 751387"/>
              <a:gd name="connsiteY0" fmla="*/ 0 h 1115812"/>
              <a:gd name="connsiteX1" fmla="*/ 33693 w 751387"/>
              <a:gd name="connsiteY1" fmla="*/ 850845 h 1115812"/>
              <a:gd name="connsiteX2" fmla="*/ 392464 w 751387"/>
              <a:gd name="connsiteY2" fmla="*/ 1114687 h 1115812"/>
              <a:gd name="connsiteX3" fmla="*/ 751387 w 751387"/>
              <a:gd name="connsiteY3" fmla="*/ 952317 h 1115812"/>
              <a:gd name="connsiteX4" fmla="*/ 751387 w 751387"/>
              <a:gd name="connsiteY4" fmla="*/ 952317 h 1115812"/>
              <a:gd name="connsiteX0" fmla="*/ 0 w 746810"/>
              <a:gd name="connsiteY0" fmla="*/ 0 h 1139911"/>
              <a:gd name="connsiteX1" fmla="*/ 29116 w 746810"/>
              <a:gd name="connsiteY1" fmla="*/ 850845 h 1139911"/>
              <a:gd name="connsiteX2" fmla="*/ 290175 w 746810"/>
              <a:gd name="connsiteY2" fmla="*/ 1138746 h 1139911"/>
              <a:gd name="connsiteX3" fmla="*/ 746810 w 746810"/>
              <a:gd name="connsiteY3" fmla="*/ 952317 h 1139911"/>
              <a:gd name="connsiteX4" fmla="*/ 746810 w 746810"/>
              <a:gd name="connsiteY4" fmla="*/ 952317 h 1139911"/>
              <a:gd name="connsiteX0" fmla="*/ 0 w 746810"/>
              <a:gd name="connsiteY0" fmla="*/ 0 h 1139911"/>
              <a:gd name="connsiteX1" fmla="*/ 29116 w 746810"/>
              <a:gd name="connsiteY1" fmla="*/ 850845 h 1139911"/>
              <a:gd name="connsiteX2" fmla="*/ 315888 w 746810"/>
              <a:gd name="connsiteY2" fmla="*/ 1138746 h 1139911"/>
              <a:gd name="connsiteX3" fmla="*/ 746810 w 746810"/>
              <a:gd name="connsiteY3" fmla="*/ 952317 h 1139911"/>
              <a:gd name="connsiteX4" fmla="*/ 746810 w 746810"/>
              <a:gd name="connsiteY4" fmla="*/ 952317 h 1139911"/>
              <a:gd name="connsiteX0" fmla="*/ 0 w 746810"/>
              <a:gd name="connsiteY0" fmla="*/ 0 h 1142279"/>
              <a:gd name="connsiteX1" fmla="*/ 29116 w 746810"/>
              <a:gd name="connsiteY1" fmla="*/ 850845 h 1142279"/>
              <a:gd name="connsiteX2" fmla="*/ 315888 w 746810"/>
              <a:gd name="connsiteY2" fmla="*/ 1138746 h 1142279"/>
              <a:gd name="connsiteX3" fmla="*/ 746810 w 746810"/>
              <a:gd name="connsiteY3" fmla="*/ 952317 h 1142279"/>
              <a:gd name="connsiteX4" fmla="*/ 746810 w 746810"/>
              <a:gd name="connsiteY4" fmla="*/ 952317 h 1142279"/>
              <a:gd name="connsiteX0" fmla="*/ 0 w 901090"/>
              <a:gd name="connsiteY0" fmla="*/ 0 h 1142011"/>
              <a:gd name="connsiteX1" fmla="*/ 29116 w 901090"/>
              <a:gd name="connsiteY1" fmla="*/ 850845 h 1142011"/>
              <a:gd name="connsiteX2" fmla="*/ 315888 w 901090"/>
              <a:gd name="connsiteY2" fmla="*/ 1138746 h 1142011"/>
              <a:gd name="connsiteX3" fmla="*/ 746810 w 901090"/>
              <a:gd name="connsiteY3" fmla="*/ 952317 h 1142011"/>
              <a:gd name="connsiteX4" fmla="*/ 901090 w 901090"/>
              <a:gd name="connsiteY4" fmla="*/ 1058176 h 1142011"/>
              <a:gd name="connsiteX0" fmla="*/ 0 w 901090"/>
              <a:gd name="connsiteY0" fmla="*/ 0 h 1142325"/>
              <a:gd name="connsiteX1" fmla="*/ 29116 w 901090"/>
              <a:gd name="connsiteY1" fmla="*/ 850845 h 1142325"/>
              <a:gd name="connsiteX2" fmla="*/ 315888 w 901090"/>
              <a:gd name="connsiteY2" fmla="*/ 1138746 h 1142325"/>
              <a:gd name="connsiteX3" fmla="*/ 685097 w 901090"/>
              <a:gd name="connsiteY3" fmla="*/ 1014871 h 1142325"/>
              <a:gd name="connsiteX4" fmla="*/ 901090 w 901090"/>
              <a:gd name="connsiteY4" fmla="*/ 1058176 h 1142325"/>
              <a:gd name="connsiteX0" fmla="*/ 0 w 921661"/>
              <a:gd name="connsiteY0" fmla="*/ 0 h 1142397"/>
              <a:gd name="connsiteX1" fmla="*/ 29116 w 921661"/>
              <a:gd name="connsiteY1" fmla="*/ 850845 h 1142397"/>
              <a:gd name="connsiteX2" fmla="*/ 315888 w 921661"/>
              <a:gd name="connsiteY2" fmla="*/ 1138746 h 1142397"/>
              <a:gd name="connsiteX3" fmla="*/ 685097 w 921661"/>
              <a:gd name="connsiteY3" fmla="*/ 1014871 h 1142397"/>
              <a:gd name="connsiteX4" fmla="*/ 921661 w 921661"/>
              <a:gd name="connsiteY4" fmla="*/ 1038929 h 1142397"/>
              <a:gd name="connsiteX0" fmla="*/ 0 w 906233"/>
              <a:gd name="connsiteY0" fmla="*/ 0 h 1142453"/>
              <a:gd name="connsiteX1" fmla="*/ 29116 w 906233"/>
              <a:gd name="connsiteY1" fmla="*/ 850845 h 1142453"/>
              <a:gd name="connsiteX2" fmla="*/ 315888 w 906233"/>
              <a:gd name="connsiteY2" fmla="*/ 1138746 h 1142453"/>
              <a:gd name="connsiteX3" fmla="*/ 685097 w 906233"/>
              <a:gd name="connsiteY3" fmla="*/ 1014871 h 1142453"/>
              <a:gd name="connsiteX4" fmla="*/ 906233 w 906233"/>
              <a:gd name="connsiteY4" fmla="*/ 1024493 h 1142453"/>
              <a:gd name="connsiteX0" fmla="*/ 0 w 906233"/>
              <a:gd name="connsiteY0" fmla="*/ 0 h 1142453"/>
              <a:gd name="connsiteX1" fmla="*/ 29116 w 906233"/>
              <a:gd name="connsiteY1" fmla="*/ 850845 h 1142453"/>
              <a:gd name="connsiteX2" fmla="*/ 315888 w 906233"/>
              <a:gd name="connsiteY2" fmla="*/ 1138746 h 1142453"/>
              <a:gd name="connsiteX3" fmla="*/ 685097 w 906233"/>
              <a:gd name="connsiteY3" fmla="*/ 1014871 h 1142453"/>
              <a:gd name="connsiteX4" fmla="*/ 906233 w 906233"/>
              <a:gd name="connsiteY4" fmla="*/ 1024493 h 1142453"/>
              <a:gd name="connsiteX0" fmla="*/ 0 w 906233"/>
              <a:gd name="connsiteY0" fmla="*/ 0 h 1142162"/>
              <a:gd name="connsiteX1" fmla="*/ 29116 w 906233"/>
              <a:gd name="connsiteY1" fmla="*/ 850845 h 1142162"/>
              <a:gd name="connsiteX2" fmla="*/ 315888 w 906233"/>
              <a:gd name="connsiteY2" fmla="*/ 1138746 h 1142162"/>
              <a:gd name="connsiteX3" fmla="*/ 551387 w 906233"/>
              <a:gd name="connsiteY3" fmla="*/ 1010060 h 1142162"/>
              <a:gd name="connsiteX4" fmla="*/ 906233 w 906233"/>
              <a:gd name="connsiteY4" fmla="*/ 1024493 h 1142162"/>
              <a:gd name="connsiteX0" fmla="*/ 0 w 906233"/>
              <a:gd name="connsiteY0" fmla="*/ 0 h 1142162"/>
              <a:gd name="connsiteX1" fmla="*/ 29116 w 906233"/>
              <a:gd name="connsiteY1" fmla="*/ 850845 h 1142162"/>
              <a:gd name="connsiteX2" fmla="*/ 315888 w 906233"/>
              <a:gd name="connsiteY2" fmla="*/ 1138746 h 1142162"/>
              <a:gd name="connsiteX3" fmla="*/ 551387 w 906233"/>
              <a:gd name="connsiteY3" fmla="*/ 1010060 h 1142162"/>
              <a:gd name="connsiteX4" fmla="*/ 906233 w 906233"/>
              <a:gd name="connsiteY4" fmla="*/ 1024493 h 1142162"/>
              <a:gd name="connsiteX0" fmla="*/ 0 w 906233"/>
              <a:gd name="connsiteY0" fmla="*/ 0 h 1142765"/>
              <a:gd name="connsiteX1" fmla="*/ 29116 w 906233"/>
              <a:gd name="connsiteY1" fmla="*/ 850845 h 1142765"/>
              <a:gd name="connsiteX2" fmla="*/ 315888 w 906233"/>
              <a:gd name="connsiteY2" fmla="*/ 1138746 h 1142765"/>
              <a:gd name="connsiteX3" fmla="*/ 654241 w 906233"/>
              <a:gd name="connsiteY3" fmla="*/ 1019683 h 1142765"/>
              <a:gd name="connsiteX4" fmla="*/ 906233 w 906233"/>
              <a:gd name="connsiteY4" fmla="*/ 1024493 h 1142765"/>
              <a:gd name="connsiteX0" fmla="*/ 0 w 906233"/>
              <a:gd name="connsiteY0" fmla="*/ 0 h 1143835"/>
              <a:gd name="connsiteX1" fmla="*/ 29116 w 906233"/>
              <a:gd name="connsiteY1" fmla="*/ 850845 h 1143835"/>
              <a:gd name="connsiteX2" fmla="*/ 315888 w 906233"/>
              <a:gd name="connsiteY2" fmla="*/ 1138746 h 1143835"/>
              <a:gd name="connsiteX3" fmla="*/ 643956 w 906233"/>
              <a:gd name="connsiteY3" fmla="*/ 1034118 h 1143835"/>
              <a:gd name="connsiteX4" fmla="*/ 906233 w 906233"/>
              <a:gd name="connsiteY4" fmla="*/ 1024493 h 1143835"/>
              <a:gd name="connsiteX0" fmla="*/ 0 w 906233"/>
              <a:gd name="connsiteY0" fmla="*/ 0 h 1102341"/>
              <a:gd name="connsiteX1" fmla="*/ 29116 w 906233"/>
              <a:gd name="connsiteY1" fmla="*/ 850845 h 1102341"/>
              <a:gd name="connsiteX2" fmla="*/ 290175 w 906233"/>
              <a:gd name="connsiteY2" fmla="*/ 1095440 h 1102341"/>
              <a:gd name="connsiteX3" fmla="*/ 643956 w 906233"/>
              <a:gd name="connsiteY3" fmla="*/ 1034118 h 1102341"/>
              <a:gd name="connsiteX4" fmla="*/ 906233 w 906233"/>
              <a:gd name="connsiteY4" fmla="*/ 1024493 h 1102341"/>
              <a:gd name="connsiteX0" fmla="*/ 0 w 906233"/>
              <a:gd name="connsiteY0" fmla="*/ 0 h 1116045"/>
              <a:gd name="connsiteX1" fmla="*/ 29116 w 906233"/>
              <a:gd name="connsiteY1" fmla="*/ 850845 h 1116045"/>
              <a:gd name="connsiteX2" fmla="*/ 290175 w 906233"/>
              <a:gd name="connsiteY2" fmla="*/ 1109876 h 1116045"/>
              <a:gd name="connsiteX3" fmla="*/ 643956 w 906233"/>
              <a:gd name="connsiteY3" fmla="*/ 1034118 h 1116045"/>
              <a:gd name="connsiteX4" fmla="*/ 906233 w 906233"/>
              <a:gd name="connsiteY4" fmla="*/ 1024493 h 1116045"/>
              <a:gd name="connsiteX0" fmla="*/ 0 w 980383"/>
              <a:gd name="connsiteY0" fmla="*/ 0 h 1116045"/>
              <a:gd name="connsiteX1" fmla="*/ 29116 w 980383"/>
              <a:gd name="connsiteY1" fmla="*/ 850845 h 1116045"/>
              <a:gd name="connsiteX2" fmla="*/ 290175 w 980383"/>
              <a:gd name="connsiteY2" fmla="*/ 1109876 h 1116045"/>
              <a:gd name="connsiteX3" fmla="*/ 643956 w 980383"/>
              <a:gd name="connsiteY3" fmla="*/ 1034118 h 1116045"/>
              <a:gd name="connsiteX4" fmla="*/ 980383 w 980383"/>
              <a:gd name="connsiteY4" fmla="*/ 668885 h 1116045"/>
              <a:gd name="connsiteX0" fmla="*/ 0 w 980383"/>
              <a:gd name="connsiteY0" fmla="*/ 0 h 1109902"/>
              <a:gd name="connsiteX1" fmla="*/ 29116 w 980383"/>
              <a:gd name="connsiteY1" fmla="*/ 850845 h 1109902"/>
              <a:gd name="connsiteX2" fmla="*/ 290175 w 980383"/>
              <a:gd name="connsiteY2" fmla="*/ 1109876 h 1109902"/>
              <a:gd name="connsiteX3" fmla="*/ 606880 w 980383"/>
              <a:gd name="connsiteY3" fmla="*/ 868168 h 1109902"/>
              <a:gd name="connsiteX4" fmla="*/ 980383 w 980383"/>
              <a:gd name="connsiteY4" fmla="*/ 668885 h 1109902"/>
              <a:gd name="connsiteX0" fmla="*/ 0 w 980383"/>
              <a:gd name="connsiteY0" fmla="*/ 0 h 1109902"/>
              <a:gd name="connsiteX1" fmla="*/ 29116 w 980383"/>
              <a:gd name="connsiteY1" fmla="*/ 850845 h 1109902"/>
              <a:gd name="connsiteX2" fmla="*/ 290175 w 980383"/>
              <a:gd name="connsiteY2" fmla="*/ 1109876 h 1109902"/>
              <a:gd name="connsiteX3" fmla="*/ 606880 w 980383"/>
              <a:gd name="connsiteY3" fmla="*/ 868168 h 1109902"/>
              <a:gd name="connsiteX4" fmla="*/ 980383 w 980383"/>
              <a:gd name="connsiteY4" fmla="*/ 668885 h 1109902"/>
              <a:gd name="connsiteX0" fmla="*/ 0 w 980383"/>
              <a:gd name="connsiteY0" fmla="*/ 0 h 1109922"/>
              <a:gd name="connsiteX1" fmla="*/ 29116 w 980383"/>
              <a:gd name="connsiteY1" fmla="*/ 850845 h 1109922"/>
              <a:gd name="connsiteX2" fmla="*/ 290175 w 980383"/>
              <a:gd name="connsiteY2" fmla="*/ 1109876 h 1109922"/>
              <a:gd name="connsiteX3" fmla="*/ 606880 w 980383"/>
              <a:gd name="connsiteY3" fmla="*/ 868168 h 1109922"/>
              <a:gd name="connsiteX4" fmla="*/ 980383 w 980383"/>
              <a:gd name="connsiteY4" fmla="*/ 668885 h 1109922"/>
              <a:gd name="connsiteX0" fmla="*/ 0 w 980383"/>
              <a:gd name="connsiteY0" fmla="*/ 0 h 1109887"/>
              <a:gd name="connsiteX1" fmla="*/ 29116 w 980383"/>
              <a:gd name="connsiteY1" fmla="*/ 850845 h 1109887"/>
              <a:gd name="connsiteX2" fmla="*/ 290175 w 980383"/>
              <a:gd name="connsiteY2" fmla="*/ 1109876 h 1109887"/>
              <a:gd name="connsiteX3" fmla="*/ 597612 w 980383"/>
              <a:gd name="connsiteY3" fmla="*/ 844461 h 1109887"/>
              <a:gd name="connsiteX4" fmla="*/ 980383 w 980383"/>
              <a:gd name="connsiteY4" fmla="*/ 668885 h 1109887"/>
              <a:gd name="connsiteX0" fmla="*/ 22311 w 965619"/>
              <a:gd name="connsiteY0" fmla="*/ 0 h 833298"/>
              <a:gd name="connsiteX1" fmla="*/ 14352 w 965619"/>
              <a:gd name="connsiteY1" fmla="*/ 574261 h 833298"/>
              <a:gd name="connsiteX2" fmla="*/ 275411 w 965619"/>
              <a:gd name="connsiteY2" fmla="*/ 833292 h 833298"/>
              <a:gd name="connsiteX3" fmla="*/ 582848 w 965619"/>
              <a:gd name="connsiteY3" fmla="*/ 567877 h 833298"/>
              <a:gd name="connsiteX4" fmla="*/ 965619 w 965619"/>
              <a:gd name="connsiteY4" fmla="*/ 392301 h 833298"/>
              <a:gd name="connsiteX0" fmla="*/ 7439 w 950747"/>
              <a:gd name="connsiteY0" fmla="*/ 0 h 833298"/>
              <a:gd name="connsiteX1" fmla="*/ 18017 w 950747"/>
              <a:gd name="connsiteY1" fmla="*/ 574261 h 833298"/>
              <a:gd name="connsiteX2" fmla="*/ 260539 w 950747"/>
              <a:gd name="connsiteY2" fmla="*/ 833292 h 833298"/>
              <a:gd name="connsiteX3" fmla="*/ 567976 w 950747"/>
              <a:gd name="connsiteY3" fmla="*/ 567877 h 833298"/>
              <a:gd name="connsiteX4" fmla="*/ 950747 w 950747"/>
              <a:gd name="connsiteY4" fmla="*/ 392301 h 833298"/>
              <a:gd name="connsiteX0" fmla="*/ 3320 w 946628"/>
              <a:gd name="connsiteY0" fmla="*/ 0 h 833300"/>
              <a:gd name="connsiteX1" fmla="*/ 13898 w 946628"/>
              <a:gd name="connsiteY1" fmla="*/ 574261 h 833300"/>
              <a:gd name="connsiteX2" fmla="*/ 256420 w 946628"/>
              <a:gd name="connsiteY2" fmla="*/ 833292 h 833300"/>
              <a:gd name="connsiteX3" fmla="*/ 563857 w 946628"/>
              <a:gd name="connsiteY3" fmla="*/ 567877 h 833300"/>
              <a:gd name="connsiteX4" fmla="*/ 946628 w 946628"/>
              <a:gd name="connsiteY4" fmla="*/ 392301 h 833300"/>
              <a:gd name="connsiteX0" fmla="*/ -1 w 943307"/>
              <a:gd name="connsiteY0" fmla="*/ 0 h 833300"/>
              <a:gd name="connsiteX1" fmla="*/ 10577 w 943307"/>
              <a:gd name="connsiteY1" fmla="*/ 574261 h 833300"/>
              <a:gd name="connsiteX2" fmla="*/ 253099 w 943307"/>
              <a:gd name="connsiteY2" fmla="*/ 833292 h 833300"/>
              <a:gd name="connsiteX3" fmla="*/ 560536 w 943307"/>
              <a:gd name="connsiteY3" fmla="*/ 567877 h 833300"/>
              <a:gd name="connsiteX4" fmla="*/ 943307 w 943307"/>
              <a:gd name="connsiteY4" fmla="*/ 392301 h 83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307" h="833300">
                <a:moveTo>
                  <a:pt x="-1" y="0"/>
                </a:moveTo>
                <a:cubicBezTo>
                  <a:pt x="15660" y="339349"/>
                  <a:pt x="-8404" y="411670"/>
                  <a:pt x="10577" y="574261"/>
                </a:cubicBezTo>
                <a:cubicBezTo>
                  <a:pt x="29558" y="736852"/>
                  <a:pt x="161439" y="834356"/>
                  <a:pt x="253099" y="833292"/>
                </a:cubicBezTo>
                <a:cubicBezTo>
                  <a:pt x="344759" y="832228"/>
                  <a:pt x="453226" y="676935"/>
                  <a:pt x="560536" y="567877"/>
                </a:cubicBezTo>
                <a:cubicBezTo>
                  <a:pt x="667847" y="482526"/>
                  <a:pt x="855881" y="366638"/>
                  <a:pt x="943307" y="392301"/>
                </a:cubicBezTo>
              </a:path>
            </a:pathLst>
          </a:custGeom>
          <a:noFill/>
          <a:ln w="38100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B45CA4-A638-40E0-920F-2F813DEBC065}"/>
              </a:ext>
            </a:extLst>
          </p:cNvPr>
          <p:cNvSpPr txBox="1"/>
          <p:nvPr/>
        </p:nvSpPr>
        <p:spPr>
          <a:xfrm rot="17995477">
            <a:off x="6550505" y="2703700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Evergreen Way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B15A63-FE25-4C45-8C5D-80EC64B48E96}"/>
              </a:ext>
            </a:extLst>
          </p:cNvPr>
          <p:cNvSpPr txBox="1"/>
          <p:nvPr/>
        </p:nvSpPr>
        <p:spPr>
          <a:xfrm rot="4264791">
            <a:off x="3531879" y="1400198"/>
            <a:ext cx="100024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Hardeson Rd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98D6C4-0AD9-4032-8B30-9EFA3AC42E46}"/>
              </a:ext>
            </a:extLst>
          </p:cNvPr>
          <p:cNvSpPr txBox="1"/>
          <p:nvPr/>
        </p:nvSpPr>
        <p:spPr>
          <a:xfrm rot="16200000">
            <a:off x="2141780" y="2312139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Seaway Blvd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8FD8C8-BA92-4C17-99A6-4581D5ED3BBC}"/>
              </a:ext>
            </a:extLst>
          </p:cNvPr>
          <p:cNvSpPr txBox="1"/>
          <p:nvPr/>
        </p:nvSpPr>
        <p:spPr>
          <a:xfrm rot="17220111">
            <a:off x="8715860" y="3535607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i="1" noProof="0" dirty="0">
                <a:solidFill>
                  <a:schemeClr val="bg1"/>
                </a:solidFill>
                <a:latin typeface="Arial"/>
              </a:rPr>
              <a:t>I-5</a:t>
            </a:r>
            <a:endParaRPr kumimoji="0" lang="en-US" sz="10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109B85B-37DE-4C61-A41B-DEF714DF930D}"/>
              </a:ext>
            </a:extLst>
          </p:cNvPr>
          <p:cNvSpPr/>
          <p:nvPr/>
        </p:nvSpPr>
        <p:spPr>
          <a:xfrm>
            <a:off x="9017210" y="4065759"/>
            <a:ext cx="65864" cy="741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CC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027AA2-4DA5-466B-8458-11D6BDF9894D}"/>
              </a:ext>
            </a:extLst>
          </p:cNvPr>
          <p:cNvSpPr txBox="1"/>
          <p:nvPr/>
        </p:nvSpPr>
        <p:spPr>
          <a:xfrm>
            <a:off x="1224229" y="3483991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SR 526</a:t>
            </a:r>
          </a:p>
        </p:txBody>
      </p:sp>
      <p:sp>
        <p:nvSpPr>
          <p:cNvPr id="28" name="Freeform 31">
            <a:extLst>
              <a:ext uri="{FF2B5EF4-FFF2-40B4-BE49-F238E27FC236}">
                <a16:creationId xmlns:a16="http://schemas.microsoft.com/office/drawing/2014/main" id="{DB6AFC74-A22E-4D1C-B601-CDB46023814E}"/>
              </a:ext>
            </a:extLst>
          </p:cNvPr>
          <p:cNvSpPr/>
          <p:nvPr/>
        </p:nvSpPr>
        <p:spPr>
          <a:xfrm>
            <a:off x="2382894" y="3376942"/>
            <a:ext cx="6661273" cy="725879"/>
          </a:xfrm>
          <a:custGeom>
            <a:avLst/>
            <a:gdLst>
              <a:gd name="connsiteX0" fmla="*/ 0 w 5581767"/>
              <a:gd name="connsiteY0" fmla="*/ 62719 h 702238"/>
              <a:gd name="connsiteX1" fmla="*/ 2647833 w 5581767"/>
              <a:gd name="connsiteY1" fmla="*/ 12231 h 702238"/>
              <a:gd name="connsiteX2" fmla="*/ 5032005 w 5581767"/>
              <a:gd name="connsiteY2" fmla="*/ 264673 h 702238"/>
              <a:gd name="connsiteX3" fmla="*/ 5581767 w 5581767"/>
              <a:gd name="connsiteY3" fmla="*/ 702238 h 702238"/>
              <a:gd name="connsiteX0" fmla="*/ 0 w 5581767"/>
              <a:gd name="connsiteY0" fmla="*/ 62719 h 702238"/>
              <a:gd name="connsiteX1" fmla="*/ 2647833 w 5581767"/>
              <a:gd name="connsiteY1" fmla="*/ 12231 h 702238"/>
              <a:gd name="connsiteX2" fmla="*/ 5032005 w 5581767"/>
              <a:gd name="connsiteY2" fmla="*/ 264673 h 702238"/>
              <a:gd name="connsiteX3" fmla="*/ 5581767 w 5581767"/>
              <a:gd name="connsiteY3" fmla="*/ 702238 h 702238"/>
              <a:gd name="connsiteX0" fmla="*/ 0 w 5581767"/>
              <a:gd name="connsiteY0" fmla="*/ 63514 h 703033"/>
              <a:gd name="connsiteX1" fmla="*/ 2647833 w 5581767"/>
              <a:gd name="connsiteY1" fmla="*/ 13026 h 703033"/>
              <a:gd name="connsiteX2" fmla="*/ 5032005 w 5581767"/>
              <a:gd name="connsiteY2" fmla="*/ 276688 h 703033"/>
              <a:gd name="connsiteX3" fmla="*/ 5581767 w 5581767"/>
              <a:gd name="connsiteY3" fmla="*/ 703033 h 703033"/>
              <a:gd name="connsiteX0" fmla="*/ 0 w 5581767"/>
              <a:gd name="connsiteY0" fmla="*/ 73097 h 712616"/>
              <a:gd name="connsiteX1" fmla="*/ 2647833 w 5581767"/>
              <a:gd name="connsiteY1" fmla="*/ 11390 h 712616"/>
              <a:gd name="connsiteX2" fmla="*/ 5032005 w 5581767"/>
              <a:gd name="connsiteY2" fmla="*/ 286271 h 712616"/>
              <a:gd name="connsiteX3" fmla="*/ 5581767 w 5581767"/>
              <a:gd name="connsiteY3" fmla="*/ 712616 h 712616"/>
              <a:gd name="connsiteX0" fmla="*/ 0 w 5581767"/>
              <a:gd name="connsiteY0" fmla="*/ 73097 h 712616"/>
              <a:gd name="connsiteX1" fmla="*/ 2647833 w 5581767"/>
              <a:gd name="connsiteY1" fmla="*/ 11390 h 712616"/>
              <a:gd name="connsiteX2" fmla="*/ 5032005 w 5581767"/>
              <a:gd name="connsiteY2" fmla="*/ 286271 h 712616"/>
              <a:gd name="connsiteX3" fmla="*/ 5581767 w 5581767"/>
              <a:gd name="connsiteY3" fmla="*/ 712616 h 712616"/>
              <a:gd name="connsiteX0" fmla="*/ 0 w 5581767"/>
              <a:gd name="connsiteY0" fmla="*/ 73097 h 712616"/>
              <a:gd name="connsiteX1" fmla="*/ 2647833 w 5581767"/>
              <a:gd name="connsiteY1" fmla="*/ 11390 h 712616"/>
              <a:gd name="connsiteX2" fmla="*/ 5032005 w 5581767"/>
              <a:gd name="connsiteY2" fmla="*/ 286271 h 712616"/>
              <a:gd name="connsiteX3" fmla="*/ 5581767 w 5581767"/>
              <a:gd name="connsiteY3" fmla="*/ 712616 h 712616"/>
              <a:gd name="connsiteX0" fmla="*/ 0 w 5581767"/>
              <a:gd name="connsiteY0" fmla="*/ 74622 h 714141"/>
              <a:gd name="connsiteX1" fmla="*/ 2647833 w 5581767"/>
              <a:gd name="connsiteY1" fmla="*/ 12915 h 714141"/>
              <a:gd name="connsiteX2" fmla="*/ 5032005 w 5581767"/>
              <a:gd name="connsiteY2" fmla="*/ 310235 h 714141"/>
              <a:gd name="connsiteX3" fmla="*/ 5581767 w 5581767"/>
              <a:gd name="connsiteY3" fmla="*/ 714141 h 714141"/>
              <a:gd name="connsiteX0" fmla="*/ 0 w 5581767"/>
              <a:gd name="connsiteY0" fmla="*/ 85325 h 724844"/>
              <a:gd name="connsiteX1" fmla="*/ 2647833 w 5581767"/>
              <a:gd name="connsiteY1" fmla="*/ 23618 h 724844"/>
              <a:gd name="connsiteX2" fmla="*/ 5032005 w 5581767"/>
              <a:gd name="connsiteY2" fmla="*/ 320938 h 724844"/>
              <a:gd name="connsiteX3" fmla="*/ 5581767 w 5581767"/>
              <a:gd name="connsiteY3" fmla="*/ 724844 h 724844"/>
              <a:gd name="connsiteX0" fmla="*/ 0 w 5581767"/>
              <a:gd name="connsiteY0" fmla="*/ 85325 h 724844"/>
              <a:gd name="connsiteX1" fmla="*/ 2647833 w 5581767"/>
              <a:gd name="connsiteY1" fmla="*/ 23618 h 724844"/>
              <a:gd name="connsiteX2" fmla="*/ 5032005 w 5581767"/>
              <a:gd name="connsiteY2" fmla="*/ 320938 h 724844"/>
              <a:gd name="connsiteX3" fmla="*/ 5581767 w 5581767"/>
              <a:gd name="connsiteY3" fmla="*/ 724844 h 724844"/>
              <a:gd name="connsiteX0" fmla="*/ 203917 w 5785684"/>
              <a:gd name="connsiteY0" fmla="*/ 71525 h 711044"/>
              <a:gd name="connsiteX1" fmla="*/ 193944 w 5785684"/>
              <a:gd name="connsiteY1" fmla="*/ 71430 h 711044"/>
              <a:gd name="connsiteX2" fmla="*/ 2851750 w 5785684"/>
              <a:gd name="connsiteY2" fmla="*/ 9818 h 711044"/>
              <a:gd name="connsiteX3" fmla="*/ 5235922 w 5785684"/>
              <a:gd name="connsiteY3" fmla="*/ 307138 h 711044"/>
              <a:gd name="connsiteX4" fmla="*/ 5785684 w 5785684"/>
              <a:gd name="connsiteY4" fmla="*/ 711044 h 711044"/>
              <a:gd name="connsiteX0" fmla="*/ 203917 w 5785684"/>
              <a:gd name="connsiteY0" fmla="*/ 81006 h 720525"/>
              <a:gd name="connsiteX1" fmla="*/ 193944 w 5785684"/>
              <a:gd name="connsiteY1" fmla="*/ 80911 h 720525"/>
              <a:gd name="connsiteX2" fmla="*/ 2851750 w 5785684"/>
              <a:gd name="connsiteY2" fmla="*/ 19299 h 720525"/>
              <a:gd name="connsiteX3" fmla="*/ 5235922 w 5785684"/>
              <a:gd name="connsiteY3" fmla="*/ 316619 h 720525"/>
              <a:gd name="connsiteX4" fmla="*/ 5785684 w 5785684"/>
              <a:gd name="connsiteY4" fmla="*/ 720525 h 720525"/>
              <a:gd name="connsiteX0" fmla="*/ 414848 w 5996615"/>
              <a:gd name="connsiteY0" fmla="*/ 62014 h 701533"/>
              <a:gd name="connsiteX1" fmla="*/ 144525 w 5996615"/>
              <a:gd name="connsiteY1" fmla="*/ 246069 h 701533"/>
              <a:gd name="connsiteX2" fmla="*/ 3062681 w 5996615"/>
              <a:gd name="connsiteY2" fmla="*/ 307 h 701533"/>
              <a:gd name="connsiteX3" fmla="*/ 5446853 w 5996615"/>
              <a:gd name="connsiteY3" fmla="*/ 297627 h 701533"/>
              <a:gd name="connsiteX4" fmla="*/ 5996615 w 5996615"/>
              <a:gd name="connsiteY4" fmla="*/ 701533 h 701533"/>
              <a:gd name="connsiteX0" fmla="*/ 5 w 6661272"/>
              <a:gd name="connsiteY0" fmla="*/ 220764 h 701533"/>
              <a:gd name="connsiteX1" fmla="*/ 809182 w 6661272"/>
              <a:gd name="connsiteY1" fmla="*/ 246069 h 701533"/>
              <a:gd name="connsiteX2" fmla="*/ 3727338 w 6661272"/>
              <a:gd name="connsiteY2" fmla="*/ 307 h 701533"/>
              <a:gd name="connsiteX3" fmla="*/ 6111510 w 6661272"/>
              <a:gd name="connsiteY3" fmla="*/ 297627 h 701533"/>
              <a:gd name="connsiteX4" fmla="*/ 6661272 w 6661272"/>
              <a:gd name="connsiteY4" fmla="*/ 701533 h 701533"/>
              <a:gd name="connsiteX0" fmla="*/ 5 w 6661272"/>
              <a:gd name="connsiteY0" fmla="*/ 220745 h 701514"/>
              <a:gd name="connsiteX1" fmla="*/ 809182 w 6661272"/>
              <a:gd name="connsiteY1" fmla="*/ 246050 h 701514"/>
              <a:gd name="connsiteX2" fmla="*/ 799658 w 6661272"/>
              <a:gd name="connsiteY2" fmla="*/ 242876 h 701514"/>
              <a:gd name="connsiteX3" fmla="*/ 3727338 w 6661272"/>
              <a:gd name="connsiteY3" fmla="*/ 288 h 701514"/>
              <a:gd name="connsiteX4" fmla="*/ 6111510 w 6661272"/>
              <a:gd name="connsiteY4" fmla="*/ 297608 h 701514"/>
              <a:gd name="connsiteX5" fmla="*/ 6661272 w 6661272"/>
              <a:gd name="connsiteY5" fmla="*/ 701514 h 701514"/>
              <a:gd name="connsiteX0" fmla="*/ 5 w 6661272"/>
              <a:gd name="connsiteY0" fmla="*/ 226157 h 706926"/>
              <a:gd name="connsiteX1" fmla="*/ 809182 w 6661272"/>
              <a:gd name="connsiteY1" fmla="*/ 251462 h 706926"/>
              <a:gd name="connsiteX2" fmla="*/ 729808 w 6661272"/>
              <a:gd name="connsiteY2" fmla="*/ 118113 h 706926"/>
              <a:gd name="connsiteX3" fmla="*/ 3727338 w 6661272"/>
              <a:gd name="connsiteY3" fmla="*/ 5700 h 706926"/>
              <a:gd name="connsiteX4" fmla="*/ 6111510 w 6661272"/>
              <a:gd name="connsiteY4" fmla="*/ 303020 h 706926"/>
              <a:gd name="connsiteX5" fmla="*/ 6661272 w 6661272"/>
              <a:gd name="connsiteY5" fmla="*/ 706926 h 706926"/>
              <a:gd name="connsiteX0" fmla="*/ 47 w 6661314"/>
              <a:gd name="connsiteY0" fmla="*/ 226157 h 706926"/>
              <a:gd name="connsiteX1" fmla="*/ 479024 w 6661314"/>
              <a:gd name="connsiteY1" fmla="*/ 178437 h 706926"/>
              <a:gd name="connsiteX2" fmla="*/ 729850 w 6661314"/>
              <a:gd name="connsiteY2" fmla="*/ 118113 h 706926"/>
              <a:gd name="connsiteX3" fmla="*/ 3727380 w 6661314"/>
              <a:gd name="connsiteY3" fmla="*/ 5700 h 706926"/>
              <a:gd name="connsiteX4" fmla="*/ 6111552 w 6661314"/>
              <a:gd name="connsiteY4" fmla="*/ 303020 h 706926"/>
              <a:gd name="connsiteX5" fmla="*/ 6661314 w 6661314"/>
              <a:gd name="connsiteY5" fmla="*/ 706926 h 706926"/>
              <a:gd name="connsiteX0" fmla="*/ 11 w 6661278"/>
              <a:gd name="connsiteY0" fmla="*/ 226157 h 706926"/>
              <a:gd name="connsiteX1" fmla="*/ 478988 w 6661278"/>
              <a:gd name="connsiteY1" fmla="*/ 178437 h 706926"/>
              <a:gd name="connsiteX2" fmla="*/ 729814 w 6661278"/>
              <a:gd name="connsiteY2" fmla="*/ 118113 h 706926"/>
              <a:gd name="connsiteX3" fmla="*/ 3727344 w 6661278"/>
              <a:gd name="connsiteY3" fmla="*/ 5700 h 706926"/>
              <a:gd name="connsiteX4" fmla="*/ 6111516 w 6661278"/>
              <a:gd name="connsiteY4" fmla="*/ 303020 h 706926"/>
              <a:gd name="connsiteX5" fmla="*/ 6661278 w 6661278"/>
              <a:gd name="connsiteY5" fmla="*/ 706926 h 706926"/>
              <a:gd name="connsiteX0" fmla="*/ 11 w 6661278"/>
              <a:gd name="connsiteY0" fmla="*/ 236903 h 717672"/>
              <a:gd name="connsiteX1" fmla="*/ 478988 w 6661278"/>
              <a:gd name="connsiteY1" fmla="*/ 189183 h 717672"/>
              <a:gd name="connsiteX2" fmla="*/ 1291789 w 6661278"/>
              <a:gd name="connsiteY2" fmla="*/ 62184 h 717672"/>
              <a:gd name="connsiteX3" fmla="*/ 3727344 w 6661278"/>
              <a:gd name="connsiteY3" fmla="*/ 16446 h 717672"/>
              <a:gd name="connsiteX4" fmla="*/ 6111516 w 6661278"/>
              <a:gd name="connsiteY4" fmla="*/ 313766 h 717672"/>
              <a:gd name="connsiteX5" fmla="*/ 6661278 w 6661278"/>
              <a:gd name="connsiteY5" fmla="*/ 717672 h 717672"/>
              <a:gd name="connsiteX0" fmla="*/ 11 w 6661278"/>
              <a:gd name="connsiteY0" fmla="*/ 236903 h 717672"/>
              <a:gd name="connsiteX1" fmla="*/ 478988 w 6661278"/>
              <a:gd name="connsiteY1" fmla="*/ 189183 h 717672"/>
              <a:gd name="connsiteX2" fmla="*/ 1291789 w 6661278"/>
              <a:gd name="connsiteY2" fmla="*/ 62184 h 717672"/>
              <a:gd name="connsiteX3" fmla="*/ 3727344 w 6661278"/>
              <a:gd name="connsiteY3" fmla="*/ 16446 h 717672"/>
              <a:gd name="connsiteX4" fmla="*/ 6111516 w 6661278"/>
              <a:gd name="connsiteY4" fmla="*/ 313766 h 717672"/>
              <a:gd name="connsiteX5" fmla="*/ 6661278 w 6661278"/>
              <a:gd name="connsiteY5" fmla="*/ 717672 h 717672"/>
              <a:gd name="connsiteX0" fmla="*/ 10 w 6661277"/>
              <a:gd name="connsiteY0" fmla="*/ 236903 h 717672"/>
              <a:gd name="connsiteX1" fmla="*/ 482162 w 6661277"/>
              <a:gd name="connsiteY1" fmla="*/ 211408 h 717672"/>
              <a:gd name="connsiteX2" fmla="*/ 1291788 w 6661277"/>
              <a:gd name="connsiteY2" fmla="*/ 62184 h 717672"/>
              <a:gd name="connsiteX3" fmla="*/ 3727343 w 6661277"/>
              <a:gd name="connsiteY3" fmla="*/ 16446 h 717672"/>
              <a:gd name="connsiteX4" fmla="*/ 6111515 w 6661277"/>
              <a:gd name="connsiteY4" fmla="*/ 313766 h 717672"/>
              <a:gd name="connsiteX5" fmla="*/ 6661277 w 6661277"/>
              <a:gd name="connsiteY5" fmla="*/ 717672 h 717672"/>
              <a:gd name="connsiteX0" fmla="*/ 10 w 6661277"/>
              <a:gd name="connsiteY0" fmla="*/ 236903 h 717672"/>
              <a:gd name="connsiteX1" fmla="*/ 482162 w 6661277"/>
              <a:gd name="connsiteY1" fmla="*/ 211408 h 717672"/>
              <a:gd name="connsiteX2" fmla="*/ 1291788 w 6661277"/>
              <a:gd name="connsiteY2" fmla="*/ 62184 h 717672"/>
              <a:gd name="connsiteX3" fmla="*/ 3727343 w 6661277"/>
              <a:gd name="connsiteY3" fmla="*/ 16446 h 717672"/>
              <a:gd name="connsiteX4" fmla="*/ 6111515 w 6661277"/>
              <a:gd name="connsiteY4" fmla="*/ 313766 h 717672"/>
              <a:gd name="connsiteX5" fmla="*/ 6661277 w 6661277"/>
              <a:gd name="connsiteY5" fmla="*/ 717672 h 717672"/>
              <a:gd name="connsiteX0" fmla="*/ 10 w 6661277"/>
              <a:gd name="connsiteY0" fmla="*/ 236903 h 717672"/>
              <a:gd name="connsiteX1" fmla="*/ 482162 w 6661277"/>
              <a:gd name="connsiteY1" fmla="*/ 211408 h 717672"/>
              <a:gd name="connsiteX2" fmla="*/ 1291788 w 6661277"/>
              <a:gd name="connsiteY2" fmla="*/ 62184 h 717672"/>
              <a:gd name="connsiteX3" fmla="*/ 3727343 w 6661277"/>
              <a:gd name="connsiteY3" fmla="*/ 16446 h 717672"/>
              <a:gd name="connsiteX4" fmla="*/ 6111515 w 6661277"/>
              <a:gd name="connsiteY4" fmla="*/ 313766 h 717672"/>
              <a:gd name="connsiteX5" fmla="*/ 6661277 w 6661277"/>
              <a:gd name="connsiteY5" fmla="*/ 717672 h 717672"/>
              <a:gd name="connsiteX0" fmla="*/ 10 w 6661277"/>
              <a:gd name="connsiteY0" fmla="*/ 236903 h 717672"/>
              <a:gd name="connsiteX1" fmla="*/ 482162 w 6661277"/>
              <a:gd name="connsiteY1" fmla="*/ 211408 h 717672"/>
              <a:gd name="connsiteX2" fmla="*/ 1291788 w 6661277"/>
              <a:gd name="connsiteY2" fmla="*/ 62184 h 717672"/>
              <a:gd name="connsiteX3" fmla="*/ 3727343 w 6661277"/>
              <a:gd name="connsiteY3" fmla="*/ 16446 h 717672"/>
              <a:gd name="connsiteX4" fmla="*/ 6111515 w 6661277"/>
              <a:gd name="connsiteY4" fmla="*/ 313766 h 717672"/>
              <a:gd name="connsiteX5" fmla="*/ 6661277 w 6661277"/>
              <a:gd name="connsiteY5" fmla="*/ 717672 h 717672"/>
              <a:gd name="connsiteX0" fmla="*/ 10 w 6661277"/>
              <a:gd name="connsiteY0" fmla="*/ 236903 h 717672"/>
              <a:gd name="connsiteX1" fmla="*/ 482162 w 6661277"/>
              <a:gd name="connsiteY1" fmla="*/ 211408 h 717672"/>
              <a:gd name="connsiteX2" fmla="*/ 1291788 w 6661277"/>
              <a:gd name="connsiteY2" fmla="*/ 62184 h 717672"/>
              <a:gd name="connsiteX3" fmla="*/ 3727343 w 6661277"/>
              <a:gd name="connsiteY3" fmla="*/ 16446 h 717672"/>
              <a:gd name="connsiteX4" fmla="*/ 6111515 w 6661277"/>
              <a:gd name="connsiteY4" fmla="*/ 313766 h 717672"/>
              <a:gd name="connsiteX5" fmla="*/ 6661277 w 6661277"/>
              <a:gd name="connsiteY5" fmla="*/ 717672 h 717672"/>
              <a:gd name="connsiteX0" fmla="*/ 12 w 6661279"/>
              <a:gd name="connsiteY0" fmla="*/ 236903 h 717672"/>
              <a:gd name="connsiteX1" fmla="*/ 434539 w 6661279"/>
              <a:gd name="connsiteY1" fmla="*/ 201883 h 717672"/>
              <a:gd name="connsiteX2" fmla="*/ 1291790 w 6661279"/>
              <a:gd name="connsiteY2" fmla="*/ 62184 h 717672"/>
              <a:gd name="connsiteX3" fmla="*/ 3727345 w 6661279"/>
              <a:gd name="connsiteY3" fmla="*/ 16446 h 717672"/>
              <a:gd name="connsiteX4" fmla="*/ 6111517 w 6661279"/>
              <a:gd name="connsiteY4" fmla="*/ 313766 h 717672"/>
              <a:gd name="connsiteX5" fmla="*/ 6661279 w 6661279"/>
              <a:gd name="connsiteY5" fmla="*/ 717672 h 717672"/>
              <a:gd name="connsiteX0" fmla="*/ 12 w 6661279"/>
              <a:gd name="connsiteY0" fmla="*/ 236903 h 717672"/>
              <a:gd name="connsiteX1" fmla="*/ 434539 w 6661279"/>
              <a:gd name="connsiteY1" fmla="*/ 201883 h 717672"/>
              <a:gd name="connsiteX2" fmla="*/ 1291790 w 6661279"/>
              <a:gd name="connsiteY2" fmla="*/ 62184 h 717672"/>
              <a:gd name="connsiteX3" fmla="*/ 3727345 w 6661279"/>
              <a:gd name="connsiteY3" fmla="*/ 16446 h 717672"/>
              <a:gd name="connsiteX4" fmla="*/ 6111517 w 6661279"/>
              <a:gd name="connsiteY4" fmla="*/ 313766 h 717672"/>
              <a:gd name="connsiteX5" fmla="*/ 6661279 w 6661279"/>
              <a:gd name="connsiteY5" fmla="*/ 717672 h 717672"/>
              <a:gd name="connsiteX0" fmla="*/ 12 w 6661279"/>
              <a:gd name="connsiteY0" fmla="*/ 236903 h 717672"/>
              <a:gd name="connsiteX1" fmla="*/ 434539 w 6661279"/>
              <a:gd name="connsiteY1" fmla="*/ 201883 h 717672"/>
              <a:gd name="connsiteX2" fmla="*/ 1291790 w 6661279"/>
              <a:gd name="connsiteY2" fmla="*/ 62184 h 717672"/>
              <a:gd name="connsiteX3" fmla="*/ 3727345 w 6661279"/>
              <a:gd name="connsiteY3" fmla="*/ 16446 h 717672"/>
              <a:gd name="connsiteX4" fmla="*/ 6111517 w 6661279"/>
              <a:gd name="connsiteY4" fmla="*/ 313766 h 717672"/>
              <a:gd name="connsiteX5" fmla="*/ 6661279 w 6661279"/>
              <a:gd name="connsiteY5" fmla="*/ 717672 h 717672"/>
              <a:gd name="connsiteX0" fmla="*/ 12 w 6661279"/>
              <a:gd name="connsiteY0" fmla="*/ 238648 h 719417"/>
              <a:gd name="connsiteX1" fmla="*/ 434539 w 6661279"/>
              <a:gd name="connsiteY1" fmla="*/ 203628 h 719417"/>
              <a:gd name="connsiteX2" fmla="*/ 1288615 w 6661279"/>
              <a:gd name="connsiteY2" fmla="*/ 57579 h 719417"/>
              <a:gd name="connsiteX3" fmla="*/ 3727345 w 6661279"/>
              <a:gd name="connsiteY3" fmla="*/ 18191 h 719417"/>
              <a:gd name="connsiteX4" fmla="*/ 6111517 w 6661279"/>
              <a:gd name="connsiteY4" fmla="*/ 315511 h 719417"/>
              <a:gd name="connsiteX5" fmla="*/ 6661279 w 6661279"/>
              <a:gd name="connsiteY5" fmla="*/ 719417 h 719417"/>
              <a:gd name="connsiteX0" fmla="*/ 12 w 6661279"/>
              <a:gd name="connsiteY0" fmla="*/ 238648 h 719417"/>
              <a:gd name="connsiteX1" fmla="*/ 434539 w 6661279"/>
              <a:gd name="connsiteY1" fmla="*/ 203628 h 719417"/>
              <a:gd name="connsiteX2" fmla="*/ 1288615 w 6661279"/>
              <a:gd name="connsiteY2" fmla="*/ 57579 h 719417"/>
              <a:gd name="connsiteX3" fmla="*/ 3727345 w 6661279"/>
              <a:gd name="connsiteY3" fmla="*/ 18191 h 719417"/>
              <a:gd name="connsiteX4" fmla="*/ 6111517 w 6661279"/>
              <a:gd name="connsiteY4" fmla="*/ 315511 h 719417"/>
              <a:gd name="connsiteX5" fmla="*/ 6661279 w 6661279"/>
              <a:gd name="connsiteY5" fmla="*/ 719417 h 719417"/>
              <a:gd name="connsiteX0" fmla="*/ 12 w 6661279"/>
              <a:gd name="connsiteY0" fmla="*/ 245110 h 725879"/>
              <a:gd name="connsiteX1" fmla="*/ 434539 w 6661279"/>
              <a:gd name="connsiteY1" fmla="*/ 210090 h 725879"/>
              <a:gd name="connsiteX2" fmla="*/ 1288615 w 6661279"/>
              <a:gd name="connsiteY2" fmla="*/ 44991 h 725879"/>
              <a:gd name="connsiteX3" fmla="*/ 3727345 w 6661279"/>
              <a:gd name="connsiteY3" fmla="*/ 24653 h 725879"/>
              <a:gd name="connsiteX4" fmla="*/ 6111517 w 6661279"/>
              <a:gd name="connsiteY4" fmla="*/ 321973 h 725879"/>
              <a:gd name="connsiteX5" fmla="*/ 6661279 w 6661279"/>
              <a:gd name="connsiteY5" fmla="*/ 725879 h 725879"/>
              <a:gd name="connsiteX0" fmla="*/ 12 w 6661279"/>
              <a:gd name="connsiteY0" fmla="*/ 245110 h 725879"/>
              <a:gd name="connsiteX1" fmla="*/ 434539 w 6661279"/>
              <a:gd name="connsiteY1" fmla="*/ 210090 h 725879"/>
              <a:gd name="connsiteX2" fmla="*/ 1288615 w 6661279"/>
              <a:gd name="connsiteY2" fmla="*/ 44991 h 725879"/>
              <a:gd name="connsiteX3" fmla="*/ 3727345 w 6661279"/>
              <a:gd name="connsiteY3" fmla="*/ 24653 h 725879"/>
              <a:gd name="connsiteX4" fmla="*/ 6111517 w 6661279"/>
              <a:gd name="connsiteY4" fmla="*/ 321973 h 725879"/>
              <a:gd name="connsiteX5" fmla="*/ 6661279 w 6661279"/>
              <a:gd name="connsiteY5" fmla="*/ 725879 h 725879"/>
              <a:gd name="connsiteX0" fmla="*/ 7 w 6661274"/>
              <a:gd name="connsiteY0" fmla="*/ 245110 h 725879"/>
              <a:gd name="connsiteX1" fmla="*/ 593284 w 6661274"/>
              <a:gd name="connsiteY1" fmla="*/ 175165 h 725879"/>
              <a:gd name="connsiteX2" fmla="*/ 1288610 w 6661274"/>
              <a:gd name="connsiteY2" fmla="*/ 44991 h 725879"/>
              <a:gd name="connsiteX3" fmla="*/ 3727340 w 6661274"/>
              <a:gd name="connsiteY3" fmla="*/ 24653 h 725879"/>
              <a:gd name="connsiteX4" fmla="*/ 6111512 w 6661274"/>
              <a:gd name="connsiteY4" fmla="*/ 321973 h 725879"/>
              <a:gd name="connsiteX5" fmla="*/ 6661274 w 6661274"/>
              <a:gd name="connsiteY5" fmla="*/ 725879 h 725879"/>
              <a:gd name="connsiteX0" fmla="*/ 7 w 6661274"/>
              <a:gd name="connsiteY0" fmla="*/ 245110 h 725879"/>
              <a:gd name="connsiteX1" fmla="*/ 593284 w 6661274"/>
              <a:gd name="connsiteY1" fmla="*/ 175165 h 725879"/>
              <a:gd name="connsiteX2" fmla="*/ 1288610 w 6661274"/>
              <a:gd name="connsiteY2" fmla="*/ 44991 h 725879"/>
              <a:gd name="connsiteX3" fmla="*/ 3727340 w 6661274"/>
              <a:gd name="connsiteY3" fmla="*/ 24653 h 725879"/>
              <a:gd name="connsiteX4" fmla="*/ 6111512 w 6661274"/>
              <a:gd name="connsiteY4" fmla="*/ 321973 h 725879"/>
              <a:gd name="connsiteX5" fmla="*/ 6661274 w 6661274"/>
              <a:gd name="connsiteY5" fmla="*/ 725879 h 725879"/>
              <a:gd name="connsiteX0" fmla="*/ 6 w 6661273"/>
              <a:gd name="connsiteY0" fmla="*/ 245110 h 725879"/>
              <a:gd name="connsiteX1" fmla="*/ 593283 w 6661273"/>
              <a:gd name="connsiteY1" fmla="*/ 175165 h 725879"/>
              <a:gd name="connsiteX2" fmla="*/ 1288609 w 6661273"/>
              <a:gd name="connsiteY2" fmla="*/ 44991 h 725879"/>
              <a:gd name="connsiteX3" fmla="*/ 3727339 w 6661273"/>
              <a:gd name="connsiteY3" fmla="*/ 24653 h 725879"/>
              <a:gd name="connsiteX4" fmla="*/ 6111511 w 6661273"/>
              <a:gd name="connsiteY4" fmla="*/ 321973 h 725879"/>
              <a:gd name="connsiteX5" fmla="*/ 6661273 w 6661273"/>
              <a:gd name="connsiteY5" fmla="*/ 725879 h 725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1273" h="725879">
                <a:moveTo>
                  <a:pt x="6" y="245110"/>
                </a:moveTo>
                <a:cubicBezTo>
                  <a:pt x="-1656" y="245094"/>
                  <a:pt x="342478" y="258474"/>
                  <a:pt x="593283" y="175165"/>
                </a:cubicBezTo>
                <a:cubicBezTo>
                  <a:pt x="805933" y="102653"/>
                  <a:pt x="840350" y="73251"/>
                  <a:pt x="1288609" y="44991"/>
                </a:cubicBezTo>
                <a:cubicBezTo>
                  <a:pt x="1774968" y="4031"/>
                  <a:pt x="2923522" y="-21511"/>
                  <a:pt x="3727339" y="24653"/>
                </a:cubicBezTo>
                <a:cubicBezTo>
                  <a:pt x="4531156" y="70817"/>
                  <a:pt x="5897403" y="227542"/>
                  <a:pt x="6111511" y="321973"/>
                </a:cubicBezTo>
                <a:cubicBezTo>
                  <a:pt x="6325619" y="416404"/>
                  <a:pt x="6563568" y="598256"/>
                  <a:pt x="6661273" y="725879"/>
                </a:cubicBezTo>
              </a:path>
            </a:pathLst>
          </a:custGeom>
          <a:noFill/>
          <a:ln w="381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7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5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6" grpId="0" animBg="1"/>
      <p:bldP spid="26" grpId="1" animBg="1"/>
      <p:bldP spid="28" grpId="0" animBg="1"/>
      <p:bldP spid="2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Performance Evaluation Results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4148" y="1419935"/>
            <a:ext cx="109318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Auxiliary Slide 4</a:t>
            </a:r>
          </a:p>
          <a:p>
            <a:pPr lvl="0"/>
            <a:endParaRPr lang="en-US" sz="2800" dirty="0">
              <a:solidFill>
                <a:prstClr val="black"/>
              </a:solidFill>
            </a:endParaRPr>
          </a:p>
          <a:p>
            <a:pPr lvl="0"/>
            <a:r>
              <a:rPr lang="en-US" sz="2800" dirty="0">
                <a:solidFill>
                  <a:prstClr val="black"/>
                </a:solidFill>
              </a:rPr>
              <a:t>(add more slide as needed)</a:t>
            </a:r>
          </a:p>
        </p:txBody>
      </p:sp>
      <p:graphicFrame>
        <p:nvGraphicFramePr>
          <p:cNvPr id="29" name="Table 8">
            <a:extLst>
              <a:ext uri="{FF2B5EF4-FFF2-40B4-BE49-F238E27FC236}">
                <a16:creationId xmlns:a16="http://schemas.microsoft.com/office/drawing/2014/main" id="{509F2613-E825-4BE6-9D42-834C5F05F6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698319"/>
              </p:ext>
            </p:extLst>
          </p:nvPr>
        </p:nvGraphicFramePr>
        <p:xfrm>
          <a:off x="614148" y="988383"/>
          <a:ext cx="10900011" cy="4572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09527">
                  <a:extLst>
                    <a:ext uri="{9D8B030D-6E8A-4147-A177-3AD203B41FA5}">
                      <a16:colId xmlns:a16="http://schemas.microsoft.com/office/drawing/2014/main" val="1006393924"/>
                    </a:ext>
                  </a:extLst>
                </a:gridCol>
                <a:gridCol w="4078318">
                  <a:extLst>
                    <a:ext uri="{9D8B030D-6E8A-4147-A177-3AD203B41FA5}">
                      <a16:colId xmlns:a16="http://schemas.microsoft.com/office/drawing/2014/main" val="1079942008"/>
                    </a:ext>
                  </a:extLst>
                </a:gridCol>
                <a:gridCol w="2786706">
                  <a:extLst>
                    <a:ext uri="{9D8B030D-6E8A-4147-A177-3AD203B41FA5}">
                      <a16:colId xmlns:a16="http://schemas.microsoft.com/office/drawing/2014/main" val="644229614"/>
                    </a:ext>
                  </a:extLst>
                </a:gridCol>
                <a:gridCol w="2725460">
                  <a:extLst>
                    <a:ext uri="{9D8B030D-6E8A-4147-A177-3AD203B41FA5}">
                      <a16:colId xmlns:a16="http://schemas.microsoft.com/office/drawing/2014/main" val="155627115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Alternative</a:t>
                      </a:r>
                      <a:endParaRPr lang="en-US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Performance (P)</a:t>
                      </a:r>
                      <a:endParaRPr lang="en-US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% Change Performance</a:t>
                      </a:r>
                      <a:endParaRPr lang="en-US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15823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No Build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708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/>
                        <a:t>80</a:t>
                      </a:r>
                      <a:r>
                        <a:rPr lang="en-US" sz="2800" b="0" baseline="30000" dirty="0"/>
                        <a:t>th</a:t>
                      </a:r>
                      <a:r>
                        <a:rPr lang="en-US" sz="2800" b="0" dirty="0"/>
                        <a:t> Street ramp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468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-6%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233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/>
                        <a:t>Seaway eastbound flyover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549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10%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561796"/>
                  </a:ext>
                </a:extLst>
              </a:tr>
              <a:tr h="299769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/>
                        <a:t>EB peak use shoulder lane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684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37%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1611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/>
                        <a:t>80</a:t>
                      </a:r>
                      <a:r>
                        <a:rPr lang="en-US" sz="2800" b="0" baseline="30000" dirty="0"/>
                        <a:t>th</a:t>
                      </a:r>
                      <a:r>
                        <a:rPr lang="en-US" sz="2800" b="0" dirty="0"/>
                        <a:t> Street ramp + PUSL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701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40%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874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/>
                        <a:t>Seaway flyover + PUSL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794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59%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5101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/>
                        <a:t>Seaway HOV + PUSL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777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55%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099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3205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Selected Alternative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318114" y="1511226"/>
            <a:ext cx="10931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Auxiliary Slide 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4BB83D-34E1-47D3-862F-C3FE6E1EF9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1" b="11242"/>
          <a:stretch/>
        </p:blipFill>
        <p:spPr>
          <a:xfrm>
            <a:off x="1420427" y="998132"/>
            <a:ext cx="9144000" cy="48006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8CEBA28-8499-4104-9B97-0E1BDDC8FF7C}"/>
              </a:ext>
            </a:extLst>
          </p:cNvPr>
          <p:cNvGrpSpPr/>
          <p:nvPr/>
        </p:nvGrpSpPr>
        <p:grpSpPr>
          <a:xfrm>
            <a:off x="10104195" y="5024472"/>
            <a:ext cx="371824" cy="786979"/>
            <a:chOff x="8444447" y="5311521"/>
            <a:chExt cx="371824" cy="78697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E55449C-C349-4999-A049-9A373A45CE5C}"/>
                </a:ext>
              </a:extLst>
            </p:cNvPr>
            <p:cNvSpPr txBox="1"/>
            <p:nvPr/>
          </p:nvSpPr>
          <p:spPr>
            <a:xfrm>
              <a:off x="8444447" y="5636835"/>
              <a:ext cx="371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83E3E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18" name="Up Arrow 23">
              <a:extLst>
                <a:ext uri="{FF2B5EF4-FFF2-40B4-BE49-F238E27FC236}">
                  <a16:creationId xmlns:a16="http://schemas.microsoft.com/office/drawing/2014/main" id="{A9931FFB-3ABC-48D2-96D3-6BAC25F3E176}"/>
                </a:ext>
              </a:extLst>
            </p:cNvPr>
            <p:cNvSpPr/>
            <p:nvPr/>
          </p:nvSpPr>
          <p:spPr>
            <a:xfrm>
              <a:off x="8572499" y="5311521"/>
              <a:ext cx="142876" cy="325314"/>
            </a:xfrm>
            <a:prstGeom prst="upArrow">
              <a:avLst/>
            </a:prstGeom>
            <a:solidFill>
              <a:schemeClr val="accent5">
                <a:lumMod val="50000"/>
                <a:lumOff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1" name="Freeform 25">
            <a:extLst>
              <a:ext uri="{FF2B5EF4-FFF2-40B4-BE49-F238E27FC236}">
                <a16:creationId xmlns:a16="http://schemas.microsoft.com/office/drawing/2014/main" id="{2ED8619E-84FF-43B0-8906-8FF4E265FDF5}"/>
              </a:ext>
            </a:extLst>
          </p:cNvPr>
          <p:cNvSpPr/>
          <p:nvPr/>
        </p:nvSpPr>
        <p:spPr>
          <a:xfrm>
            <a:off x="2810171" y="3300609"/>
            <a:ext cx="644839" cy="357137"/>
          </a:xfrm>
          <a:custGeom>
            <a:avLst/>
            <a:gdLst>
              <a:gd name="connsiteX0" fmla="*/ 33821 w 811488"/>
              <a:gd name="connsiteY0" fmla="*/ 0 h 1120829"/>
              <a:gd name="connsiteX1" fmla="*/ 42367 w 811488"/>
              <a:gd name="connsiteY1" fmla="*/ 846033 h 1120829"/>
              <a:gd name="connsiteX2" fmla="*/ 452565 w 811488"/>
              <a:gd name="connsiteY2" fmla="*/ 1119499 h 1120829"/>
              <a:gd name="connsiteX3" fmla="*/ 811488 w 811488"/>
              <a:gd name="connsiteY3" fmla="*/ 957129 h 1120829"/>
              <a:gd name="connsiteX4" fmla="*/ 811488 w 811488"/>
              <a:gd name="connsiteY4" fmla="*/ 957129 h 1120829"/>
              <a:gd name="connsiteX0" fmla="*/ 13742 w 791409"/>
              <a:gd name="connsiteY0" fmla="*/ 0 h 1120624"/>
              <a:gd name="connsiteX1" fmla="*/ 73715 w 791409"/>
              <a:gd name="connsiteY1" fmla="*/ 855657 h 1120624"/>
              <a:gd name="connsiteX2" fmla="*/ 432486 w 791409"/>
              <a:gd name="connsiteY2" fmla="*/ 1119499 h 1120624"/>
              <a:gd name="connsiteX3" fmla="*/ 791409 w 791409"/>
              <a:gd name="connsiteY3" fmla="*/ 957129 h 1120624"/>
              <a:gd name="connsiteX4" fmla="*/ 791409 w 791409"/>
              <a:gd name="connsiteY4" fmla="*/ 957129 h 1120624"/>
              <a:gd name="connsiteX0" fmla="*/ 7863 w 785530"/>
              <a:gd name="connsiteY0" fmla="*/ 0 h 1120624"/>
              <a:gd name="connsiteX1" fmla="*/ 67836 w 785530"/>
              <a:gd name="connsiteY1" fmla="*/ 855657 h 1120624"/>
              <a:gd name="connsiteX2" fmla="*/ 426607 w 785530"/>
              <a:gd name="connsiteY2" fmla="*/ 1119499 h 1120624"/>
              <a:gd name="connsiteX3" fmla="*/ 785530 w 785530"/>
              <a:gd name="connsiteY3" fmla="*/ 957129 h 1120624"/>
              <a:gd name="connsiteX4" fmla="*/ 785530 w 785530"/>
              <a:gd name="connsiteY4" fmla="*/ 957129 h 1120624"/>
              <a:gd name="connsiteX0" fmla="*/ 10494 w 788161"/>
              <a:gd name="connsiteY0" fmla="*/ 0 h 1120624"/>
              <a:gd name="connsiteX1" fmla="*/ 70467 w 788161"/>
              <a:gd name="connsiteY1" fmla="*/ 855657 h 1120624"/>
              <a:gd name="connsiteX2" fmla="*/ 429238 w 788161"/>
              <a:gd name="connsiteY2" fmla="*/ 1119499 h 1120624"/>
              <a:gd name="connsiteX3" fmla="*/ 788161 w 788161"/>
              <a:gd name="connsiteY3" fmla="*/ 957129 h 1120624"/>
              <a:gd name="connsiteX4" fmla="*/ 788161 w 788161"/>
              <a:gd name="connsiteY4" fmla="*/ 957129 h 1120624"/>
              <a:gd name="connsiteX0" fmla="*/ 7471 w 785138"/>
              <a:gd name="connsiteY0" fmla="*/ 0 h 1123608"/>
              <a:gd name="connsiteX1" fmla="*/ 67444 w 785138"/>
              <a:gd name="connsiteY1" fmla="*/ 855657 h 1123608"/>
              <a:gd name="connsiteX2" fmla="*/ 426215 w 785138"/>
              <a:gd name="connsiteY2" fmla="*/ 1119499 h 1123608"/>
              <a:gd name="connsiteX3" fmla="*/ 785138 w 785138"/>
              <a:gd name="connsiteY3" fmla="*/ 957129 h 1123608"/>
              <a:gd name="connsiteX4" fmla="*/ 785138 w 785138"/>
              <a:gd name="connsiteY4" fmla="*/ 957129 h 1123608"/>
              <a:gd name="connsiteX0" fmla="*/ 21758 w 768568"/>
              <a:gd name="connsiteY0" fmla="*/ 0 h 1115813"/>
              <a:gd name="connsiteX1" fmla="*/ 50874 w 768568"/>
              <a:gd name="connsiteY1" fmla="*/ 850845 h 1115813"/>
              <a:gd name="connsiteX2" fmla="*/ 409645 w 768568"/>
              <a:gd name="connsiteY2" fmla="*/ 1114687 h 1115813"/>
              <a:gd name="connsiteX3" fmla="*/ 768568 w 768568"/>
              <a:gd name="connsiteY3" fmla="*/ 952317 h 1115813"/>
              <a:gd name="connsiteX4" fmla="*/ 768568 w 768568"/>
              <a:gd name="connsiteY4" fmla="*/ 952317 h 1115813"/>
              <a:gd name="connsiteX0" fmla="*/ 4577 w 751387"/>
              <a:gd name="connsiteY0" fmla="*/ 0 h 1115812"/>
              <a:gd name="connsiteX1" fmla="*/ 33693 w 751387"/>
              <a:gd name="connsiteY1" fmla="*/ 850845 h 1115812"/>
              <a:gd name="connsiteX2" fmla="*/ 392464 w 751387"/>
              <a:gd name="connsiteY2" fmla="*/ 1114687 h 1115812"/>
              <a:gd name="connsiteX3" fmla="*/ 751387 w 751387"/>
              <a:gd name="connsiteY3" fmla="*/ 952317 h 1115812"/>
              <a:gd name="connsiteX4" fmla="*/ 751387 w 751387"/>
              <a:gd name="connsiteY4" fmla="*/ 952317 h 1115812"/>
              <a:gd name="connsiteX0" fmla="*/ 0 w 746810"/>
              <a:gd name="connsiteY0" fmla="*/ 0 h 1139911"/>
              <a:gd name="connsiteX1" fmla="*/ 29116 w 746810"/>
              <a:gd name="connsiteY1" fmla="*/ 850845 h 1139911"/>
              <a:gd name="connsiteX2" fmla="*/ 290175 w 746810"/>
              <a:gd name="connsiteY2" fmla="*/ 1138746 h 1139911"/>
              <a:gd name="connsiteX3" fmla="*/ 746810 w 746810"/>
              <a:gd name="connsiteY3" fmla="*/ 952317 h 1139911"/>
              <a:gd name="connsiteX4" fmla="*/ 746810 w 746810"/>
              <a:gd name="connsiteY4" fmla="*/ 952317 h 1139911"/>
              <a:gd name="connsiteX0" fmla="*/ 0 w 746810"/>
              <a:gd name="connsiteY0" fmla="*/ 0 h 1139911"/>
              <a:gd name="connsiteX1" fmla="*/ 29116 w 746810"/>
              <a:gd name="connsiteY1" fmla="*/ 850845 h 1139911"/>
              <a:gd name="connsiteX2" fmla="*/ 315888 w 746810"/>
              <a:gd name="connsiteY2" fmla="*/ 1138746 h 1139911"/>
              <a:gd name="connsiteX3" fmla="*/ 746810 w 746810"/>
              <a:gd name="connsiteY3" fmla="*/ 952317 h 1139911"/>
              <a:gd name="connsiteX4" fmla="*/ 746810 w 746810"/>
              <a:gd name="connsiteY4" fmla="*/ 952317 h 1139911"/>
              <a:gd name="connsiteX0" fmla="*/ 0 w 746810"/>
              <a:gd name="connsiteY0" fmla="*/ 0 h 1142279"/>
              <a:gd name="connsiteX1" fmla="*/ 29116 w 746810"/>
              <a:gd name="connsiteY1" fmla="*/ 850845 h 1142279"/>
              <a:gd name="connsiteX2" fmla="*/ 315888 w 746810"/>
              <a:gd name="connsiteY2" fmla="*/ 1138746 h 1142279"/>
              <a:gd name="connsiteX3" fmla="*/ 746810 w 746810"/>
              <a:gd name="connsiteY3" fmla="*/ 952317 h 1142279"/>
              <a:gd name="connsiteX4" fmla="*/ 746810 w 746810"/>
              <a:gd name="connsiteY4" fmla="*/ 952317 h 1142279"/>
              <a:gd name="connsiteX0" fmla="*/ 0 w 901090"/>
              <a:gd name="connsiteY0" fmla="*/ 0 h 1142011"/>
              <a:gd name="connsiteX1" fmla="*/ 29116 w 901090"/>
              <a:gd name="connsiteY1" fmla="*/ 850845 h 1142011"/>
              <a:gd name="connsiteX2" fmla="*/ 315888 w 901090"/>
              <a:gd name="connsiteY2" fmla="*/ 1138746 h 1142011"/>
              <a:gd name="connsiteX3" fmla="*/ 746810 w 901090"/>
              <a:gd name="connsiteY3" fmla="*/ 952317 h 1142011"/>
              <a:gd name="connsiteX4" fmla="*/ 901090 w 901090"/>
              <a:gd name="connsiteY4" fmla="*/ 1058176 h 1142011"/>
              <a:gd name="connsiteX0" fmla="*/ 0 w 901090"/>
              <a:gd name="connsiteY0" fmla="*/ 0 h 1142325"/>
              <a:gd name="connsiteX1" fmla="*/ 29116 w 901090"/>
              <a:gd name="connsiteY1" fmla="*/ 850845 h 1142325"/>
              <a:gd name="connsiteX2" fmla="*/ 315888 w 901090"/>
              <a:gd name="connsiteY2" fmla="*/ 1138746 h 1142325"/>
              <a:gd name="connsiteX3" fmla="*/ 685097 w 901090"/>
              <a:gd name="connsiteY3" fmla="*/ 1014871 h 1142325"/>
              <a:gd name="connsiteX4" fmla="*/ 901090 w 901090"/>
              <a:gd name="connsiteY4" fmla="*/ 1058176 h 1142325"/>
              <a:gd name="connsiteX0" fmla="*/ 0 w 921661"/>
              <a:gd name="connsiteY0" fmla="*/ 0 h 1142397"/>
              <a:gd name="connsiteX1" fmla="*/ 29116 w 921661"/>
              <a:gd name="connsiteY1" fmla="*/ 850845 h 1142397"/>
              <a:gd name="connsiteX2" fmla="*/ 315888 w 921661"/>
              <a:gd name="connsiteY2" fmla="*/ 1138746 h 1142397"/>
              <a:gd name="connsiteX3" fmla="*/ 685097 w 921661"/>
              <a:gd name="connsiteY3" fmla="*/ 1014871 h 1142397"/>
              <a:gd name="connsiteX4" fmla="*/ 921661 w 921661"/>
              <a:gd name="connsiteY4" fmla="*/ 1038929 h 1142397"/>
              <a:gd name="connsiteX0" fmla="*/ 0 w 906233"/>
              <a:gd name="connsiteY0" fmla="*/ 0 h 1142453"/>
              <a:gd name="connsiteX1" fmla="*/ 29116 w 906233"/>
              <a:gd name="connsiteY1" fmla="*/ 850845 h 1142453"/>
              <a:gd name="connsiteX2" fmla="*/ 315888 w 906233"/>
              <a:gd name="connsiteY2" fmla="*/ 1138746 h 1142453"/>
              <a:gd name="connsiteX3" fmla="*/ 685097 w 906233"/>
              <a:gd name="connsiteY3" fmla="*/ 1014871 h 1142453"/>
              <a:gd name="connsiteX4" fmla="*/ 906233 w 906233"/>
              <a:gd name="connsiteY4" fmla="*/ 1024493 h 1142453"/>
              <a:gd name="connsiteX0" fmla="*/ 0 w 906233"/>
              <a:gd name="connsiteY0" fmla="*/ 0 h 1142453"/>
              <a:gd name="connsiteX1" fmla="*/ 29116 w 906233"/>
              <a:gd name="connsiteY1" fmla="*/ 850845 h 1142453"/>
              <a:gd name="connsiteX2" fmla="*/ 315888 w 906233"/>
              <a:gd name="connsiteY2" fmla="*/ 1138746 h 1142453"/>
              <a:gd name="connsiteX3" fmla="*/ 685097 w 906233"/>
              <a:gd name="connsiteY3" fmla="*/ 1014871 h 1142453"/>
              <a:gd name="connsiteX4" fmla="*/ 906233 w 906233"/>
              <a:gd name="connsiteY4" fmla="*/ 1024493 h 1142453"/>
              <a:gd name="connsiteX0" fmla="*/ 0 w 906233"/>
              <a:gd name="connsiteY0" fmla="*/ 0 h 1142162"/>
              <a:gd name="connsiteX1" fmla="*/ 29116 w 906233"/>
              <a:gd name="connsiteY1" fmla="*/ 850845 h 1142162"/>
              <a:gd name="connsiteX2" fmla="*/ 315888 w 906233"/>
              <a:gd name="connsiteY2" fmla="*/ 1138746 h 1142162"/>
              <a:gd name="connsiteX3" fmla="*/ 551387 w 906233"/>
              <a:gd name="connsiteY3" fmla="*/ 1010060 h 1142162"/>
              <a:gd name="connsiteX4" fmla="*/ 906233 w 906233"/>
              <a:gd name="connsiteY4" fmla="*/ 1024493 h 1142162"/>
              <a:gd name="connsiteX0" fmla="*/ 0 w 906233"/>
              <a:gd name="connsiteY0" fmla="*/ 0 h 1142162"/>
              <a:gd name="connsiteX1" fmla="*/ 29116 w 906233"/>
              <a:gd name="connsiteY1" fmla="*/ 850845 h 1142162"/>
              <a:gd name="connsiteX2" fmla="*/ 315888 w 906233"/>
              <a:gd name="connsiteY2" fmla="*/ 1138746 h 1142162"/>
              <a:gd name="connsiteX3" fmla="*/ 551387 w 906233"/>
              <a:gd name="connsiteY3" fmla="*/ 1010060 h 1142162"/>
              <a:gd name="connsiteX4" fmla="*/ 906233 w 906233"/>
              <a:gd name="connsiteY4" fmla="*/ 1024493 h 1142162"/>
              <a:gd name="connsiteX0" fmla="*/ 0 w 906233"/>
              <a:gd name="connsiteY0" fmla="*/ 0 h 1142765"/>
              <a:gd name="connsiteX1" fmla="*/ 29116 w 906233"/>
              <a:gd name="connsiteY1" fmla="*/ 850845 h 1142765"/>
              <a:gd name="connsiteX2" fmla="*/ 315888 w 906233"/>
              <a:gd name="connsiteY2" fmla="*/ 1138746 h 1142765"/>
              <a:gd name="connsiteX3" fmla="*/ 654241 w 906233"/>
              <a:gd name="connsiteY3" fmla="*/ 1019683 h 1142765"/>
              <a:gd name="connsiteX4" fmla="*/ 906233 w 906233"/>
              <a:gd name="connsiteY4" fmla="*/ 1024493 h 1142765"/>
              <a:gd name="connsiteX0" fmla="*/ 0 w 906233"/>
              <a:gd name="connsiteY0" fmla="*/ 0 h 1143835"/>
              <a:gd name="connsiteX1" fmla="*/ 29116 w 906233"/>
              <a:gd name="connsiteY1" fmla="*/ 850845 h 1143835"/>
              <a:gd name="connsiteX2" fmla="*/ 315888 w 906233"/>
              <a:gd name="connsiteY2" fmla="*/ 1138746 h 1143835"/>
              <a:gd name="connsiteX3" fmla="*/ 643956 w 906233"/>
              <a:gd name="connsiteY3" fmla="*/ 1034118 h 1143835"/>
              <a:gd name="connsiteX4" fmla="*/ 906233 w 906233"/>
              <a:gd name="connsiteY4" fmla="*/ 1024493 h 1143835"/>
              <a:gd name="connsiteX0" fmla="*/ 0 w 906233"/>
              <a:gd name="connsiteY0" fmla="*/ 0 h 1102341"/>
              <a:gd name="connsiteX1" fmla="*/ 29116 w 906233"/>
              <a:gd name="connsiteY1" fmla="*/ 850845 h 1102341"/>
              <a:gd name="connsiteX2" fmla="*/ 290175 w 906233"/>
              <a:gd name="connsiteY2" fmla="*/ 1095440 h 1102341"/>
              <a:gd name="connsiteX3" fmla="*/ 643956 w 906233"/>
              <a:gd name="connsiteY3" fmla="*/ 1034118 h 1102341"/>
              <a:gd name="connsiteX4" fmla="*/ 906233 w 906233"/>
              <a:gd name="connsiteY4" fmla="*/ 1024493 h 1102341"/>
              <a:gd name="connsiteX0" fmla="*/ 0 w 906233"/>
              <a:gd name="connsiteY0" fmla="*/ 0 h 1116045"/>
              <a:gd name="connsiteX1" fmla="*/ 29116 w 906233"/>
              <a:gd name="connsiteY1" fmla="*/ 850845 h 1116045"/>
              <a:gd name="connsiteX2" fmla="*/ 290175 w 906233"/>
              <a:gd name="connsiteY2" fmla="*/ 1109876 h 1116045"/>
              <a:gd name="connsiteX3" fmla="*/ 643956 w 906233"/>
              <a:gd name="connsiteY3" fmla="*/ 1034118 h 1116045"/>
              <a:gd name="connsiteX4" fmla="*/ 906233 w 906233"/>
              <a:gd name="connsiteY4" fmla="*/ 1024493 h 1116045"/>
              <a:gd name="connsiteX0" fmla="*/ 0 w 980383"/>
              <a:gd name="connsiteY0" fmla="*/ 0 h 1116045"/>
              <a:gd name="connsiteX1" fmla="*/ 29116 w 980383"/>
              <a:gd name="connsiteY1" fmla="*/ 850845 h 1116045"/>
              <a:gd name="connsiteX2" fmla="*/ 290175 w 980383"/>
              <a:gd name="connsiteY2" fmla="*/ 1109876 h 1116045"/>
              <a:gd name="connsiteX3" fmla="*/ 643956 w 980383"/>
              <a:gd name="connsiteY3" fmla="*/ 1034118 h 1116045"/>
              <a:gd name="connsiteX4" fmla="*/ 980383 w 980383"/>
              <a:gd name="connsiteY4" fmla="*/ 668885 h 1116045"/>
              <a:gd name="connsiteX0" fmla="*/ 0 w 980383"/>
              <a:gd name="connsiteY0" fmla="*/ 0 h 1109902"/>
              <a:gd name="connsiteX1" fmla="*/ 29116 w 980383"/>
              <a:gd name="connsiteY1" fmla="*/ 850845 h 1109902"/>
              <a:gd name="connsiteX2" fmla="*/ 290175 w 980383"/>
              <a:gd name="connsiteY2" fmla="*/ 1109876 h 1109902"/>
              <a:gd name="connsiteX3" fmla="*/ 606880 w 980383"/>
              <a:gd name="connsiteY3" fmla="*/ 868168 h 1109902"/>
              <a:gd name="connsiteX4" fmla="*/ 980383 w 980383"/>
              <a:gd name="connsiteY4" fmla="*/ 668885 h 1109902"/>
              <a:gd name="connsiteX0" fmla="*/ 0 w 980383"/>
              <a:gd name="connsiteY0" fmla="*/ 0 h 1109902"/>
              <a:gd name="connsiteX1" fmla="*/ 29116 w 980383"/>
              <a:gd name="connsiteY1" fmla="*/ 850845 h 1109902"/>
              <a:gd name="connsiteX2" fmla="*/ 290175 w 980383"/>
              <a:gd name="connsiteY2" fmla="*/ 1109876 h 1109902"/>
              <a:gd name="connsiteX3" fmla="*/ 606880 w 980383"/>
              <a:gd name="connsiteY3" fmla="*/ 868168 h 1109902"/>
              <a:gd name="connsiteX4" fmla="*/ 980383 w 980383"/>
              <a:gd name="connsiteY4" fmla="*/ 668885 h 1109902"/>
              <a:gd name="connsiteX0" fmla="*/ 0 w 980383"/>
              <a:gd name="connsiteY0" fmla="*/ 0 h 1109922"/>
              <a:gd name="connsiteX1" fmla="*/ 29116 w 980383"/>
              <a:gd name="connsiteY1" fmla="*/ 850845 h 1109922"/>
              <a:gd name="connsiteX2" fmla="*/ 290175 w 980383"/>
              <a:gd name="connsiteY2" fmla="*/ 1109876 h 1109922"/>
              <a:gd name="connsiteX3" fmla="*/ 606880 w 980383"/>
              <a:gd name="connsiteY3" fmla="*/ 868168 h 1109922"/>
              <a:gd name="connsiteX4" fmla="*/ 980383 w 980383"/>
              <a:gd name="connsiteY4" fmla="*/ 668885 h 1109922"/>
              <a:gd name="connsiteX0" fmla="*/ 0 w 980383"/>
              <a:gd name="connsiteY0" fmla="*/ 0 h 1109887"/>
              <a:gd name="connsiteX1" fmla="*/ 29116 w 980383"/>
              <a:gd name="connsiteY1" fmla="*/ 850845 h 1109887"/>
              <a:gd name="connsiteX2" fmla="*/ 290175 w 980383"/>
              <a:gd name="connsiteY2" fmla="*/ 1109876 h 1109887"/>
              <a:gd name="connsiteX3" fmla="*/ 597612 w 980383"/>
              <a:gd name="connsiteY3" fmla="*/ 844461 h 1109887"/>
              <a:gd name="connsiteX4" fmla="*/ 980383 w 980383"/>
              <a:gd name="connsiteY4" fmla="*/ 668885 h 1109887"/>
              <a:gd name="connsiteX0" fmla="*/ 22311 w 965619"/>
              <a:gd name="connsiteY0" fmla="*/ 0 h 833298"/>
              <a:gd name="connsiteX1" fmla="*/ 14352 w 965619"/>
              <a:gd name="connsiteY1" fmla="*/ 574261 h 833298"/>
              <a:gd name="connsiteX2" fmla="*/ 275411 w 965619"/>
              <a:gd name="connsiteY2" fmla="*/ 833292 h 833298"/>
              <a:gd name="connsiteX3" fmla="*/ 582848 w 965619"/>
              <a:gd name="connsiteY3" fmla="*/ 567877 h 833298"/>
              <a:gd name="connsiteX4" fmla="*/ 965619 w 965619"/>
              <a:gd name="connsiteY4" fmla="*/ 392301 h 833298"/>
              <a:gd name="connsiteX0" fmla="*/ 7439 w 950747"/>
              <a:gd name="connsiteY0" fmla="*/ 0 h 833298"/>
              <a:gd name="connsiteX1" fmla="*/ 18017 w 950747"/>
              <a:gd name="connsiteY1" fmla="*/ 574261 h 833298"/>
              <a:gd name="connsiteX2" fmla="*/ 260539 w 950747"/>
              <a:gd name="connsiteY2" fmla="*/ 833292 h 833298"/>
              <a:gd name="connsiteX3" fmla="*/ 567976 w 950747"/>
              <a:gd name="connsiteY3" fmla="*/ 567877 h 833298"/>
              <a:gd name="connsiteX4" fmla="*/ 950747 w 950747"/>
              <a:gd name="connsiteY4" fmla="*/ 392301 h 833298"/>
              <a:gd name="connsiteX0" fmla="*/ 3320 w 946628"/>
              <a:gd name="connsiteY0" fmla="*/ 0 h 833300"/>
              <a:gd name="connsiteX1" fmla="*/ 13898 w 946628"/>
              <a:gd name="connsiteY1" fmla="*/ 574261 h 833300"/>
              <a:gd name="connsiteX2" fmla="*/ 256420 w 946628"/>
              <a:gd name="connsiteY2" fmla="*/ 833292 h 833300"/>
              <a:gd name="connsiteX3" fmla="*/ 563857 w 946628"/>
              <a:gd name="connsiteY3" fmla="*/ 567877 h 833300"/>
              <a:gd name="connsiteX4" fmla="*/ 946628 w 946628"/>
              <a:gd name="connsiteY4" fmla="*/ 392301 h 833300"/>
              <a:gd name="connsiteX0" fmla="*/ -1 w 943307"/>
              <a:gd name="connsiteY0" fmla="*/ 0 h 833300"/>
              <a:gd name="connsiteX1" fmla="*/ 10577 w 943307"/>
              <a:gd name="connsiteY1" fmla="*/ 574261 h 833300"/>
              <a:gd name="connsiteX2" fmla="*/ 253099 w 943307"/>
              <a:gd name="connsiteY2" fmla="*/ 833292 h 833300"/>
              <a:gd name="connsiteX3" fmla="*/ 560536 w 943307"/>
              <a:gd name="connsiteY3" fmla="*/ 567877 h 833300"/>
              <a:gd name="connsiteX4" fmla="*/ 943307 w 943307"/>
              <a:gd name="connsiteY4" fmla="*/ 392301 h 83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307" h="833300">
                <a:moveTo>
                  <a:pt x="-1" y="0"/>
                </a:moveTo>
                <a:cubicBezTo>
                  <a:pt x="15660" y="339349"/>
                  <a:pt x="-8404" y="411670"/>
                  <a:pt x="10577" y="574261"/>
                </a:cubicBezTo>
                <a:cubicBezTo>
                  <a:pt x="29558" y="736852"/>
                  <a:pt x="161439" y="834356"/>
                  <a:pt x="253099" y="833292"/>
                </a:cubicBezTo>
                <a:cubicBezTo>
                  <a:pt x="344759" y="832228"/>
                  <a:pt x="453226" y="676935"/>
                  <a:pt x="560536" y="567877"/>
                </a:cubicBezTo>
                <a:cubicBezTo>
                  <a:pt x="667847" y="482526"/>
                  <a:pt x="855881" y="366638"/>
                  <a:pt x="943307" y="392301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B45CA4-A638-40E0-920F-2F813DEBC065}"/>
              </a:ext>
            </a:extLst>
          </p:cNvPr>
          <p:cNvSpPr txBox="1"/>
          <p:nvPr/>
        </p:nvSpPr>
        <p:spPr>
          <a:xfrm rot="17995477">
            <a:off x="6550505" y="2703700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Evergreen Way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B15A63-FE25-4C45-8C5D-80EC64B48E96}"/>
              </a:ext>
            </a:extLst>
          </p:cNvPr>
          <p:cNvSpPr txBox="1"/>
          <p:nvPr/>
        </p:nvSpPr>
        <p:spPr>
          <a:xfrm rot="4264791">
            <a:off x="3531879" y="1400198"/>
            <a:ext cx="100024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Hardeson Rd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98D6C4-0AD9-4032-8B30-9EFA3AC42E46}"/>
              </a:ext>
            </a:extLst>
          </p:cNvPr>
          <p:cNvSpPr txBox="1"/>
          <p:nvPr/>
        </p:nvSpPr>
        <p:spPr>
          <a:xfrm rot="16200000">
            <a:off x="2141780" y="2312139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  <a:latin typeface="Arial"/>
              </a:rPr>
              <a:t>Seaway Blvd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8FD8C8-BA92-4C17-99A6-4581D5ED3BBC}"/>
              </a:ext>
            </a:extLst>
          </p:cNvPr>
          <p:cNvSpPr txBox="1"/>
          <p:nvPr/>
        </p:nvSpPr>
        <p:spPr>
          <a:xfrm rot="17220111">
            <a:off x="8715860" y="3535607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i="1" noProof="0" dirty="0">
                <a:solidFill>
                  <a:schemeClr val="bg1"/>
                </a:solidFill>
                <a:latin typeface="Arial"/>
              </a:rPr>
              <a:t>I-5</a:t>
            </a:r>
            <a:endParaRPr kumimoji="0" lang="en-US" sz="10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027AA2-4DA5-466B-8458-11D6BDF9894D}"/>
              </a:ext>
            </a:extLst>
          </p:cNvPr>
          <p:cNvSpPr txBox="1"/>
          <p:nvPr/>
        </p:nvSpPr>
        <p:spPr>
          <a:xfrm>
            <a:off x="1224229" y="3483991"/>
            <a:ext cx="132873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SR 526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5DFE1E2-AF6B-499F-B3ED-4354FC45A921}"/>
              </a:ext>
            </a:extLst>
          </p:cNvPr>
          <p:cNvSpPr/>
          <p:nvPr/>
        </p:nvSpPr>
        <p:spPr>
          <a:xfrm>
            <a:off x="3448594" y="3391183"/>
            <a:ext cx="6052457" cy="546662"/>
          </a:xfrm>
          <a:custGeom>
            <a:avLst/>
            <a:gdLst>
              <a:gd name="connsiteX0" fmla="*/ 6052457 w 6052457"/>
              <a:gd name="connsiteY0" fmla="*/ 214166 h 546662"/>
              <a:gd name="connsiteX1" fmla="*/ 5921829 w 6052457"/>
              <a:gd name="connsiteY1" fmla="*/ 475423 h 546662"/>
              <a:gd name="connsiteX2" fmla="*/ 5617029 w 6052457"/>
              <a:gd name="connsiteY2" fmla="*/ 536383 h 546662"/>
              <a:gd name="connsiteX3" fmla="*/ 5094515 w 6052457"/>
              <a:gd name="connsiteY3" fmla="*/ 301251 h 546662"/>
              <a:gd name="connsiteX4" fmla="*/ 3918857 w 6052457"/>
              <a:gd name="connsiteY4" fmla="*/ 144497 h 546662"/>
              <a:gd name="connsiteX5" fmla="*/ 2325189 w 6052457"/>
              <a:gd name="connsiteY5" fmla="*/ 22577 h 546662"/>
              <a:gd name="connsiteX6" fmla="*/ 1123406 w 6052457"/>
              <a:gd name="connsiteY6" fmla="*/ 5160 h 546662"/>
              <a:gd name="connsiteX7" fmla="*/ 0 w 6052457"/>
              <a:gd name="connsiteY7" fmla="*/ 83537 h 54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52457" h="546662">
                <a:moveTo>
                  <a:pt x="6052457" y="214166"/>
                </a:moveTo>
                <a:cubicBezTo>
                  <a:pt x="6023428" y="317943"/>
                  <a:pt x="5994400" y="421720"/>
                  <a:pt x="5921829" y="475423"/>
                </a:cubicBezTo>
                <a:cubicBezTo>
                  <a:pt x="5849258" y="529126"/>
                  <a:pt x="5754915" y="565412"/>
                  <a:pt x="5617029" y="536383"/>
                </a:cubicBezTo>
                <a:cubicBezTo>
                  <a:pt x="5479143" y="507354"/>
                  <a:pt x="5377544" y="366565"/>
                  <a:pt x="5094515" y="301251"/>
                </a:cubicBezTo>
                <a:cubicBezTo>
                  <a:pt x="4811486" y="235937"/>
                  <a:pt x="4380411" y="190943"/>
                  <a:pt x="3918857" y="144497"/>
                </a:cubicBezTo>
                <a:cubicBezTo>
                  <a:pt x="3457303" y="98051"/>
                  <a:pt x="2791097" y="45800"/>
                  <a:pt x="2325189" y="22577"/>
                </a:cubicBezTo>
                <a:cubicBezTo>
                  <a:pt x="1859280" y="-646"/>
                  <a:pt x="1510937" y="-5000"/>
                  <a:pt x="1123406" y="5160"/>
                </a:cubicBezTo>
                <a:cubicBezTo>
                  <a:pt x="735875" y="15320"/>
                  <a:pt x="367937" y="49428"/>
                  <a:pt x="0" y="83537"/>
                </a:cubicBezTo>
              </a:path>
            </a:pathLst>
          </a:custGeom>
          <a:noFill/>
          <a:ln w="38100">
            <a:solidFill>
              <a:srgbClr val="FFC000"/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F8896180-DA02-4B02-826B-E324038B86BE}"/>
              </a:ext>
            </a:extLst>
          </p:cNvPr>
          <p:cNvSpPr/>
          <p:nvPr/>
        </p:nvSpPr>
        <p:spPr>
          <a:xfrm>
            <a:off x="8566150" y="3717925"/>
            <a:ext cx="820375" cy="949883"/>
          </a:xfrm>
          <a:custGeom>
            <a:avLst/>
            <a:gdLst>
              <a:gd name="connsiteX0" fmla="*/ 673100 w 820375"/>
              <a:gd name="connsiteY0" fmla="*/ 695325 h 949883"/>
              <a:gd name="connsiteX1" fmla="*/ 644525 w 820375"/>
              <a:gd name="connsiteY1" fmla="*/ 825500 h 949883"/>
              <a:gd name="connsiteX2" fmla="*/ 657225 w 820375"/>
              <a:gd name="connsiteY2" fmla="*/ 914400 h 949883"/>
              <a:gd name="connsiteX3" fmla="*/ 708025 w 820375"/>
              <a:gd name="connsiteY3" fmla="*/ 949325 h 949883"/>
              <a:gd name="connsiteX4" fmla="*/ 777875 w 820375"/>
              <a:gd name="connsiteY4" fmla="*/ 927100 h 949883"/>
              <a:gd name="connsiteX5" fmla="*/ 819150 w 820375"/>
              <a:gd name="connsiteY5" fmla="*/ 822325 h 949883"/>
              <a:gd name="connsiteX6" fmla="*/ 800100 w 820375"/>
              <a:gd name="connsiteY6" fmla="*/ 711200 h 949883"/>
              <a:gd name="connsiteX7" fmla="*/ 708025 w 820375"/>
              <a:gd name="connsiteY7" fmla="*/ 581025 h 949883"/>
              <a:gd name="connsiteX8" fmla="*/ 482600 w 820375"/>
              <a:gd name="connsiteY8" fmla="*/ 358775 h 949883"/>
              <a:gd name="connsiteX9" fmla="*/ 276225 w 820375"/>
              <a:gd name="connsiteY9" fmla="*/ 168275 h 949883"/>
              <a:gd name="connsiteX10" fmla="*/ 0 w 820375"/>
              <a:gd name="connsiteY10" fmla="*/ 0 h 94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20375" h="949883">
                <a:moveTo>
                  <a:pt x="673100" y="695325"/>
                </a:moveTo>
                <a:cubicBezTo>
                  <a:pt x="660135" y="742156"/>
                  <a:pt x="647171" y="788988"/>
                  <a:pt x="644525" y="825500"/>
                </a:cubicBezTo>
                <a:cubicBezTo>
                  <a:pt x="641879" y="862012"/>
                  <a:pt x="646642" y="893763"/>
                  <a:pt x="657225" y="914400"/>
                </a:cubicBezTo>
                <a:cubicBezTo>
                  <a:pt x="667808" y="935038"/>
                  <a:pt x="687917" y="947208"/>
                  <a:pt x="708025" y="949325"/>
                </a:cubicBezTo>
                <a:cubicBezTo>
                  <a:pt x="728133" y="951442"/>
                  <a:pt x="759354" y="948267"/>
                  <a:pt x="777875" y="927100"/>
                </a:cubicBezTo>
                <a:cubicBezTo>
                  <a:pt x="796396" y="905933"/>
                  <a:pt x="815446" y="858308"/>
                  <a:pt x="819150" y="822325"/>
                </a:cubicBezTo>
                <a:cubicBezTo>
                  <a:pt x="822854" y="786342"/>
                  <a:pt x="818621" y="751417"/>
                  <a:pt x="800100" y="711200"/>
                </a:cubicBezTo>
                <a:cubicBezTo>
                  <a:pt x="781579" y="670983"/>
                  <a:pt x="760942" y="639762"/>
                  <a:pt x="708025" y="581025"/>
                </a:cubicBezTo>
                <a:cubicBezTo>
                  <a:pt x="655108" y="522288"/>
                  <a:pt x="554567" y="427567"/>
                  <a:pt x="482600" y="358775"/>
                </a:cubicBezTo>
                <a:cubicBezTo>
                  <a:pt x="410633" y="289983"/>
                  <a:pt x="356658" y="228071"/>
                  <a:pt x="276225" y="168275"/>
                </a:cubicBezTo>
                <a:cubicBezTo>
                  <a:pt x="195792" y="108479"/>
                  <a:pt x="97896" y="54239"/>
                  <a:pt x="0" y="0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6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Project Overview</a:t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</a:b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BBA920AD-09E2-4BD7-B6E2-86A6EA5F7E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65577"/>
            <a:ext cx="12192000" cy="472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441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Environmental Documentation &amp; Issues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C77EE23-1A44-4F53-BF8C-FE470ED785D4}"/>
              </a:ext>
            </a:extLst>
          </p:cNvPr>
          <p:cNvSpPr txBox="1"/>
          <p:nvPr/>
        </p:nvSpPr>
        <p:spPr>
          <a:xfrm>
            <a:off x="604441" y="1030995"/>
            <a:ext cx="1082556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prstClr val="black"/>
                </a:solidFill>
              </a:rPr>
              <a:t>Wetland and Stream Assessment</a:t>
            </a:r>
            <a:r>
              <a:rPr lang="en-US" sz="2800" dirty="0">
                <a:solidFill>
                  <a:prstClr val="black"/>
                </a:solidFill>
              </a:rPr>
              <a:t>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Final draft under review to meet current Waters the State Act</a:t>
            </a:r>
          </a:p>
          <a:p>
            <a:pPr lvl="0"/>
            <a:r>
              <a:rPr lang="en-US" sz="2800" b="1" dirty="0">
                <a:solidFill>
                  <a:prstClr val="black"/>
                </a:solidFill>
              </a:rPr>
              <a:t>Noise Analysis: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Draft report under review </a:t>
            </a:r>
          </a:p>
          <a:p>
            <a:pPr lvl="0"/>
            <a:r>
              <a:rPr lang="en-US" sz="2800" b="1" dirty="0">
                <a:solidFill>
                  <a:prstClr val="black"/>
                </a:solidFill>
              </a:rPr>
              <a:t>Permits and Supporting Documentation</a:t>
            </a:r>
            <a:endParaRPr lang="en-US" sz="2800" dirty="0">
              <a:solidFill>
                <a:prstClr val="black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Cultural resources, Hazmat screening, Enviro Justice – complete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Endangered Species and Migratory Bird Treaty Acts – not required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NEPA and SEPA – in progress</a:t>
            </a:r>
          </a:p>
        </p:txBody>
      </p:sp>
    </p:spTree>
    <p:extLst>
      <p:ext uri="{BB962C8B-B14F-4D97-AF65-F5344CB8AC3E}">
        <p14:creationId xmlns:p14="http://schemas.microsoft.com/office/powerpoint/2010/main" val="2201072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Right of Way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4148" y="1419935"/>
            <a:ext cx="109318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prstClr val="black"/>
                </a:solidFill>
              </a:rPr>
              <a:t>Noise Wall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Estimated 30 parcels of temporary easements</a:t>
            </a:r>
          </a:p>
          <a:p>
            <a:pPr lvl="0"/>
            <a:r>
              <a:rPr lang="en-US" sz="2800" b="1" dirty="0">
                <a:solidFill>
                  <a:prstClr val="black"/>
                </a:solidFill>
              </a:rPr>
              <a:t>Storm Drainage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Need for additional treatment facility</a:t>
            </a:r>
          </a:p>
        </p:txBody>
      </p:sp>
    </p:spTree>
    <p:extLst>
      <p:ext uri="{BB962C8B-B14F-4D97-AF65-F5344CB8AC3E}">
        <p14:creationId xmlns:p14="http://schemas.microsoft.com/office/powerpoint/2010/main" val="3714851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40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12485" y="352363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Project Overview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12485" y="1019662"/>
            <a:ext cx="1052193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Project team members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Project Location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Existing Condition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Purpose and Need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Project Funding,  Estimate, and Schedule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Proposed build alternative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Environmental Documentation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Right-of-Way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Constructability/Staging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Challenges and constraints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VE goals</a:t>
            </a:r>
          </a:p>
        </p:txBody>
      </p:sp>
    </p:spTree>
    <p:extLst>
      <p:ext uri="{BB962C8B-B14F-4D97-AF65-F5344CB8AC3E}">
        <p14:creationId xmlns:p14="http://schemas.microsoft.com/office/powerpoint/2010/main" val="31547920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Related Projects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4148" y="1114759"/>
            <a:ext cx="109318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SR 526 Seismic Retrofit Project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Seaway Blvd. flyover ramp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prstClr val="black"/>
                </a:solidFill>
              </a:rPr>
              <a:t>Hardeson</a:t>
            </a:r>
            <a:endParaRPr lang="en-US" sz="2800" dirty="0">
              <a:solidFill>
                <a:prstClr val="black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E. Casino Rd.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E6C6B2-D64D-428D-9CEE-A6BAB9B085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696"/>
          <a:stretch/>
        </p:blipFill>
        <p:spPr>
          <a:xfrm>
            <a:off x="591687" y="1676400"/>
            <a:ext cx="4572000" cy="33250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075C48-8441-4B8B-9999-3CAB659945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911" b="13874"/>
          <a:stretch/>
        </p:blipFill>
        <p:spPr>
          <a:xfrm>
            <a:off x="6741995" y="1633734"/>
            <a:ext cx="4572000" cy="33677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0F2C793-A7A4-4A4E-BF0F-6431444C0032}"/>
              </a:ext>
            </a:extLst>
          </p:cNvPr>
          <p:cNvSpPr/>
          <p:nvPr/>
        </p:nvSpPr>
        <p:spPr>
          <a:xfrm>
            <a:off x="1243701" y="5133104"/>
            <a:ext cx="30484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Column Jacketing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F023AE9-5979-477E-9CD0-B04D54753492}"/>
              </a:ext>
            </a:extLst>
          </p:cNvPr>
          <p:cNvSpPr/>
          <p:nvPr/>
        </p:nvSpPr>
        <p:spPr>
          <a:xfrm>
            <a:off x="7643138" y="5057891"/>
            <a:ext cx="29324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Crossbeam Bolster</a:t>
            </a:r>
          </a:p>
        </p:txBody>
      </p:sp>
    </p:spTree>
    <p:extLst>
      <p:ext uri="{BB962C8B-B14F-4D97-AF65-F5344CB8AC3E}">
        <p14:creationId xmlns:p14="http://schemas.microsoft.com/office/powerpoint/2010/main" val="18575953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Challenges, Constraints, Commitments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1C4AFE8-F2E4-427C-8C13-89D7DFB99B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39" r="31399"/>
          <a:stretch/>
        </p:blipFill>
        <p:spPr>
          <a:xfrm>
            <a:off x="6741804" y="1124284"/>
            <a:ext cx="4572000" cy="41532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C15834-7078-40AD-B666-58D40F483E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53" r="25983" b="1"/>
          <a:stretch/>
        </p:blipFill>
        <p:spPr>
          <a:xfrm>
            <a:off x="878005" y="1118682"/>
            <a:ext cx="4572000" cy="4149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3012F52-D3CD-445B-9F3E-E9A900A1609A}"/>
              </a:ext>
            </a:extLst>
          </p:cNvPr>
          <p:cNvSpPr/>
          <p:nvPr/>
        </p:nvSpPr>
        <p:spPr>
          <a:xfrm>
            <a:off x="1561673" y="5216098"/>
            <a:ext cx="2800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Seaway Widening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FEF783-E4DA-46DD-A650-2368EEDB8CAC}"/>
              </a:ext>
            </a:extLst>
          </p:cNvPr>
          <p:cNvSpPr/>
          <p:nvPr/>
        </p:nvSpPr>
        <p:spPr>
          <a:xfrm>
            <a:off x="7429073" y="5264799"/>
            <a:ext cx="30484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E. Casino Widening</a:t>
            </a:r>
          </a:p>
        </p:txBody>
      </p:sp>
    </p:spTree>
    <p:extLst>
      <p:ext uri="{BB962C8B-B14F-4D97-AF65-F5344CB8AC3E}">
        <p14:creationId xmlns:p14="http://schemas.microsoft.com/office/powerpoint/2010/main" val="2120504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Challenges, Constraints, Commitments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1C4AFE8-F2E4-427C-8C13-89D7DFB99B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39" r="31399"/>
          <a:stretch/>
        </p:blipFill>
        <p:spPr>
          <a:xfrm>
            <a:off x="6741804" y="1124284"/>
            <a:ext cx="4572000" cy="41532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3012F52-D3CD-445B-9F3E-E9A900A1609A}"/>
              </a:ext>
            </a:extLst>
          </p:cNvPr>
          <p:cNvSpPr/>
          <p:nvPr/>
        </p:nvSpPr>
        <p:spPr>
          <a:xfrm>
            <a:off x="1561673" y="5216098"/>
            <a:ext cx="30484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Non- MASH Barrier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FEF783-E4DA-46DD-A650-2368EEDB8CAC}"/>
              </a:ext>
            </a:extLst>
          </p:cNvPr>
          <p:cNvSpPr/>
          <p:nvPr/>
        </p:nvSpPr>
        <p:spPr>
          <a:xfrm>
            <a:off x="7429073" y="5264799"/>
            <a:ext cx="30484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E. Casino Widening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16A83B-5AEF-4634-9038-6E0CE480D4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360" t="7207" r="27527" b="17430"/>
          <a:stretch/>
        </p:blipFill>
        <p:spPr>
          <a:xfrm>
            <a:off x="878005" y="1085802"/>
            <a:ext cx="4572000" cy="42302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9157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Project Goals for This study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4148" y="1419935"/>
            <a:ext cx="109318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Review current assumptions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Provide cost saving solutions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Assist to resolve constructability issue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Assess the need for ROW/TCEs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Schedule concerns</a:t>
            </a:r>
          </a:p>
        </p:txBody>
      </p:sp>
    </p:spTree>
    <p:extLst>
      <p:ext uri="{BB962C8B-B14F-4D97-AF65-F5344CB8AC3E}">
        <p14:creationId xmlns:p14="http://schemas.microsoft.com/office/powerpoint/2010/main" val="225046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Questions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199" y="1023925"/>
            <a:ext cx="3518807" cy="509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89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59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Project Team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50460" y="1243336"/>
            <a:ext cx="55455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prstClr val="black"/>
                </a:solidFill>
              </a:rPr>
              <a:t>WSDOT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Curt Winningham, EM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Masoud Kayanda, PE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Steve Wu, Project Manager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A3FF90-FEA9-4BAC-A452-881C90D98785}"/>
              </a:ext>
            </a:extLst>
          </p:cNvPr>
          <p:cNvSpPr/>
          <p:nvPr/>
        </p:nvSpPr>
        <p:spPr>
          <a:xfrm>
            <a:off x="5932227" y="1243336"/>
            <a:ext cx="55455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prstClr val="black"/>
                </a:solidFill>
              </a:rPr>
              <a:t>LOCHNER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Steve Lewis, Project Principal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Aaron Butter, Project Manager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Karen Chi, Assistant PM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65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Project Location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50460" y="1243336"/>
            <a:ext cx="109955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Show a photo or layout of the project location and talk about the area and elements that may influence how or what we need to consider for this project. </a:t>
            </a:r>
          </a:p>
          <a:p>
            <a:pPr lvl="0"/>
            <a:r>
              <a:rPr lang="en-US" sz="2800" dirty="0">
                <a:solidFill>
                  <a:prstClr val="black"/>
                </a:solidFill>
              </a:rPr>
              <a:t>i.e. Railroads, airports, sensitive areas, other impacts of both temporary and permanent construction impacts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C84D1C3-C3A0-4F2E-882A-7E4AD4925957}"/>
              </a:ext>
            </a:extLst>
          </p:cNvPr>
          <p:cNvGrpSpPr>
            <a:grpSpLocks noChangeAspect="1"/>
          </p:cNvGrpSpPr>
          <p:nvPr/>
        </p:nvGrpSpPr>
        <p:grpSpPr>
          <a:xfrm>
            <a:off x="379418" y="90509"/>
            <a:ext cx="11166589" cy="6258249"/>
            <a:chOff x="165009" y="1155469"/>
            <a:chExt cx="8862372" cy="496685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49A2F63-E153-4C66-8997-BD113B42ED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3" t="13962" r="1275" b="11179"/>
            <a:stretch/>
          </p:blipFill>
          <p:spPr>
            <a:xfrm>
              <a:off x="351303" y="1850569"/>
              <a:ext cx="8676078" cy="3715780"/>
            </a:xfrm>
            <a:prstGeom prst="rect">
              <a:avLst/>
            </a:prstGeom>
          </p:spPr>
        </p:pic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C5DC68A-5A4F-4B42-A8F4-F95E0EDBB040}"/>
                </a:ext>
              </a:extLst>
            </p:cNvPr>
            <p:cNvSpPr/>
            <p:nvPr/>
          </p:nvSpPr>
          <p:spPr>
            <a:xfrm>
              <a:off x="190500" y="4998024"/>
              <a:ext cx="345281" cy="23098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413D3A6-2B06-44AB-AC98-7C655CC678BD}"/>
                </a:ext>
              </a:extLst>
            </p:cNvPr>
            <p:cNvSpPr/>
            <p:nvPr/>
          </p:nvSpPr>
          <p:spPr>
            <a:xfrm>
              <a:off x="165009" y="4982785"/>
              <a:ext cx="39626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b="1" dirty="0">
                  <a:solidFill>
                    <a:prstClr val="black"/>
                  </a:solidFill>
                </a:rPr>
                <a:t>525</a:t>
              </a:r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7332062-C0CD-4238-A332-A69F49E286B7}"/>
                </a:ext>
              </a:extLst>
            </p:cNvPr>
            <p:cNvSpPr/>
            <p:nvPr/>
          </p:nvSpPr>
          <p:spPr>
            <a:xfrm>
              <a:off x="6931895" y="5243195"/>
              <a:ext cx="345281" cy="23098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en-US" sz="1000" b="1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607596A-6074-4F0C-A16A-17C4E7587C49}"/>
                </a:ext>
              </a:extLst>
            </p:cNvPr>
            <p:cNvSpPr/>
            <p:nvPr/>
          </p:nvSpPr>
          <p:spPr>
            <a:xfrm>
              <a:off x="6984108" y="5257681"/>
              <a:ext cx="32573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1000" b="1" dirty="0">
                  <a:solidFill>
                    <a:prstClr val="black"/>
                  </a:solidFill>
                </a:rPr>
                <a:t>99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C82AE87-AEC6-412E-B164-DFEAA2AF22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91" t="27798" r="10091" b="20482"/>
            <a:stretch/>
          </p:blipFill>
          <p:spPr>
            <a:xfrm>
              <a:off x="1828800" y="3379683"/>
              <a:ext cx="1403502" cy="36532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4002C709-603F-47E5-B0B4-D2CBD9008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582" y="3307952"/>
              <a:ext cx="331015" cy="331413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1C3448D-BFC6-420B-936E-7D179E2AFA6F}"/>
                </a:ext>
              </a:extLst>
            </p:cNvPr>
            <p:cNvGrpSpPr/>
            <p:nvPr/>
          </p:nvGrpSpPr>
          <p:grpSpPr>
            <a:xfrm>
              <a:off x="8354435" y="2066683"/>
              <a:ext cx="371824" cy="755279"/>
              <a:chOff x="8354435" y="2066683"/>
              <a:chExt cx="371824" cy="755279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63166BA8-FB57-4F30-AEBB-ABC7F31D896C}"/>
                  </a:ext>
                </a:extLst>
              </p:cNvPr>
              <p:cNvSpPr txBox="1"/>
              <p:nvPr/>
            </p:nvSpPr>
            <p:spPr>
              <a:xfrm>
                <a:off x="8354435" y="2360297"/>
                <a:ext cx="371824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accent5">
                        <a:lumMod val="50000"/>
                        <a:lumOff val="50000"/>
                      </a:schemeClr>
                    </a:solidFill>
                  </a:rPr>
                  <a:t>N</a:t>
                </a:r>
              </a:p>
            </p:txBody>
          </p:sp>
          <p:sp>
            <p:nvSpPr>
              <p:cNvPr id="50" name="Up Arrow 43">
                <a:extLst>
                  <a:ext uri="{FF2B5EF4-FFF2-40B4-BE49-F238E27FC236}">
                    <a16:creationId xmlns:a16="http://schemas.microsoft.com/office/drawing/2014/main" id="{51E69C6C-734D-4A35-8F65-7DD170B7F362}"/>
                  </a:ext>
                </a:extLst>
              </p:cNvPr>
              <p:cNvSpPr/>
              <p:nvPr/>
            </p:nvSpPr>
            <p:spPr>
              <a:xfrm>
                <a:off x="8399689" y="2066683"/>
                <a:ext cx="217714" cy="325314"/>
              </a:xfrm>
              <a:prstGeom prst="upArrow">
                <a:avLst/>
              </a:prstGeom>
              <a:solidFill>
                <a:schemeClr val="accent5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accent5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0B22F449-FB17-4FE3-BC00-CFE53DD7219F}"/>
                </a:ext>
              </a:extLst>
            </p:cNvPr>
            <p:cNvGrpSpPr/>
            <p:nvPr/>
          </p:nvGrpSpPr>
          <p:grpSpPr>
            <a:xfrm>
              <a:off x="527858" y="1155469"/>
              <a:ext cx="5099207" cy="4966855"/>
              <a:chOff x="527858" y="1155469"/>
              <a:chExt cx="5099207" cy="4966855"/>
            </a:xfrm>
          </p:grpSpPr>
          <p:sp>
            <p:nvSpPr>
              <p:cNvPr id="43" name="Freeform 36">
                <a:extLst>
                  <a:ext uri="{FF2B5EF4-FFF2-40B4-BE49-F238E27FC236}">
                    <a16:creationId xmlns:a16="http://schemas.microsoft.com/office/drawing/2014/main" id="{E41A4F8D-3A18-4F03-B6D4-00A496988207}"/>
                  </a:ext>
                </a:extLst>
              </p:cNvPr>
              <p:cNvSpPr/>
              <p:nvPr/>
            </p:nvSpPr>
            <p:spPr>
              <a:xfrm>
                <a:off x="3029338" y="1967197"/>
                <a:ext cx="2597727" cy="2572789"/>
              </a:xfrm>
              <a:custGeom>
                <a:avLst/>
                <a:gdLst>
                  <a:gd name="connsiteX0" fmla="*/ 2373284 w 2597727"/>
                  <a:gd name="connsiteY0" fmla="*/ 0 h 2572789"/>
                  <a:gd name="connsiteX1" fmla="*/ 2597727 w 2597727"/>
                  <a:gd name="connsiteY1" fmla="*/ 739833 h 2572789"/>
                  <a:gd name="connsiteX2" fmla="*/ 1654233 w 2597727"/>
                  <a:gd name="connsiteY2" fmla="*/ 735676 h 2572789"/>
                  <a:gd name="connsiteX3" fmla="*/ 1658389 w 2597727"/>
                  <a:gd name="connsiteY3" fmla="*/ 1180407 h 2572789"/>
                  <a:gd name="connsiteX4" fmla="*/ 1500447 w 2597727"/>
                  <a:gd name="connsiteY4" fmla="*/ 1176251 h 2572789"/>
                  <a:gd name="connsiteX5" fmla="*/ 1799706 w 2597727"/>
                  <a:gd name="connsiteY5" fmla="*/ 1334193 h 2572789"/>
                  <a:gd name="connsiteX6" fmla="*/ 1941022 w 2597727"/>
                  <a:gd name="connsiteY6" fmla="*/ 1500447 h 2572789"/>
                  <a:gd name="connsiteX7" fmla="*/ 1999211 w 2597727"/>
                  <a:gd name="connsiteY7" fmla="*/ 1670858 h 2572789"/>
                  <a:gd name="connsiteX8" fmla="*/ 2015836 w 2597727"/>
                  <a:gd name="connsiteY8" fmla="*/ 1882833 h 2572789"/>
                  <a:gd name="connsiteX9" fmla="*/ 1246909 w 2597727"/>
                  <a:gd name="connsiteY9" fmla="*/ 1891145 h 2572789"/>
                  <a:gd name="connsiteX10" fmla="*/ 556953 w 2597727"/>
                  <a:gd name="connsiteY10" fmla="*/ 1941022 h 2572789"/>
                  <a:gd name="connsiteX11" fmla="*/ 286789 w 2597727"/>
                  <a:gd name="connsiteY11" fmla="*/ 2011680 h 2572789"/>
                  <a:gd name="connsiteX12" fmla="*/ 286789 w 2597727"/>
                  <a:gd name="connsiteY12" fmla="*/ 2572789 h 2572789"/>
                  <a:gd name="connsiteX13" fmla="*/ 0 w 2597727"/>
                  <a:gd name="connsiteY13" fmla="*/ 2572789 h 257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97727" h="2572789">
                    <a:moveTo>
                      <a:pt x="2373284" y="0"/>
                    </a:moveTo>
                    <a:lnTo>
                      <a:pt x="2597727" y="739833"/>
                    </a:lnTo>
                    <a:lnTo>
                      <a:pt x="1654233" y="735676"/>
                    </a:lnTo>
                    <a:cubicBezTo>
                      <a:pt x="1655618" y="883920"/>
                      <a:pt x="1657004" y="1032163"/>
                      <a:pt x="1658389" y="1180407"/>
                    </a:cubicBezTo>
                    <a:lnTo>
                      <a:pt x="1500447" y="1176251"/>
                    </a:lnTo>
                    <a:lnTo>
                      <a:pt x="1799706" y="1334193"/>
                    </a:lnTo>
                    <a:lnTo>
                      <a:pt x="1941022" y="1500447"/>
                    </a:lnTo>
                    <a:lnTo>
                      <a:pt x="1999211" y="1670858"/>
                    </a:lnTo>
                    <a:lnTo>
                      <a:pt x="2015836" y="1882833"/>
                    </a:lnTo>
                    <a:lnTo>
                      <a:pt x="1246909" y="1891145"/>
                    </a:lnTo>
                    <a:lnTo>
                      <a:pt x="556953" y="1941022"/>
                    </a:lnTo>
                    <a:lnTo>
                      <a:pt x="286789" y="2011680"/>
                    </a:lnTo>
                    <a:lnTo>
                      <a:pt x="286789" y="2572789"/>
                    </a:lnTo>
                    <a:lnTo>
                      <a:pt x="0" y="2572789"/>
                    </a:ln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Freeform 37">
                <a:extLst>
                  <a:ext uri="{FF2B5EF4-FFF2-40B4-BE49-F238E27FC236}">
                    <a16:creationId xmlns:a16="http://schemas.microsoft.com/office/drawing/2014/main" id="{87B8DAE8-730C-4A02-AA79-B9C1C269E381}"/>
                  </a:ext>
                </a:extLst>
              </p:cNvPr>
              <p:cNvSpPr/>
              <p:nvPr/>
            </p:nvSpPr>
            <p:spPr>
              <a:xfrm>
                <a:off x="2435629" y="4534593"/>
                <a:ext cx="906087" cy="1587731"/>
              </a:xfrm>
              <a:custGeom>
                <a:avLst/>
                <a:gdLst>
                  <a:gd name="connsiteX0" fmla="*/ 590204 w 906087"/>
                  <a:gd name="connsiteY0" fmla="*/ 0 h 1587731"/>
                  <a:gd name="connsiteX1" fmla="*/ 581891 w 906087"/>
                  <a:gd name="connsiteY1" fmla="*/ 856211 h 1587731"/>
                  <a:gd name="connsiteX2" fmla="*/ 602673 w 906087"/>
                  <a:gd name="connsiteY2" fmla="*/ 976745 h 1587731"/>
                  <a:gd name="connsiteX3" fmla="*/ 901931 w 906087"/>
                  <a:gd name="connsiteY3" fmla="*/ 976745 h 1587731"/>
                  <a:gd name="connsiteX4" fmla="*/ 906087 w 906087"/>
                  <a:gd name="connsiteY4" fmla="*/ 1375756 h 1587731"/>
                  <a:gd name="connsiteX5" fmla="*/ 361604 w 906087"/>
                  <a:gd name="connsiteY5" fmla="*/ 1363287 h 1587731"/>
                  <a:gd name="connsiteX6" fmla="*/ 361604 w 906087"/>
                  <a:gd name="connsiteY6" fmla="*/ 1525385 h 1587731"/>
                  <a:gd name="connsiteX7" fmla="*/ 0 w 906087"/>
                  <a:gd name="connsiteY7" fmla="*/ 1525385 h 1587731"/>
                  <a:gd name="connsiteX8" fmla="*/ 33251 w 906087"/>
                  <a:gd name="connsiteY8" fmla="*/ 1587731 h 15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087" h="1587731">
                    <a:moveTo>
                      <a:pt x="590204" y="0"/>
                    </a:moveTo>
                    <a:lnTo>
                      <a:pt x="581891" y="856211"/>
                    </a:lnTo>
                    <a:lnTo>
                      <a:pt x="602673" y="976745"/>
                    </a:lnTo>
                    <a:lnTo>
                      <a:pt x="901931" y="976745"/>
                    </a:lnTo>
                    <a:cubicBezTo>
                      <a:pt x="903316" y="1109749"/>
                      <a:pt x="904702" y="1242752"/>
                      <a:pt x="906087" y="1375756"/>
                    </a:cubicBezTo>
                    <a:lnTo>
                      <a:pt x="361604" y="1363287"/>
                    </a:lnTo>
                    <a:lnTo>
                      <a:pt x="361604" y="1525385"/>
                    </a:lnTo>
                    <a:lnTo>
                      <a:pt x="0" y="1525385"/>
                    </a:lnTo>
                    <a:lnTo>
                      <a:pt x="33251" y="1587731"/>
                    </a:ln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Freeform 38">
                <a:extLst>
                  <a:ext uri="{FF2B5EF4-FFF2-40B4-BE49-F238E27FC236}">
                    <a16:creationId xmlns:a16="http://schemas.microsoft.com/office/drawing/2014/main" id="{29EA8614-BBAD-4960-A48D-D021C5814703}"/>
                  </a:ext>
                </a:extLst>
              </p:cNvPr>
              <p:cNvSpPr/>
              <p:nvPr/>
            </p:nvSpPr>
            <p:spPr>
              <a:xfrm>
                <a:off x="3229495" y="1159625"/>
                <a:ext cx="2173778" cy="802179"/>
              </a:xfrm>
              <a:custGeom>
                <a:avLst/>
                <a:gdLst>
                  <a:gd name="connsiteX0" fmla="*/ 2173778 w 2173778"/>
                  <a:gd name="connsiteY0" fmla="*/ 802179 h 802179"/>
                  <a:gd name="connsiteX1" fmla="*/ 1583574 w 2173778"/>
                  <a:gd name="connsiteY1" fmla="*/ 33251 h 802179"/>
                  <a:gd name="connsiteX2" fmla="*/ 1467196 w 2173778"/>
                  <a:gd name="connsiteY2" fmla="*/ 128848 h 802179"/>
                  <a:gd name="connsiteX3" fmla="*/ 756458 w 2173778"/>
                  <a:gd name="connsiteY3" fmla="*/ 141317 h 802179"/>
                  <a:gd name="connsiteX4" fmla="*/ 486294 w 2173778"/>
                  <a:gd name="connsiteY4" fmla="*/ 270164 h 802179"/>
                  <a:gd name="connsiteX5" fmla="*/ 141316 w 2173778"/>
                  <a:gd name="connsiteY5" fmla="*/ 436419 h 802179"/>
                  <a:gd name="connsiteX6" fmla="*/ 8312 w 2173778"/>
                  <a:gd name="connsiteY6" fmla="*/ 461357 h 802179"/>
                  <a:gd name="connsiteX7" fmla="*/ 0 w 2173778"/>
                  <a:gd name="connsiteY7" fmla="*/ 145473 h 802179"/>
                  <a:gd name="connsiteX8" fmla="*/ 58189 w 2173778"/>
                  <a:gd name="connsiteY8" fmla="*/ 141317 h 802179"/>
                  <a:gd name="connsiteX9" fmla="*/ 58189 w 2173778"/>
                  <a:gd name="connsiteY9" fmla="*/ 0 h 80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73778" h="802179">
                    <a:moveTo>
                      <a:pt x="2173778" y="802179"/>
                    </a:moveTo>
                    <a:lnTo>
                      <a:pt x="1583574" y="33251"/>
                    </a:lnTo>
                    <a:lnTo>
                      <a:pt x="1467196" y="128848"/>
                    </a:lnTo>
                    <a:lnTo>
                      <a:pt x="756458" y="141317"/>
                    </a:lnTo>
                    <a:lnTo>
                      <a:pt x="486294" y="270164"/>
                    </a:lnTo>
                    <a:lnTo>
                      <a:pt x="141316" y="436419"/>
                    </a:lnTo>
                    <a:lnTo>
                      <a:pt x="8312" y="461357"/>
                    </a:lnTo>
                    <a:lnTo>
                      <a:pt x="0" y="145473"/>
                    </a:lnTo>
                    <a:lnTo>
                      <a:pt x="58189" y="141317"/>
                    </a:lnTo>
                    <a:lnTo>
                      <a:pt x="58189" y="0"/>
                    </a:ln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6" name="Freeform 39">
                <a:extLst>
                  <a:ext uri="{FF2B5EF4-FFF2-40B4-BE49-F238E27FC236}">
                    <a16:creationId xmlns:a16="http://schemas.microsoft.com/office/drawing/2014/main" id="{0D2C04C6-7F19-4672-82D5-BD122A166AA8}"/>
                  </a:ext>
                </a:extLst>
              </p:cNvPr>
              <p:cNvSpPr/>
              <p:nvPr/>
            </p:nvSpPr>
            <p:spPr>
              <a:xfrm>
                <a:off x="548640" y="1155469"/>
                <a:ext cx="469669" cy="2784764"/>
              </a:xfrm>
              <a:custGeom>
                <a:avLst/>
                <a:gdLst>
                  <a:gd name="connsiteX0" fmla="*/ 16625 w 469669"/>
                  <a:gd name="connsiteY0" fmla="*/ 0 h 2784764"/>
                  <a:gd name="connsiteX1" fmla="*/ 0 w 469669"/>
                  <a:gd name="connsiteY1" fmla="*/ 1849582 h 2784764"/>
                  <a:gd name="connsiteX2" fmla="*/ 112222 w 469669"/>
                  <a:gd name="connsiteY2" fmla="*/ 1849582 h 2784764"/>
                  <a:gd name="connsiteX3" fmla="*/ 108065 w 469669"/>
                  <a:gd name="connsiteY3" fmla="*/ 1978429 h 2784764"/>
                  <a:gd name="connsiteX4" fmla="*/ 457200 w 469669"/>
                  <a:gd name="connsiteY4" fmla="*/ 1990898 h 2784764"/>
                  <a:gd name="connsiteX5" fmla="*/ 469669 w 469669"/>
                  <a:gd name="connsiteY5" fmla="*/ 2601884 h 2784764"/>
                  <a:gd name="connsiteX6" fmla="*/ 349135 w 469669"/>
                  <a:gd name="connsiteY6" fmla="*/ 2630978 h 2784764"/>
                  <a:gd name="connsiteX7" fmla="*/ 286789 w 469669"/>
                  <a:gd name="connsiteY7" fmla="*/ 2689167 h 2784764"/>
                  <a:gd name="connsiteX8" fmla="*/ 228600 w 469669"/>
                  <a:gd name="connsiteY8" fmla="*/ 2784764 h 2784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669" h="2784764">
                    <a:moveTo>
                      <a:pt x="16625" y="0"/>
                    </a:moveTo>
                    <a:lnTo>
                      <a:pt x="0" y="1849582"/>
                    </a:lnTo>
                    <a:lnTo>
                      <a:pt x="112222" y="1849582"/>
                    </a:lnTo>
                    <a:lnTo>
                      <a:pt x="108065" y="1978429"/>
                    </a:lnTo>
                    <a:lnTo>
                      <a:pt x="457200" y="1990898"/>
                    </a:lnTo>
                    <a:lnTo>
                      <a:pt x="469669" y="2601884"/>
                    </a:lnTo>
                    <a:lnTo>
                      <a:pt x="349135" y="2630978"/>
                    </a:lnTo>
                    <a:lnTo>
                      <a:pt x="286789" y="2689167"/>
                    </a:lnTo>
                    <a:lnTo>
                      <a:pt x="228600" y="2784764"/>
                    </a:ln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Freeform 40">
                <a:extLst>
                  <a:ext uri="{FF2B5EF4-FFF2-40B4-BE49-F238E27FC236}">
                    <a16:creationId xmlns:a16="http://schemas.microsoft.com/office/drawing/2014/main" id="{7EC062AD-8FDB-41D6-9B1C-BC443F1DB75B}"/>
                  </a:ext>
                </a:extLst>
              </p:cNvPr>
              <p:cNvSpPr/>
              <p:nvPr/>
            </p:nvSpPr>
            <p:spPr>
              <a:xfrm>
                <a:off x="527858" y="3936076"/>
                <a:ext cx="241069" cy="2182091"/>
              </a:xfrm>
              <a:custGeom>
                <a:avLst/>
                <a:gdLst>
                  <a:gd name="connsiteX0" fmla="*/ 241069 w 241069"/>
                  <a:gd name="connsiteY0" fmla="*/ 0 h 2182091"/>
                  <a:gd name="connsiteX1" fmla="*/ 241069 w 241069"/>
                  <a:gd name="connsiteY1" fmla="*/ 544484 h 2182091"/>
                  <a:gd name="connsiteX2" fmla="*/ 29095 w 241069"/>
                  <a:gd name="connsiteY2" fmla="*/ 540328 h 2182091"/>
                  <a:gd name="connsiteX3" fmla="*/ 29095 w 241069"/>
                  <a:gd name="connsiteY3" fmla="*/ 1487979 h 2182091"/>
                  <a:gd name="connsiteX4" fmla="*/ 0 w 241069"/>
                  <a:gd name="connsiteY4" fmla="*/ 1487979 h 2182091"/>
                  <a:gd name="connsiteX5" fmla="*/ 62346 w 241069"/>
                  <a:gd name="connsiteY5" fmla="*/ 1724891 h 2182091"/>
                  <a:gd name="connsiteX6" fmla="*/ 62346 w 241069"/>
                  <a:gd name="connsiteY6" fmla="*/ 2182091 h 2182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069" h="2182091">
                    <a:moveTo>
                      <a:pt x="241069" y="0"/>
                    </a:moveTo>
                    <a:lnTo>
                      <a:pt x="241069" y="544484"/>
                    </a:lnTo>
                    <a:lnTo>
                      <a:pt x="29095" y="540328"/>
                    </a:lnTo>
                    <a:lnTo>
                      <a:pt x="29095" y="1487979"/>
                    </a:lnTo>
                    <a:lnTo>
                      <a:pt x="0" y="1487979"/>
                    </a:lnTo>
                    <a:lnTo>
                      <a:pt x="62346" y="1724891"/>
                    </a:lnTo>
                    <a:lnTo>
                      <a:pt x="62346" y="2182091"/>
                    </a:ln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Freeform 41">
                <a:extLst>
                  <a:ext uri="{FF2B5EF4-FFF2-40B4-BE49-F238E27FC236}">
                    <a16:creationId xmlns:a16="http://schemas.microsoft.com/office/drawing/2014/main" id="{3C1E8DE1-F34E-447A-9A67-780C86E90B6A}"/>
                  </a:ext>
                </a:extLst>
              </p:cNvPr>
              <p:cNvSpPr/>
              <p:nvPr/>
            </p:nvSpPr>
            <p:spPr>
              <a:xfrm>
                <a:off x="1018309" y="3711633"/>
                <a:ext cx="2003367" cy="1670858"/>
              </a:xfrm>
              <a:custGeom>
                <a:avLst/>
                <a:gdLst>
                  <a:gd name="connsiteX0" fmla="*/ 0 w 2003367"/>
                  <a:gd name="connsiteY0" fmla="*/ 8312 h 1670858"/>
                  <a:gd name="connsiteX1" fmla="*/ 361604 w 2003367"/>
                  <a:gd name="connsiteY1" fmla="*/ 0 h 1670858"/>
                  <a:gd name="connsiteX2" fmla="*/ 473826 w 2003367"/>
                  <a:gd name="connsiteY2" fmla="*/ 33251 h 1670858"/>
                  <a:gd name="connsiteX3" fmla="*/ 461356 w 2003367"/>
                  <a:gd name="connsiteY3" fmla="*/ 1666702 h 1670858"/>
                  <a:gd name="connsiteX4" fmla="*/ 1338349 w 2003367"/>
                  <a:gd name="connsiteY4" fmla="*/ 1670858 h 1670858"/>
                  <a:gd name="connsiteX5" fmla="*/ 1346662 w 2003367"/>
                  <a:gd name="connsiteY5" fmla="*/ 1280160 h 1670858"/>
                  <a:gd name="connsiteX6" fmla="*/ 1392382 w 2003367"/>
                  <a:gd name="connsiteY6" fmla="*/ 1280160 h 1670858"/>
                  <a:gd name="connsiteX7" fmla="*/ 1396538 w 2003367"/>
                  <a:gd name="connsiteY7" fmla="*/ 1180407 h 1670858"/>
                  <a:gd name="connsiteX8" fmla="*/ 1803862 w 2003367"/>
                  <a:gd name="connsiteY8" fmla="*/ 1180407 h 1670858"/>
                  <a:gd name="connsiteX9" fmla="*/ 1803862 w 2003367"/>
                  <a:gd name="connsiteY9" fmla="*/ 1371600 h 1670858"/>
                  <a:gd name="connsiteX10" fmla="*/ 2003367 w 2003367"/>
                  <a:gd name="connsiteY10" fmla="*/ 1371600 h 1670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3367" h="1670858">
                    <a:moveTo>
                      <a:pt x="0" y="8312"/>
                    </a:moveTo>
                    <a:lnTo>
                      <a:pt x="361604" y="0"/>
                    </a:lnTo>
                    <a:lnTo>
                      <a:pt x="473826" y="33251"/>
                    </a:lnTo>
                    <a:cubicBezTo>
                      <a:pt x="469669" y="577735"/>
                      <a:pt x="465513" y="1122218"/>
                      <a:pt x="461356" y="1666702"/>
                    </a:cubicBezTo>
                    <a:lnTo>
                      <a:pt x="1338349" y="1670858"/>
                    </a:lnTo>
                    <a:lnTo>
                      <a:pt x="1346662" y="1280160"/>
                    </a:lnTo>
                    <a:lnTo>
                      <a:pt x="1392382" y="1280160"/>
                    </a:lnTo>
                    <a:lnTo>
                      <a:pt x="1396538" y="1180407"/>
                    </a:lnTo>
                    <a:lnTo>
                      <a:pt x="1803862" y="1180407"/>
                    </a:lnTo>
                    <a:lnTo>
                      <a:pt x="1803862" y="1371600"/>
                    </a:lnTo>
                    <a:lnTo>
                      <a:pt x="2003367" y="1371600"/>
                    </a:lnTo>
                  </a:path>
                </a:pathLst>
              </a:custGeom>
              <a:noFill/>
              <a:ln>
                <a:solidFill>
                  <a:srgbClr val="FFFF00"/>
                </a:solidFill>
                <a:prstDash val="dashDot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42" name="Picture 8" descr="Image result for paine field logo">
              <a:extLst>
                <a:ext uri="{FF2B5EF4-FFF2-40B4-BE49-F238E27FC236}">
                  <a16:creationId xmlns:a16="http://schemas.microsoft.com/office/drawing/2014/main" id="{2C17E61C-D101-47C5-83ED-92D864FC2F9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5" t="8564" r="11225" b="10708"/>
            <a:stretch/>
          </p:blipFill>
          <p:spPr bwMode="auto">
            <a:xfrm>
              <a:off x="1302633" y="4454178"/>
              <a:ext cx="1052333" cy="707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F3FC583F-B385-40D6-835C-58CD6A29727B}"/>
              </a:ext>
            </a:extLst>
          </p:cNvPr>
          <p:cNvSpPr/>
          <p:nvPr/>
        </p:nvSpPr>
        <p:spPr>
          <a:xfrm>
            <a:off x="4362994" y="3510643"/>
            <a:ext cx="6017623" cy="486673"/>
          </a:xfrm>
          <a:custGeom>
            <a:avLst/>
            <a:gdLst>
              <a:gd name="connsiteX0" fmla="*/ 0 w 6017623"/>
              <a:gd name="connsiteY0" fmla="*/ 155666 h 486673"/>
              <a:gd name="connsiteX1" fmla="*/ 1262743 w 6017623"/>
              <a:gd name="connsiteY1" fmla="*/ 16328 h 486673"/>
              <a:gd name="connsiteX2" fmla="*/ 2412275 w 6017623"/>
              <a:gd name="connsiteY2" fmla="*/ 7620 h 486673"/>
              <a:gd name="connsiteX3" fmla="*/ 3631475 w 6017623"/>
              <a:gd name="connsiteY3" fmla="*/ 59871 h 486673"/>
              <a:gd name="connsiteX4" fmla="*/ 4998720 w 6017623"/>
              <a:gd name="connsiteY4" fmla="*/ 251460 h 486673"/>
              <a:gd name="connsiteX5" fmla="*/ 5704115 w 6017623"/>
              <a:gd name="connsiteY5" fmla="*/ 486591 h 486673"/>
              <a:gd name="connsiteX6" fmla="*/ 6017623 w 6017623"/>
              <a:gd name="connsiteY6" fmla="*/ 225334 h 48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7623" h="486673">
                <a:moveTo>
                  <a:pt x="0" y="155666"/>
                </a:moveTo>
                <a:cubicBezTo>
                  <a:pt x="430348" y="98334"/>
                  <a:pt x="860697" y="41002"/>
                  <a:pt x="1262743" y="16328"/>
                </a:cubicBezTo>
                <a:cubicBezTo>
                  <a:pt x="1664789" y="-8346"/>
                  <a:pt x="2017486" y="363"/>
                  <a:pt x="2412275" y="7620"/>
                </a:cubicBezTo>
                <a:cubicBezTo>
                  <a:pt x="2807064" y="14877"/>
                  <a:pt x="3200401" y="19231"/>
                  <a:pt x="3631475" y="59871"/>
                </a:cubicBezTo>
                <a:cubicBezTo>
                  <a:pt x="4062549" y="100511"/>
                  <a:pt x="4653280" y="180340"/>
                  <a:pt x="4998720" y="251460"/>
                </a:cubicBezTo>
                <a:cubicBezTo>
                  <a:pt x="5344160" y="322580"/>
                  <a:pt x="5534298" y="490945"/>
                  <a:pt x="5704115" y="486591"/>
                </a:cubicBezTo>
                <a:cubicBezTo>
                  <a:pt x="5873932" y="482237"/>
                  <a:pt x="5945777" y="353785"/>
                  <a:pt x="6017623" y="225334"/>
                </a:cubicBezTo>
              </a:path>
            </a:pathLst>
          </a:custGeom>
          <a:noFill/>
          <a:ln w="44450" cap="sq">
            <a:solidFill>
              <a:srgbClr val="FFC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C13F377-6E8E-433D-B74E-4F89CC9F8FCC}"/>
              </a:ext>
            </a:extLst>
          </p:cNvPr>
          <p:cNvSpPr/>
          <p:nvPr/>
        </p:nvSpPr>
        <p:spPr>
          <a:xfrm>
            <a:off x="6918678" y="3380331"/>
            <a:ext cx="435054" cy="29103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FD86716-69DD-47CE-B8F6-7402C37B6367}"/>
              </a:ext>
            </a:extLst>
          </p:cNvPr>
          <p:cNvSpPr txBox="1"/>
          <p:nvPr/>
        </p:nvSpPr>
        <p:spPr>
          <a:xfrm>
            <a:off x="6943151" y="3381976"/>
            <a:ext cx="501063" cy="310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526</a:t>
            </a:r>
          </a:p>
        </p:txBody>
      </p:sp>
    </p:spTree>
    <p:extLst>
      <p:ext uri="{BB962C8B-B14F-4D97-AF65-F5344CB8AC3E}">
        <p14:creationId xmlns:p14="http://schemas.microsoft.com/office/powerpoint/2010/main" val="1787006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6619" y="351114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Existing Condition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14148" y="1419935"/>
            <a:ext cx="109318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Explain the existing conditions for various elements of major work</a:t>
            </a:r>
          </a:p>
          <a:p>
            <a:pPr lvl="0"/>
            <a:endParaRPr lang="en-US" sz="2800" dirty="0">
              <a:solidFill>
                <a:prstClr val="black"/>
              </a:solidFill>
            </a:endParaRPr>
          </a:p>
          <a:p>
            <a:pPr lvl="0"/>
            <a:r>
              <a:rPr lang="en-US" sz="2800" dirty="0">
                <a:solidFill>
                  <a:prstClr val="black"/>
                </a:solidFill>
              </a:rPr>
              <a:t>(use pictures)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FC3903-ABC5-4AE1-A176-8B94B37782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35" r="64573"/>
          <a:stretch/>
        </p:blipFill>
        <p:spPr>
          <a:xfrm>
            <a:off x="609600" y="4995173"/>
            <a:ext cx="2582831" cy="8519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EFA3F4-6BF6-43E3-8953-46F0EA4734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53"/>
          <a:stretch/>
        </p:blipFill>
        <p:spPr>
          <a:xfrm>
            <a:off x="609600" y="1005840"/>
            <a:ext cx="10972800" cy="382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66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043" y="339034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Existing Condition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14148" y="1419935"/>
            <a:ext cx="109318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Explain the existing conditions for various elements of major work</a:t>
            </a:r>
          </a:p>
          <a:p>
            <a:pPr lvl="0"/>
            <a:endParaRPr lang="en-US" sz="2800" dirty="0">
              <a:solidFill>
                <a:prstClr val="black"/>
              </a:solidFill>
            </a:endParaRPr>
          </a:p>
          <a:p>
            <a:pPr lvl="0"/>
            <a:r>
              <a:rPr lang="en-US" sz="2800" dirty="0">
                <a:solidFill>
                  <a:prstClr val="black"/>
                </a:solidFill>
              </a:rPr>
              <a:t>(use pictures)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19D779-FEB8-4D9B-995F-6AF1BA0CB0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r="67134"/>
          <a:stretch/>
        </p:blipFill>
        <p:spPr>
          <a:xfrm>
            <a:off x="645995" y="4963224"/>
            <a:ext cx="2396478" cy="11186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F33DF2-42DA-4D58-865B-AB0BA27C9E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72"/>
          <a:stretch/>
        </p:blipFill>
        <p:spPr>
          <a:xfrm>
            <a:off x="614148" y="1025163"/>
            <a:ext cx="10972800" cy="378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03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Purpose and Need</a:t>
            </a:r>
            <a:b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50460" y="978958"/>
            <a:ext cx="109318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prstClr val="black"/>
                </a:solidFill>
              </a:rPr>
              <a:t>Purpose</a:t>
            </a:r>
            <a:r>
              <a:rPr lang="en-US" sz="2800" dirty="0">
                <a:solidFill>
                  <a:prstClr val="black"/>
                </a:solidFill>
              </a:rPr>
              <a:t>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Improving mobility of all modes of transportation from I-5 to the Southwest Everett industrial area</a:t>
            </a:r>
          </a:p>
          <a:p>
            <a:pPr lvl="0"/>
            <a:endParaRPr lang="en-US" sz="2800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prstClr val="black"/>
                </a:solidFill>
              </a:rPr>
              <a:t>Need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Improve vehicle and freight mobility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Increase safety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Support economic vitality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Protect the environment</a:t>
            </a:r>
          </a:p>
        </p:txBody>
      </p:sp>
    </p:spTree>
    <p:extLst>
      <p:ext uri="{BB962C8B-B14F-4D97-AF65-F5344CB8AC3E}">
        <p14:creationId xmlns:p14="http://schemas.microsoft.com/office/powerpoint/2010/main" val="817632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Funding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2" name="Table 8">
            <a:extLst>
              <a:ext uri="{FF2B5EF4-FFF2-40B4-BE49-F238E27FC236}">
                <a16:creationId xmlns:a16="http://schemas.microsoft.com/office/drawing/2014/main" id="{6511E689-2A0F-4A73-99A1-51950318FD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802534"/>
              </p:ext>
            </p:extLst>
          </p:nvPr>
        </p:nvGraphicFramePr>
        <p:xfrm>
          <a:off x="663162" y="1633559"/>
          <a:ext cx="10712860" cy="25908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78215">
                  <a:extLst>
                    <a:ext uri="{9D8B030D-6E8A-4147-A177-3AD203B41FA5}">
                      <a16:colId xmlns:a16="http://schemas.microsoft.com/office/drawing/2014/main" val="1006393924"/>
                    </a:ext>
                  </a:extLst>
                </a:gridCol>
                <a:gridCol w="2678215">
                  <a:extLst>
                    <a:ext uri="{9D8B030D-6E8A-4147-A177-3AD203B41FA5}">
                      <a16:colId xmlns:a16="http://schemas.microsoft.com/office/drawing/2014/main" val="644229614"/>
                    </a:ext>
                  </a:extLst>
                </a:gridCol>
                <a:gridCol w="2678215">
                  <a:extLst>
                    <a:ext uri="{9D8B030D-6E8A-4147-A177-3AD203B41FA5}">
                      <a16:colId xmlns:a16="http://schemas.microsoft.com/office/drawing/2014/main" val="1201594360"/>
                    </a:ext>
                  </a:extLst>
                </a:gridCol>
                <a:gridCol w="2678215">
                  <a:extLst>
                    <a:ext uri="{9D8B030D-6E8A-4147-A177-3AD203B41FA5}">
                      <a16:colId xmlns:a16="http://schemas.microsoft.com/office/drawing/2014/main" val="1556271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2017 - 2019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2019 - 2022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2022 - 2025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58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$3M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$3M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708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RW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$2M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233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CN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$39.2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561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Total CW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47.2M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87946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6CE355B-DFEF-44D5-A889-1B46374EF5EA}"/>
              </a:ext>
            </a:extLst>
          </p:cNvPr>
          <p:cNvSpPr txBox="1"/>
          <p:nvPr/>
        </p:nvSpPr>
        <p:spPr>
          <a:xfrm>
            <a:off x="550460" y="1180347"/>
            <a:ext cx="6094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</a:rPr>
              <a:t>Budget – 2015 Connecting Washington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60406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739318"/>
            <a:ext cx="12192000" cy="1118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7" y="6249802"/>
            <a:ext cx="2932413" cy="455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00809" y="5953328"/>
            <a:ext cx="1797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Northwest Region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50460" y="381562"/>
            <a:ext cx="107635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Funding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4149" y="900748"/>
            <a:ext cx="10931857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11" name="Table 8">
            <a:extLst>
              <a:ext uri="{FF2B5EF4-FFF2-40B4-BE49-F238E27FC236}">
                <a16:creationId xmlns:a16="http://schemas.microsoft.com/office/drawing/2014/main" id="{513FEB4F-7494-498D-B748-6FECB78BC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612149"/>
              </p:ext>
            </p:extLst>
          </p:nvPr>
        </p:nvGraphicFramePr>
        <p:xfrm>
          <a:off x="656992" y="1580373"/>
          <a:ext cx="10889013" cy="33528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22253">
                  <a:extLst>
                    <a:ext uri="{9D8B030D-6E8A-4147-A177-3AD203B41FA5}">
                      <a16:colId xmlns:a16="http://schemas.microsoft.com/office/drawing/2014/main" val="1006393924"/>
                    </a:ext>
                  </a:extLst>
                </a:gridCol>
                <a:gridCol w="2722253">
                  <a:extLst>
                    <a:ext uri="{9D8B030D-6E8A-4147-A177-3AD203B41FA5}">
                      <a16:colId xmlns:a16="http://schemas.microsoft.com/office/drawing/2014/main" val="644229614"/>
                    </a:ext>
                  </a:extLst>
                </a:gridCol>
                <a:gridCol w="2722254">
                  <a:extLst>
                    <a:ext uri="{9D8B030D-6E8A-4147-A177-3AD203B41FA5}">
                      <a16:colId xmlns:a16="http://schemas.microsoft.com/office/drawing/2014/main" val="1201594360"/>
                    </a:ext>
                  </a:extLst>
                </a:gridCol>
                <a:gridCol w="2722253">
                  <a:extLst>
                    <a:ext uri="{9D8B030D-6E8A-4147-A177-3AD203B41FA5}">
                      <a16:colId xmlns:a16="http://schemas.microsoft.com/office/drawing/2014/main" val="1556271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Item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Description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2019-2022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Cost</a:t>
                      </a:r>
                    </a:p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(Millions)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58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Subtotal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Items, mobilization, taxes, construction administration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$3M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$40.1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708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Risks/ Contingency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Barrier replacement, noise walls, material and labor escalation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$2M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$3.2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233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CN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/>
                        <a:t>$43.3</a:t>
                      </a:r>
                      <a:endParaRPr lang="en-US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561796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7F57FD8-EE6C-484D-B22A-21914394493B}"/>
              </a:ext>
            </a:extLst>
          </p:cNvPr>
          <p:cNvSpPr txBox="1"/>
          <p:nvPr/>
        </p:nvSpPr>
        <p:spPr>
          <a:xfrm>
            <a:off x="550460" y="1114759"/>
            <a:ext cx="6094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</a:rPr>
              <a:t>Estimate - Construction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75347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751</Words>
  <Application>Microsoft Office PowerPoint</Application>
  <PresentationFormat>Widescreen</PresentationFormat>
  <Paragraphs>253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Candara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WSDOT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Hume-Pontius, Tomi</dc:creator>
  <cp:lastModifiedBy>Kayanda, Masoud</cp:lastModifiedBy>
  <cp:revision>81</cp:revision>
  <dcterms:created xsi:type="dcterms:W3CDTF">2019-05-17T19:45:16Z</dcterms:created>
  <dcterms:modified xsi:type="dcterms:W3CDTF">2022-01-04T16:42:52Z</dcterms:modified>
</cp:coreProperties>
</file>