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02" r:id="rId4"/>
  </p:sldMasterIdLst>
  <p:notesMasterIdLst>
    <p:notesMasterId r:id="rId22"/>
  </p:notesMasterIdLst>
  <p:sldIdLst>
    <p:sldId id="293" r:id="rId5"/>
    <p:sldId id="301" r:id="rId6"/>
    <p:sldId id="296" r:id="rId7"/>
    <p:sldId id="298" r:id="rId8"/>
    <p:sldId id="303" r:id="rId9"/>
    <p:sldId id="300" r:id="rId10"/>
    <p:sldId id="304" r:id="rId11"/>
    <p:sldId id="297" r:id="rId12"/>
    <p:sldId id="299" r:id="rId13"/>
    <p:sldId id="606" r:id="rId14"/>
    <p:sldId id="306" r:id="rId15"/>
    <p:sldId id="308" r:id="rId16"/>
    <p:sldId id="307" r:id="rId17"/>
    <p:sldId id="609" r:id="rId18"/>
    <p:sldId id="576" r:id="rId19"/>
    <p:sldId id="545" r:id="rId20"/>
    <p:sldId id="305" r:id="rId2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77011" autoAdjust="0"/>
  </p:normalViewPr>
  <p:slideViewPr>
    <p:cSldViewPr snapToGrid="0">
      <p:cViewPr varScale="1">
        <p:scale>
          <a:sx n="99" d="100"/>
          <a:sy n="99" d="100"/>
        </p:scale>
        <p:origin x="1032"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0.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35F9848-3573-4B5C-A186-E2BCC2F9A63A}" type="datetimeFigureOut">
              <a:rPr lang="en-US" smtClean="0"/>
              <a:t>12/21/2021</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383BC85-911E-4003-BFC3-DB65FFA3015D}" type="slidenum">
              <a:rPr lang="en-US" smtClean="0"/>
              <a:t>‹#›</a:t>
            </a:fld>
            <a:endParaRPr lang="en-US" dirty="0"/>
          </a:p>
        </p:txBody>
      </p:sp>
    </p:spTree>
    <p:extLst>
      <p:ext uri="{BB962C8B-B14F-4D97-AF65-F5344CB8AC3E}">
        <p14:creationId xmlns:p14="http://schemas.microsoft.com/office/powerpoint/2010/main" val="40752475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This is a picture from the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Carr</a:t>
            </a:r>
            <a:r>
              <a:rPr lang="en-US" sz="1800" dirty="0">
                <a:effectLst/>
                <a:latin typeface="Calibri" panose="020F0502020204030204" pitchFamily="34" charset="0"/>
                <a:ea typeface="Calibri" panose="020F0502020204030204" pitchFamily="34" charset="0"/>
                <a:cs typeface="Times New Roman" panose="02020603050405020304" pitchFamily="18" charset="0"/>
              </a:rPr>
              <a:t> Fire which started in July, 2018.  The </a:t>
            </a:r>
            <a:r>
              <a:rPr lang="en-US" sz="1800" b="1" dirty="0">
                <a:effectLst/>
                <a:latin typeface="Calibri" panose="020F0502020204030204" pitchFamily="34" charset="0"/>
                <a:ea typeface="Calibri" panose="020F0502020204030204" pitchFamily="34" charset="0"/>
                <a:cs typeface="Times New Roman" panose="02020603050405020304" pitchFamily="18" charset="0"/>
              </a:rPr>
              <a:t>fire</a:t>
            </a:r>
            <a:r>
              <a:rPr lang="en-US" sz="1800" dirty="0">
                <a:effectLst/>
                <a:latin typeface="Calibri" panose="020F0502020204030204" pitchFamily="34" charset="0"/>
                <a:ea typeface="Calibri" panose="020F0502020204030204" pitchFamily="34" charset="0"/>
                <a:cs typeface="Times New Roman" panose="02020603050405020304" pitchFamily="18" charset="0"/>
              </a:rPr>
              <a:t> jumped the Sacramento River, making its way into the city of </a:t>
            </a:r>
            <a:r>
              <a:rPr lang="en-US" sz="1800" b="1" dirty="0">
                <a:effectLst/>
                <a:latin typeface="Calibri" panose="020F0502020204030204" pitchFamily="34" charset="0"/>
                <a:ea typeface="Calibri" panose="020F0502020204030204" pitchFamily="34" charset="0"/>
                <a:cs typeface="Times New Roman" panose="02020603050405020304" pitchFamily="18" charset="0"/>
              </a:rPr>
              <a:t>Redding</a:t>
            </a:r>
            <a:r>
              <a:rPr lang="en-US" sz="1800" dirty="0">
                <a:effectLst/>
                <a:latin typeface="Calibri" panose="020F0502020204030204" pitchFamily="34" charset="0"/>
                <a:ea typeface="Calibri" panose="020F0502020204030204" pitchFamily="34" charset="0"/>
                <a:cs typeface="Times New Roman" panose="02020603050405020304" pitchFamily="18" charset="0"/>
              </a:rPr>
              <a:t>, causing the evacuation of 38,000 people.  This fire burned 229,651 acres, destroyed 1,614 structures, and killed 8 people.</a:t>
            </a:r>
          </a:p>
          <a:p>
            <a:endParaRPr lang="en-US" dirty="0"/>
          </a:p>
        </p:txBody>
      </p:sp>
      <p:sp>
        <p:nvSpPr>
          <p:cNvPr id="4" name="Slide Number Placeholder 3"/>
          <p:cNvSpPr>
            <a:spLocks noGrp="1"/>
          </p:cNvSpPr>
          <p:nvPr>
            <p:ph type="sldNum" sz="quarter" idx="5"/>
          </p:nvPr>
        </p:nvSpPr>
        <p:spPr/>
        <p:txBody>
          <a:bodyPr/>
          <a:lstStyle/>
          <a:p>
            <a:fld id="{1383BC85-911E-4003-BFC3-DB65FFA3015D}" type="slidenum">
              <a:rPr lang="en-US" smtClean="0"/>
              <a:t>1</a:t>
            </a:fld>
            <a:endParaRPr lang="en-US" dirty="0"/>
          </a:p>
        </p:txBody>
      </p:sp>
    </p:spTree>
    <p:extLst>
      <p:ext uri="{BB962C8B-B14F-4D97-AF65-F5344CB8AC3E}">
        <p14:creationId xmlns:p14="http://schemas.microsoft.com/office/powerpoint/2010/main" val="6971581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The successful application on the left side of the picture used ½ the recommended industry rate of bonded fiber matrix.  The unsuccessful application on the right used the full industry rate of bonded fiber matrix.  Industry may know how to best use their product, however, we as State highway employees know our soils, plants, and what works within the highway right-of-way.  As we all know, not all situations or conditions are the same. </a:t>
            </a: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Heavier soil barrier suppressed regrowth of the seed bank. Caltrans biologists helped determine best practices in this case</a:t>
            </a:r>
          </a:p>
          <a:p>
            <a:pPr marL="0" indent="0" algn="l">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1383BC85-911E-4003-BFC3-DB65FFA3015D}" type="slidenum">
              <a:rPr lang="en-US" smtClean="0"/>
              <a:t>10</a:t>
            </a:fld>
            <a:endParaRPr lang="en-US" dirty="0"/>
          </a:p>
        </p:txBody>
      </p:sp>
    </p:spTree>
    <p:extLst>
      <p:ext uri="{BB962C8B-B14F-4D97-AF65-F5344CB8AC3E}">
        <p14:creationId xmlns:p14="http://schemas.microsoft.com/office/powerpoint/2010/main" val="7780097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This pictures showcases a project where compost with netting and hydroseed were used above a typical erosion control treatment with fiber rolls and BFM (bonded fiber matrix) on highly erosive slopes.  Compost provided raindrop protection and increased soil water holding capacity for increased seed germination.  Slopes with just fiber rolls did not provide rainfall impact protection which led to sheet erosion, riling, and gullies.  This illustrates why is it so important to apply permanent erosion control ASAP so as not to rely on temporary EC materials.</a:t>
            </a:r>
          </a:p>
          <a:p>
            <a:pPr marL="0" indent="0">
              <a:buFont typeface="Arial" panose="020B0604020202020204" pitchFamily="34" charset="0"/>
              <a:buNone/>
            </a:pPr>
            <a:endParaRPr lang="en-US" dirty="0"/>
          </a:p>
          <a:p>
            <a:endParaRPr lang="en-US" dirty="0"/>
          </a:p>
        </p:txBody>
      </p:sp>
      <p:sp>
        <p:nvSpPr>
          <p:cNvPr id="4" name="Slide Number Placeholder 3"/>
          <p:cNvSpPr>
            <a:spLocks noGrp="1"/>
          </p:cNvSpPr>
          <p:nvPr>
            <p:ph type="sldNum" sz="quarter" idx="5"/>
          </p:nvPr>
        </p:nvSpPr>
        <p:spPr/>
        <p:txBody>
          <a:bodyPr/>
          <a:lstStyle/>
          <a:p>
            <a:fld id="{1383BC85-911E-4003-BFC3-DB65FFA3015D}" type="slidenum">
              <a:rPr lang="en-US" smtClean="0"/>
              <a:t>11</a:t>
            </a:fld>
            <a:endParaRPr lang="en-US" dirty="0"/>
          </a:p>
        </p:txBody>
      </p:sp>
    </p:spTree>
    <p:extLst>
      <p:ext uri="{BB962C8B-B14F-4D97-AF65-F5344CB8AC3E}">
        <p14:creationId xmlns:p14="http://schemas.microsoft.com/office/powerpoint/2010/main" val="34996672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This project is located on Highway 1 near Cayucos, CA.  Part of the project scope was to restore the roadside to its native coastal prairie grassland conditions.  The site consisted of compacted roadsides denuded of vegetation that were created as a result of serpentine material transported from a landslide.  We incorporated 4 inches of compost 8-12 inches deep, hydroseeded and mulched with native grass straw.  This pullout in now densely vegetated with native grasses.  Compost was integral in the re-vegetation by improving the soil structure, microbial activity and providing micronutrients to the plant roots. </a:t>
            </a:r>
          </a:p>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1383BC85-911E-4003-BFC3-DB65FFA3015D}" type="slidenum">
              <a:rPr lang="en-US" smtClean="0"/>
              <a:t>12</a:t>
            </a:fld>
            <a:endParaRPr lang="en-US" dirty="0"/>
          </a:p>
        </p:txBody>
      </p:sp>
    </p:spTree>
    <p:extLst>
      <p:ext uri="{BB962C8B-B14F-4D97-AF65-F5344CB8AC3E}">
        <p14:creationId xmlns:p14="http://schemas.microsoft.com/office/powerpoint/2010/main" val="3173224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This picture shows the difference between 2 different treatments for controlling invasive weeds.  One side was controlled using herbicides which was highly effective at controlling the weeds, but didn’t provide any nutrients for increasing succession of native species.  The other side used a compost blanket which blocked direct sunlight from the soil surface.  This reduced weed growth and provided moisture and a slow release of nitrogen for use by native species.  As you can see there is a significant difference in the success of compost use over herbicides in this example. </a:t>
            </a:r>
          </a:p>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1383BC85-911E-4003-BFC3-DB65FFA3015D}" type="slidenum">
              <a:rPr lang="en-US" smtClean="0"/>
              <a:t>13</a:t>
            </a:fld>
            <a:endParaRPr lang="en-US" dirty="0"/>
          </a:p>
        </p:txBody>
      </p:sp>
    </p:spTree>
    <p:extLst>
      <p:ext uri="{BB962C8B-B14F-4D97-AF65-F5344CB8AC3E}">
        <p14:creationId xmlns:p14="http://schemas.microsoft.com/office/powerpoint/2010/main" val="8700610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Clean up efforts using large equipment from the Oakland Hills fire.  Overhead view of freeway with burned area located to the far right.  This fire was caused by strong winds that rekindled a grass fire from the previous day, accelerated by wind.  Crews were on scene mopping up when the fire reignited and erupted.  Cause of original fire was undetermined.  At the time this was the largest fire response ever recorded.  Massive mutual aid provided by 440 engine companies and more than 1,500 firefighters.  Damage extent  was 3,354 structures destroyed, 1,600 acres burned, and $1.5 billion dollars in damages. There were 25 lives lost, including a battalion chief and police officer, as well as 150 people injured.  The red circle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inedicates</a:t>
            </a:r>
            <a:r>
              <a:rPr lang="en-US" sz="1800" dirty="0">
                <a:effectLst/>
                <a:latin typeface="Calibri" panose="020F0502020204030204" pitchFamily="34" charset="0"/>
                <a:ea typeface="Calibri" panose="020F0502020204030204" pitchFamily="34" charset="0"/>
                <a:cs typeface="Times New Roman" panose="02020603050405020304" pitchFamily="18" charset="0"/>
              </a:rPr>
              <a:t> the location of the large equipment from the photo on the left.</a:t>
            </a:r>
          </a:p>
          <a:p>
            <a:pPr marL="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Fire started and went out, then was fanned to restart, eucalyptus grove…</a:t>
            </a:r>
          </a:p>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1383BC85-911E-4003-BFC3-DB65FFA3015D}" type="slidenum">
              <a:rPr lang="en-US" smtClean="0"/>
              <a:t>14</a:t>
            </a:fld>
            <a:endParaRPr lang="en-US" dirty="0"/>
          </a:p>
        </p:txBody>
      </p:sp>
    </p:spTree>
    <p:extLst>
      <p:ext uri="{BB962C8B-B14F-4D97-AF65-F5344CB8AC3E}">
        <p14:creationId xmlns:p14="http://schemas.microsoft.com/office/powerpoint/2010/main" val="16025197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a:extLst>
              <a:ext uri="{FF2B5EF4-FFF2-40B4-BE49-F238E27FC236}">
                <a16:creationId xmlns:a16="http://schemas.microsoft.com/office/drawing/2014/main" id="{36469AF4-DC6F-4A57-A217-B538D32AEBB4}"/>
              </a:ext>
            </a:extLst>
          </p:cNvPr>
          <p:cNvSpPr>
            <a:spLocks noGrp="1" noChangeArrowheads="1"/>
          </p:cNvSpPr>
          <p:nvPr>
            <p:ph type="sldNum" sz="quarter" idx="5"/>
          </p:nvPr>
        </p:nvSpPr>
        <p:spPr>
          <a:noFill/>
        </p:spPr>
        <p:txBody>
          <a:bodyPr/>
          <a:lstStyle>
            <a:lvl1pPr defTabSz="930275">
              <a:defRPr sz="2400">
                <a:solidFill>
                  <a:schemeClr val="tx1"/>
                </a:solidFill>
                <a:latin typeface="Times New Roman" panose="02020603050405020304" pitchFamily="18" charset="0"/>
              </a:defRPr>
            </a:lvl1pPr>
            <a:lvl2pPr marL="742950" indent="-285750" defTabSz="930275">
              <a:defRPr sz="2400">
                <a:solidFill>
                  <a:schemeClr val="tx1"/>
                </a:solidFill>
                <a:latin typeface="Times New Roman" panose="02020603050405020304" pitchFamily="18" charset="0"/>
              </a:defRPr>
            </a:lvl2pPr>
            <a:lvl3pPr marL="1143000" indent="-228600" defTabSz="930275">
              <a:defRPr sz="2400">
                <a:solidFill>
                  <a:schemeClr val="tx1"/>
                </a:solidFill>
                <a:latin typeface="Times New Roman" panose="02020603050405020304" pitchFamily="18" charset="0"/>
              </a:defRPr>
            </a:lvl3pPr>
            <a:lvl4pPr marL="1600200" indent="-228600" defTabSz="930275">
              <a:defRPr sz="2400">
                <a:solidFill>
                  <a:schemeClr val="tx1"/>
                </a:solidFill>
                <a:latin typeface="Times New Roman" panose="02020603050405020304" pitchFamily="18" charset="0"/>
              </a:defRPr>
            </a:lvl4pPr>
            <a:lvl5pPr marL="2057400" indent="-228600" defTabSz="930275">
              <a:defRPr sz="2400">
                <a:solidFill>
                  <a:schemeClr val="tx1"/>
                </a:solidFill>
                <a:latin typeface="Times New Roman" panose="02020603050405020304" pitchFamily="18" charset="0"/>
              </a:defRPr>
            </a:lvl5pPr>
            <a:lvl6pPr marL="2514600" indent="-228600" defTabSz="930275"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defTabSz="930275"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defTabSz="930275"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defTabSz="930275" eaLnBrk="0" fontAlgn="base" hangingPunct="0">
              <a:spcBef>
                <a:spcPct val="0"/>
              </a:spcBef>
              <a:spcAft>
                <a:spcPct val="0"/>
              </a:spcAft>
              <a:defRPr sz="2400">
                <a:solidFill>
                  <a:schemeClr val="tx1"/>
                </a:solidFill>
                <a:latin typeface="Times New Roman" panose="02020603050405020304" pitchFamily="18" charset="0"/>
              </a:defRPr>
            </a:lvl9pPr>
          </a:lstStyle>
          <a:p>
            <a:fld id="{6DEB4376-CD44-44EE-BA6E-84679A7FFFF3}" type="slidenum">
              <a:rPr lang="en-US" altLang="en-US" sz="1200"/>
              <a:pPr/>
              <a:t>15</a:t>
            </a:fld>
            <a:endParaRPr lang="en-US" altLang="en-US" sz="1200" dirty="0"/>
          </a:p>
        </p:txBody>
      </p:sp>
      <p:sp>
        <p:nvSpPr>
          <p:cNvPr id="19459" name="Rectangle 2">
            <a:extLst>
              <a:ext uri="{FF2B5EF4-FFF2-40B4-BE49-F238E27FC236}">
                <a16:creationId xmlns:a16="http://schemas.microsoft.com/office/drawing/2014/main" id="{94B0E254-F143-40A9-A013-0A861D88C74F}"/>
              </a:ext>
            </a:extLst>
          </p:cNvPr>
          <p:cNvSpPr>
            <a:spLocks noGrp="1" noRot="1" noChangeAspect="1" noChangeArrowheads="1" noTextEdit="1"/>
          </p:cNvSpPr>
          <p:nvPr>
            <p:ph type="sldImg"/>
          </p:nvPr>
        </p:nvSpPr>
        <p:spPr>
          <a:ln/>
        </p:spPr>
      </p:sp>
      <p:sp>
        <p:nvSpPr>
          <p:cNvPr id="19460" name="Rectangle 3">
            <a:extLst>
              <a:ext uri="{FF2B5EF4-FFF2-40B4-BE49-F238E27FC236}">
                <a16:creationId xmlns:a16="http://schemas.microsoft.com/office/drawing/2014/main" id="{814C79E7-1720-49E6-921A-F25C4E1EDA01}"/>
              </a:ext>
            </a:extLst>
          </p:cNvPr>
          <p:cNvSpPr>
            <a:spLocks noGrp="1" noChangeArrowheads="1"/>
          </p:cNvSpPr>
          <p:nvPr>
            <p:ph type="body" idx="1"/>
          </p:nvPr>
        </p:nvSpPr>
        <p:spPr>
          <a:noFill/>
        </p:spPr>
        <p:txBody>
          <a:bodyPr/>
          <a:lstStyle/>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This is a photo of the same slope pictured on the previous slide with the large equipment - 6 months post fire showing the success of erosion control hydroseeding efforts.  The hydroseeding mix consisted of Lupines, Crimson Clover, California poppies, and native grasses.  This is a good example of providing pollinator habitat years before it was identified as a focused effort.</a:t>
            </a:r>
          </a:p>
          <a:p>
            <a:pPr marL="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Same spot as equipment in previous</a:t>
            </a:r>
          </a:p>
          <a:p>
            <a:pPr eaLnBrk="1" hangingPunct="1"/>
            <a:endParaRPr lang="en-US" altLang="en-US" sz="1600" dirty="0">
              <a:latin typeface="Tahoma" panose="020B060403050404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There is a delicate balance between the amount of bonded fiber matrix and erosion control seed mix.  It is very important to try and find seeds native to the area that you are working with.  Contact erosion control contractors immediately to solicit their services after a fire.  Too much fiber and the seeds don’t germinate.  Not enough fiber and the erosion control effectiveness is compromised.  It is important to recognize that you may have an existing seed bank in the soil and your surface erosion control treatment must account for that.  A light bonded fiber matrix mixture allows for the existing seed bank that was activated by the fire to germinate and pop up through the treatment.  A heavier amount of bonded fiber matrix won’t allow the seed bank to grow.</a:t>
            </a:r>
          </a:p>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1383BC85-911E-4003-BFC3-DB65FFA3015D}" type="slidenum">
              <a:rPr lang="en-US" smtClean="0"/>
              <a:t>16</a:t>
            </a:fld>
            <a:endParaRPr lang="en-US" dirty="0"/>
          </a:p>
        </p:txBody>
      </p:sp>
    </p:spTree>
    <p:extLst>
      <p:ext uri="{BB962C8B-B14F-4D97-AF65-F5344CB8AC3E}">
        <p14:creationId xmlns:p14="http://schemas.microsoft.com/office/powerpoint/2010/main" val="5750834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CalFire costs for fighting fires:</a:t>
            </a:r>
          </a:p>
          <a:p>
            <a:pPr marL="342900" marR="0" lvl="0" indent="-342900">
              <a:lnSpc>
                <a:spcPct val="107000"/>
              </a:lnSpc>
              <a:spcBef>
                <a:spcPts val="0"/>
              </a:spcBef>
              <a:spcAft>
                <a:spcPts val="800"/>
              </a:spcAft>
              <a:buFont typeface="Arial" panose="020B0604020202020204" pitchFamily="34" charset="0"/>
              <a:buChar char="•"/>
              <a:tabLst>
                <a:tab pos="457200" algn="l"/>
              </a:tabLst>
            </a:pPr>
            <a:r>
              <a:rPr lang="en-US" sz="1800" dirty="0">
                <a:effectLst/>
                <a:latin typeface="Calibri" panose="020F0502020204030204" pitchFamily="34" charset="0"/>
                <a:ea typeface="Calibri" panose="020F0502020204030204" pitchFamily="34" charset="0"/>
                <a:cs typeface="Times New Roman" panose="02020603050405020304" pitchFamily="18" charset="0"/>
              </a:rPr>
              <a:t>In 1980 fire suppression costs were $12 million dollars</a:t>
            </a:r>
          </a:p>
          <a:p>
            <a:pPr marL="342900" marR="0" lvl="0" indent="-342900">
              <a:lnSpc>
                <a:spcPct val="107000"/>
              </a:lnSpc>
              <a:spcBef>
                <a:spcPts val="0"/>
              </a:spcBef>
              <a:spcAft>
                <a:spcPts val="800"/>
              </a:spcAft>
              <a:buFont typeface="Arial" panose="020B0604020202020204" pitchFamily="34" charset="0"/>
              <a:buChar char="•"/>
              <a:tabLst>
                <a:tab pos="457200" algn="l"/>
              </a:tabLst>
            </a:pPr>
            <a:r>
              <a:rPr lang="en-US" sz="1800" dirty="0">
                <a:effectLst/>
                <a:latin typeface="Calibri" panose="020F0502020204030204" pitchFamily="34" charset="0"/>
                <a:ea typeface="Calibri" panose="020F0502020204030204" pitchFamily="34" charset="0"/>
                <a:cs typeface="Times New Roman" panose="02020603050405020304" pitchFamily="18" charset="0"/>
              </a:rPr>
              <a:t>From 1990 fire suppression costs increased 4.5 times @ $ 40 million dollars</a:t>
            </a:r>
          </a:p>
          <a:p>
            <a:pPr marL="342900" marR="0" lvl="0" indent="-342900">
              <a:lnSpc>
                <a:spcPct val="107000"/>
              </a:lnSpc>
              <a:spcBef>
                <a:spcPts val="0"/>
              </a:spcBef>
              <a:spcAft>
                <a:spcPts val="800"/>
              </a:spcAft>
              <a:buFont typeface="Arial" panose="020B0604020202020204" pitchFamily="34" charset="0"/>
              <a:buChar char="•"/>
              <a:tabLst>
                <a:tab pos="457200" algn="l"/>
              </a:tabLst>
            </a:pPr>
            <a:r>
              <a:rPr lang="en-US" sz="1800" dirty="0">
                <a:effectLst/>
                <a:latin typeface="Calibri" panose="020F0502020204030204" pitchFamily="34" charset="0"/>
                <a:ea typeface="Calibri" panose="020F0502020204030204" pitchFamily="34" charset="0"/>
                <a:cs typeface="Times New Roman" panose="02020603050405020304" pitchFamily="18" charset="0"/>
              </a:rPr>
              <a:t>From 2000 fire suppression costs increased 4 times @ $ 178 million dollars</a:t>
            </a:r>
          </a:p>
          <a:p>
            <a:pPr marL="342900" marR="0" lvl="0" indent="-342900">
              <a:lnSpc>
                <a:spcPct val="107000"/>
              </a:lnSpc>
              <a:spcBef>
                <a:spcPts val="0"/>
              </a:spcBef>
              <a:spcAft>
                <a:spcPts val="800"/>
              </a:spcAft>
              <a:buFont typeface="Arial" panose="020B0604020202020204" pitchFamily="34" charset="0"/>
              <a:buChar char="•"/>
              <a:tabLst>
                <a:tab pos="457200" algn="l"/>
              </a:tabLst>
            </a:pPr>
            <a:r>
              <a:rPr lang="en-US" sz="1800" dirty="0">
                <a:effectLst/>
                <a:latin typeface="Calibri" panose="020F0502020204030204" pitchFamily="34" charset="0"/>
                <a:ea typeface="Calibri" panose="020F0502020204030204" pitchFamily="34" charset="0"/>
                <a:cs typeface="Times New Roman" panose="02020603050405020304" pitchFamily="18" charset="0"/>
              </a:rPr>
              <a:t>From 2010 fire suppression costs increased 1.5 times @ $274 million dollars</a:t>
            </a:r>
          </a:p>
          <a:p>
            <a:pPr marL="342900" marR="0" lvl="0" indent="-342900">
              <a:lnSpc>
                <a:spcPct val="107000"/>
              </a:lnSpc>
              <a:spcBef>
                <a:spcPts val="0"/>
              </a:spcBef>
              <a:spcAft>
                <a:spcPts val="800"/>
              </a:spcAft>
              <a:buFont typeface="Arial" panose="020B0604020202020204" pitchFamily="34" charset="0"/>
              <a:buChar char="•"/>
              <a:tabLst>
                <a:tab pos="457200" algn="l"/>
              </a:tabLst>
            </a:pPr>
            <a:r>
              <a:rPr lang="en-US" sz="1800" dirty="0">
                <a:effectLst/>
                <a:latin typeface="Calibri" panose="020F0502020204030204" pitchFamily="34" charset="0"/>
                <a:ea typeface="Calibri" panose="020F0502020204030204" pitchFamily="34" charset="0"/>
                <a:cs typeface="Times New Roman" panose="02020603050405020304" pitchFamily="18" charset="0"/>
              </a:rPr>
              <a:t>From 2020 fire suppression costs increased 4.75 times @ $1.3 billion dollars</a:t>
            </a:r>
          </a:p>
          <a:p>
            <a:pPr marL="45720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p>
          <a:p>
            <a:pPr marL="342900" marR="0" lvl="0" indent="-342900">
              <a:lnSpc>
                <a:spcPct val="107000"/>
              </a:lnSpc>
              <a:spcBef>
                <a:spcPts val="0"/>
              </a:spcBef>
              <a:spcAft>
                <a:spcPts val="800"/>
              </a:spcAft>
              <a:buFont typeface="Arial" panose="020B0604020202020204" pitchFamily="34" charset="0"/>
              <a:buChar char="•"/>
              <a:tabLst>
                <a:tab pos="457200" algn="l"/>
              </a:tabLst>
            </a:pPr>
            <a:r>
              <a:rPr lang="en-US" sz="1800" dirty="0">
                <a:effectLst/>
                <a:latin typeface="Calibri" panose="020F0502020204030204" pitchFamily="34" charset="0"/>
                <a:ea typeface="Calibri" panose="020F0502020204030204" pitchFamily="34" charset="0"/>
                <a:cs typeface="Times New Roman" panose="02020603050405020304" pitchFamily="18" charset="0"/>
              </a:rPr>
              <a:t>In 2021 there were:</a:t>
            </a:r>
          </a:p>
          <a:p>
            <a:pPr marL="0" marR="0">
              <a:lnSpc>
                <a:spcPct val="107000"/>
              </a:lnSpc>
              <a:spcBef>
                <a:spcPts val="0"/>
              </a:spcBef>
              <a:spcAft>
                <a:spcPts val="80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	2,495,889 </a:t>
            </a:r>
            <a:r>
              <a:rPr lang="en-US" sz="1800" dirty="0">
                <a:effectLst/>
                <a:latin typeface="Calibri" panose="020F0502020204030204" pitchFamily="34" charset="0"/>
                <a:ea typeface="Calibri" panose="020F0502020204030204" pitchFamily="34" charset="0"/>
                <a:cs typeface="Times New Roman" panose="02020603050405020304" pitchFamily="18" charset="0"/>
              </a:rPr>
              <a:t>Estimated Acres Burned</a:t>
            </a:r>
          </a:p>
          <a:p>
            <a:pPr marL="0" marR="0">
              <a:lnSpc>
                <a:spcPct val="107000"/>
              </a:lnSpc>
              <a:spcBef>
                <a:spcPts val="0"/>
              </a:spcBef>
              <a:spcAft>
                <a:spcPts val="80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	8,239 </a:t>
            </a:r>
            <a:r>
              <a:rPr lang="en-US" sz="1800" dirty="0">
                <a:effectLst/>
                <a:latin typeface="Calibri" panose="020F0502020204030204" pitchFamily="34" charset="0"/>
                <a:ea typeface="Calibri" panose="020F0502020204030204" pitchFamily="34" charset="0"/>
                <a:cs typeface="Times New Roman" panose="02020603050405020304" pitchFamily="18" charset="0"/>
              </a:rPr>
              <a:t>Incidents</a:t>
            </a:r>
          </a:p>
          <a:p>
            <a:pPr marL="0" marR="0">
              <a:lnSpc>
                <a:spcPct val="107000"/>
              </a:lnSpc>
              <a:spcBef>
                <a:spcPts val="0"/>
              </a:spcBef>
              <a:spcAft>
                <a:spcPts val="80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	3 </a:t>
            </a:r>
            <a:r>
              <a:rPr lang="en-US" sz="1800" dirty="0">
                <a:effectLst/>
                <a:latin typeface="Calibri" panose="020F0502020204030204" pitchFamily="34" charset="0"/>
                <a:ea typeface="Calibri" panose="020F0502020204030204" pitchFamily="34" charset="0"/>
                <a:cs typeface="Times New Roman" panose="02020603050405020304" pitchFamily="18" charset="0"/>
              </a:rPr>
              <a:t>Fatalities</a:t>
            </a:r>
          </a:p>
          <a:p>
            <a:pPr marL="0" marR="0">
              <a:lnSpc>
                <a:spcPct val="107000"/>
              </a:lnSpc>
              <a:spcBef>
                <a:spcPts val="0"/>
              </a:spcBef>
              <a:spcAft>
                <a:spcPts val="80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	3,629 </a:t>
            </a:r>
            <a:r>
              <a:rPr lang="en-US" sz="1800" dirty="0">
                <a:effectLst/>
                <a:latin typeface="Calibri" panose="020F0502020204030204" pitchFamily="34" charset="0"/>
                <a:ea typeface="Calibri" panose="020F0502020204030204" pitchFamily="34" charset="0"/>
                <a:cs typeface="Times New Roman" panose="02020603050405020304" pitchFamily="18" charset="0"/>
              </a:rPr>
              <a:t>Structures Damaged or Destroyed</a:t>
            </a: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Caltrans expenditures for Director’s Orders for fire related damage has significantly increased from $1 million dollars in 2011/12FY (Fiscal Year) to $248 million in 2020/21FY. </a:t>
            </a:r>
          </a:p>
          <a:p>
            <a:endParaRPr lang="en-US"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1383BC85-911E-4003-BFC3-DB65FFA3015D}" type="slidenum">
              <a:rPr lang="en-US" smtClean="0"/>
              <a:t>2</a:t>
            </a:fld>
            <a:endParaRPr lang="en-US" dirty="0"/>
          </a:p>
        </p:txBody>
      </p:sp>
    </p:spTree>
    <p:extLst>
      <p:ext uri="{BB962C8B-B14F-4D97-AF65-F5344CB8AC3E}">
        <p14:creationId xmlns:p14="http://schemas.microsoft.com/office/powerpoint/2010/main" val="17204415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This is a picture of Angel Crest highway in District 7 (los Angeles), State Route 2.  During the initial post fire meeting Caltrans expressed concern regarding the amount of burned area above and below the roadway, however, the adjacent land owner said that we could only allow for erosion control applications on 50’ for either side of the road.    This is the result of that direction.  The subsequent project to repair the blown out section of highway could have possibly been avoided with proper erosion control and debris flow measures put in place prior to winter storms.</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1383BC85-911E-4003-BFC3-DB65FFA3015D}" type="slidenum">
              <a:rPr lang="en-US" smtClean="0"/>
              <a:t>3</a:t>
            </a:fld>
            <a:endParaRPr lang="en-US" dirty="0"/>
          </a:p>
        </p:txBody>
      </p:sp>
    </p:spTree>
    <p:extLst>
      <p:ext uri="{BB962C8B-B14F-4D97-AF65-F5344CB8AC3E}">
        <p14:creationId xmlns:p14="http://schemas.microsoft.com/office/powerpoint/2010/main" val="6552753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Recommended steps for addressing post fire erosion control measures.  Key component of communication is reaching out to specialized contractors and determining the availability of construction materials needed for addressing erosion, culvert, and slope protection.  GIS mapping is an important tool that can identify projected debris flows from slopes helps with focusing erosion/slope protection efforts.</a:t>
            </a: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This is a picture of Highway 101 through Santa Barbara after a storm cell stalled over the burn scar from the Montecito Fire.  Mud from a debris flow covered the highway to a depth of  6 – 8 feet. 2017?</a:t>
            </a: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p>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1383BC85-911E-4003-BFC3-DB65FFA3015D}" type="slidenum">
              <a:rPr lang="en-US" smtClean="0"/>
              <a:t>4</a:t>
            </a:fld>
            <a:endParaRPr lang="en-US" dirty="0"/>
          </a:p>
        </p:txBody>
      </p:sp>
    </p:spTree>
    <p:extLst>
      <p:ext uri="{BB962C8B-B14F-4D97-AF65-F5344CB8AC3E}">
        <p14:creationId xmlns:p14="http://schemas.microsoft.com/office/powerpoint/2010/main" val="25262604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Burned Area Emergency Response (BAER)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Burn Area analysis identifies drainages, heat intensity of fire throughout the burn area, and calculates the potential resulting debris flows that could occur from winter rains.  This provides a focused analysis of where to concentrate erosion control efforts to best protect the roadway during winter storms.  It is also used for safety of the traveling public by monitoring projected storm intensity and potential for slides so that Caltrans can make informed decisions on closing sections of roadway and conducting increased storm patrols. </a:t>
            </a:r>
          </a:p>
          <a:p>
            <a:r>
              <a:rPr lang="en-US" sz="1800" dirty="0">
                <a:effectLst/>
                <a:latin typeface="Calibri" panose="020F0502020204030204" pitchFamily="34" charset="0"/>
                <a:ea typeface="Calibri" panose="020F0502020204030204" pitchFamily="34" charset="0"/>
                <a:cs typeface="Times New Roman" panose="02020603050405020304" pitchFamily="18" charset="0"/>
              </a:rPr>
              <a:t>Initial mapping is important to determine the worst case erosion due to heat. Season fire together with fall causes timing challenge</a:t>
            </a: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 </a:t>
            </a:r>
            <a:endParaRPr lang="en-US" dirty="0"/>
          </a:p>
        </p:txBody>
      </p:sp>
      <p:sp>
        <p:nvSpPr>
          <p:cNvPr id="4" name="Slide Number Placeholder 3"/>
          <p:cNvSpPr>
            <a:spLocks noGrp="1"/>
          </p:cNvSpPr>
          <p:nvPr>
            <p:ph type="sldNum" sz="quarter" idx="5"/>
          </p:nvPr>
        </p:nvSpPr>
        <p:spPr/>
        <p:txBody>
          <a:bodyPr/>
          <a:lstStyle/>
          <a:p>
            <a:fld id="{1383BC85-911E-4003-BFC3-DB65FFA3015D}" type="slidenum">
              <a:rPr lang="en-US" smtClean="0"/>
              <a:t>5</a:t>
            </a:fld>
            <a:endParaRPr lang="en-US" dirty="0"/>
          </a:p>
        </p:txBody>
      </p:sp>
    </p:spTree>
    <p:extLst>
      <p:ext uri="{BB962C8B-B14F-4D97-AF65-F5344CB8AC3E}">
        <p14:creationId xmlns:p14="http://schemas.microsoft.com/office/powerpoint/2010/main" val="32999068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Need to determine if hydrophobic soil conditions were created from the intensity of the fire.  Can the existing vegetation that survived, still be used for protecting the soil?  Utilize dead trees as natural fiber rolls and fell them along contours for erosion control purposes.  Use dead trees for creating debris racks for protecting drainages.  Using smaller material to create check dams and slowing water velocity to reduce scour/erosive action.</a:t>
            </a:r>
          </a:p>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1383BC85-911E-4003-BFC3-DB65FFA3015D}" type="slidenum">
              <a:rPr lang="en-US" smtClean="0"/>
              <a:t>6</a:t>
            </a:fld>
            <a:endParaRPr lang="en-US" dirty="0"/>
          </a:p>
        </p:txBody>
      </p:sp>
    </p:spTree>
    <p:extLst>
      <p:ext uri="{BB962C8B-B14F-4D97-AF65-F5344CB8AC3E}">
        <p14:creationId xmlns:p14="http://schemas.microsoft.com/office/powerpoint/2010/main" val="5864149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Utilizing available on-site material to provide protection from post fire erosive action.  Debris racks protect culverts from becoming plugged especially from debris flows with large material.  Using retention/detention basins for collecting debris from drainages.  Standpipe allows for water to be removed even though basin is filled up with debris relieving hydrostatic pressure.  During storm season, these devices need to be constantly monitored and debris removed between storms to remain effective.</a:t>
            </a:r>
          </a:p>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1383BC85-911E-4003-BFC3-DB65FFA3015D}" type="slidenum">
              <a:rPr lang="en-US" smtClean="0"/>
              <a:t>7</a:t>
            </a:fld>
            <a:endParaRPr lang="en-US" dirty="0"/>
          </a:p>
        </p:txBody>
      </p:sp>
    </p:spTree>
    <p:extLst>
      <p:ext uri="{BB962C8B-B14F-4D97-AF65-F5344CB8AC3E}">
        <p14:creationId xmlns:p14="http://schemas.microsoft.com/office/powerpoint/2010/main" val="28779303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Plugged culverts lead to blowouts which could result in the loss of an entire roadway section.  Reinforced channel protection is used for armoring slopes with expected high velocities to reduce erosion impacts.  Channel protection can be rip rap, erosion control blankets, jute netting, turf reinforcement mats, etc.  Hydroseed applications can be made above the armoring for further protection which can incorporate pollinator and native plant species.</a:t>
            </a:r>
          </a:p>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1383BC85-911E-4003-BFC3-DB65FFA3015D}" type="slidenum">
              <a:rPr lang="en-US" smtClean="0"/>
              <a:t>8</a:t>
            </a:fld>
            <a:endParaRPr lang="en-US" dirty="0"/>
          </a:p>
        </p:txBody>
      </p:sp>
    </p:spTree>
    <p:extLst>
      <p:ext uri="{BB962C8B-B14F-4D97-AF65-F5344CB8AC3E}">
        <p14:creationId xmlns:p14="http://schemas.microsoft.com/office/powerpoint/2010/main" val="42622587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The picture on the left is a Hydroseed application on State Route 118 in District 7 from the Simi Fire.  The picture on the right is a fiber roll erosion control treatment in Reno, Nevada.  This example shows the use of fiber rolls to reduce slope length resulting in decreased water velocity to mitigate surface erosion.  It is extremely important to ensure solid contact with ground surface to prevent concentrated flows from developing under the fiber roll that can lead to riling and gullying.</a:t>
            </a:r>
          </a:p>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1383BC85-911E-4003-BFC3-DB65FFA3015D}" type="slidenum">
              <a:rPr lang="en-US" smtClean="0"/>
              <a:t>9</a:t>
            </a:fld>
            <a:endParaRPr lang="en-US" dirty="0"/>
          </a:p>
        </p:txBody>
      </p:sp>
    </p:spTree>
    <p:extLst>
      <p:ext uri="{BB962C8B-B14F-4D97-AF65-F5344CB8AC3E}">
        <p14:creationId xmlns:p14="http://schemas.microsoft.com/office/powerpoint/2010/main" val="27570590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EA0C0817-A112-4847-8014-A94B7D2A4EA3}" type="datetime1">
              <a:rPr lang="en-US" smtClean="0"/>
              <a:t>12/21/2021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34B7E4EF-A1BD-40F4-AB7B-04F084DD991D}" type="slidenum">
              <a:rPr lang="en-US" smtClean="0"/>
              <a:t>‹#›</a:t>
            </a:fld>
            <a:endParaRPr lang="en-US" dirty="0"/>
          </a:p>
        </p:txBody>
      </p:sp>
    </p:spTree>
    <p:extLst>
      <p:ext uri="{BB962C8B-B14F-4D97-AF65-F5344CB8AC3E}">
        <p14:creationId xmlns:p14="http://schemas.microsoft.com/office/powerpoint/2010/main" val="38211746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6FA2B21-3FCD-4721-B95C-427943F61125}" type="datetime1">
              <a:rPr lang="en-US" smtClean="0"/>
              <a:t>12/21/2021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34B7E4EF-A1BD-40F4-AB7B-04F084DD991D}" type="slidenum">
              <a:rPr lang="en-US" smtClean="0"/>
              <a:t>‹#›</a:t>
            </a:fld>
            <a:endParaRPr lang="en-US" dirty="0"/>
          </a:p>
        </p:txBody>
      </p:sp>
    </p:spTree>
    <p:extLst>
      <p:ext uri="{BB962C8B-B14F-4D97-AF65-F5344CB8AC3E}">
        <p14:creationId xmlns:p14="http://schemas.microsoft.com/office/powerpoint/2010/main" val="3247129743"/>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6FA2B21-3FCD-4721-B95C-427943F61125}" type="datetime1">
              <a:rPr lang="en-US" smtClean="0"/>
              <a:t>12/21/2021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34B7E4EF-A1BD-40F4-AB7B-04F084DD991D}" type="slidenum">
              <a:rPr lang="en-US" smtClean="0"/>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728451251"/>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F6FA2B21-3FCD-4721-B95C-427943F61125}" type="datetime1">
              <a:rPr lang="en-US" smtClean="0"/>
              <a:t>12/21/2021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34B7E4EF-A1BD-40F4-AB7B-04F084DD991D}" type="slidenum">
              <a:rPr lang="en-US" smtClean="0"/>
              <a:t>‹#›</a:t>
            </a:fld>
            <a:endParaRPr lang="en-US" dirty="0"/>
          </a:p>
        </p:txBody>
      </p:sp>
    </p:spTree>
    <p:extLst>
      <p:ext uri="{BB962C8B-B14F-4D97-AF65-F5344CB8AC3E}">
        <p14:creationId xmlns:p14="http://schemas.microsoft.com/office/powerpoint/2010/main" val="3265968686"/>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F6FA2B21-3FCD-4721-B95C-427943F61125}" type="datetime1">
              <a:rPr lang="en-US" smtClean="0"/>
              <a:t>12/21/2021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34B7E4EF-A1BD-40F4-AB7B-04F084DD991D}" type="slidenum">
              <a:rPr lang="en-US" smtClean="0"/>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087017257"/>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F6FA2B21-3FCD-4721-B95C-427943F61125}" type="datetime1">
              <a:rPr lang="en-US" smtClean="0"/>
              <a:t>12/21/2021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34B7E4EF-A1BD-40F4-AB7B-04F084DD991D}" type="slidenum">
              <a:rPr lang="en-US" smtClean="0"/>
              <a:t>‹#›</a:t>
            </a:fld>
            <a:endParaRPr lang="en-US" dirty="0"/>
          </a:p>
        </p:txBody>
      </p:sp>
    </p:spTree>
    <p:extLst>
      <p:ext uri="{BB962C8B-B14F-4D97-AF65-F5344CB8AC3E}">
        <p14:creationId xmlns:p14="http://schemas.microsoft.com/office/powerpoint/2010/main" val="1847107856"/>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34F40B7-36AB-4376-BE14-EF7004D79BB9}" type="datetime1">
              <a:rPr lang="en-US" smtClean="0"/>
              <a:t>12/21/2021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dirty="0"/>
          </a:p>
        </p:txBody>
      </p:sp>
    </p:spTree>
    <p:extLst>
      <p:ext uri="{BB962C8B-B14F-4D97-AF65-F5344CB8AC3E}">
        <p14:creationId xmlns:p14="http://schemas.microsoft.com/office/powerpoint/2010/main" val="229455031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F87CAB8-DCAE-46A5-AADA-B3FAD11A54E0}" type="datetime1">
              <a:rPr lang="en-US" smtClean="0"/>
              <a:t>12/21/2021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dirty="0"/>
          </a:p>
        </p:txBody>
      </p:sp>
    </p:spTree>
    <p:extLst>
      <p:ext uri="{BB962C8B-B14F-4D97-AF65-F5344CB8AC3E}">
        <p14:creationId xmlns:p14="http://schemas.microsoft.com/office/powerpoint/2010/main" val="16251989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332B432-ACDA-4023-A761-2BAB76577B62}" type="datetime1">
              <a:rPr lang="en-US" smtClean="0"/>
              <a:t>12/21/2021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dirty="0"/>
          </a:p>
        </p:txBody>
      </p:sp>
    </p:spTree>
    <p:extLst>
      <p:ext uri="{BB962C8B-B14F-4D97-AF65-F5344CB8AC3E}">
        <p14:creationId xmlns:p14="http://schemas.microsoft.com/office/powerpoint/2010/main" val="38548336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9C646AA-F36E-4540-911D-FFFC0A0EF24A}" type="datetime1">
              <a:rPr lang="en-US" smtClean="0"/>
              <a:t>12/21/2021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34B7E4EF-A1BD-40F4-AB7B-04F084DD991D}" type="slidenum">
              <a:rPr lang="en-US" smtClean="0"/>
              <a:t>‹#›</a:t>
            </a:fld>
            <a:endParaRPr lang="en-US" dirty="0"/>
          </a:p>
        </p:txBody>
      </p:sp>
    </p:spTree>
    <p:extLst>
      <p:ext uri="{BB962C8B-B14F-4D97-AF65-F5344CB8AC3E}">
        <p14:creationId xmlns:p14="http://schemas.microsoft.com/office/powerpoint/2010/main" val="24780129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9186D26-FA5F-4637-B602-B7C2DC34CFD4}" type="datetime1">
              <a:rPr lang="en-US" smtClean="0"/>
              <a:t>12/21/2021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34B7E4EF-A1BD-40F4-AB7B-04F084DD991D}" type="slidenum">
              <a:rPr lang="en-US" smtClean="0"/>
              <a:t>‹#›</a:t>
            </a:fld>
            <a:endParaRPr lang="en-US" dirty="0"/>
          </a:p>
        </p:txBody>
      </p:sp>
    </p:spTree>
    <p:extLst>
      <p:ext uri="{BB962C8B-B14F-4D97-AF65-F5344CB8AC3E}">
        <p14:creationId xmlns:p14="http://schemas.microsoft.com/office/powerpoint/2010/main" val="4818802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A7F15D8-96D1-4781-BC50-CA8A088B2FE4}" type="datetime1">
              <a:rPr lang="en-US" smtClean="0"/>
              <a:t>12/21/2021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34B7E4EF-A1BD-40F4-AB7B-04F084DD991D}" type="slidenum">
              <a:rPr lang="en-US" smtClean="0"/>
              <a:t>‹#›</a:t>
            </a:fld>
            <a:endParaRPr lang="en-US" dirty="0"/>
          </a:p>
        </p:txBody>
      </p:sp>
    </p:spTree>
    <p:extLst>
      <p:ext uri="{BB962C8B-B14F-4D97-AF65-F5344CB8AC3E}">
        <p14:creationId xmlns:p14="http://schemas.microsoft.com/office/powerpoint/2010/main" val="38602335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F9A96C99-B8F8-4528-BD05-0E16E943DC09}" type="datetime1">
              <a:rPr lang="en-US" smtClean="0"/>
              <a:t>12/21/2021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34B7E4EF-A1BD-40F4-AB7B-04F084DD991D}" type="slidenum">
              <a:rPr lang="en-US" smtClean="0"/>
              <a:t>‹#›</a:t>
            </a:fld>
            <a:endParaRPr lang="en-US" dirty="0"/>
          </a:p>
        </p:txBody>
      </p:sp>
    </p:spTree>
    <p:extLst>
      <p:ext uri="{BB962C8B-B14F-4D97-AF65-F5344CB8AC3E}">
        <p14:creationId xmlns:p14="http://schemas.microsoft.com/office/powerpoint/2010/main" val="41731287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636942-C211-4B28-8DBD-C953E00AF71B}" type="datetime1">
              <a:rPr lang="en-US" smtClean="0"/>
              <a:t>12/21/2021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34B7E4EF-A1BD-40F4-AB7B-04F084DD991D}" type="slidenum">
              <a:rPr lang="en-US" smtClean="0"/>
              <a:t>‹#›</a:t>
            </a:fld>
            <a:endParaRPr lang="en-US" dirty="0"/>
          </a:p>
        </p:txBody>
      </p:sp>
    </p:spTree>
    <p:extLst>
      <p:ext uri="{BB962C8B-B14F-4D97-AF65-F5344CB8AC3E}">
        <p14:creationId xmlns:p14="http://schemas.microsoft.com/office/powerpoint/2010/main" val="21408153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E8D12A6-918A-48BD-8CB9-CA713993B0EA}" type="datetime1">
              <a:rPr lang="en-US" smtClean="0"/>
              <a:t>12/21/2021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34B7E4EF-A1BD-40F4-AB7B-04F084DD991D}" type="slidenum">
              <a:rPr lang="en-US" smtClean="0"/>
              <a:t>‹#›</a:t>
            </a:fld>
            <a:endParaRPr lang="en-US" dirty="0"/>
          </a:p>
        </p:txBody>
      </p:sp>
    </p:spTree>
    <p:extLst>
      <p:ext uri="{BB962C8B-B14F-4D97-AF65-F5344CB8AC3E}">
        <p14:creationId xmlns:p14="http://schemas.microsoft.com/office/powerpoint/2010/main" val="6325694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778CE86-875F-4587-BCF6-FA054AFC0D53}" type="datetime1">
              <a:rPr lang="en-US" smtClean="0"/>
              <a:pPr/>
              <a:t>12/21/2021</a:t>
            </a:fld>
            <a:endParaRPr lang="en-US" dirty="0"/>
          </a:p>
        </p:txBody>
      </p:sp>
      <p:sp>
        <p:nvSpPr>
          <p:cNvPr id="6" name="Footer Placeholder 5"/>
          <p:cNvSpPr>
            <a:spLocks noGrp="1"/>
          </p:cNvSpPr>
          <p:nvPr>
            <p:ph type="ftr" sz="quarter" idx="11"/>
          </p:nvPr>
        </p:nvSpPr>
        <p:spPr/>
        <p:txBody>
          <a:bodyPr/>
          <a:lstStyle/>
          <a:p>
            <a:pPr algn="l"/>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34B7E4EF-A1BD-40F4-AB7B-04F084DD991D}" type="slidenum">
              <a:rPr lang="en-US" smtClean="0"/>
              <a:t>‹#›</a:t>
            </a:fld>
            <a:endParaRPr lang="en-US" dirty="0"/>
          </a:p>
        </p:txBody>
      </p:sp>
    </p:spTree>
    <p:extLst>
      <p:ext uri="{BB962C8B-B14F-4D97-AF65-F5344CB8AC3E}">
        <p14:creationId xmlns:p14="http://schemas.microsoft.com/office/powerpoint/2010/main" val="33086810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F6FA2B21-3FCD-4721-B95C-427943F61125}" type="datetime1">
              <a:rPr lang="en-US" smtClean="0"/>
              <a:t>12/21/2021</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34B7E4EF-A1BD-40F4-AB7B-04F084DD991D}" type="slidenum">
              <a:rPr lang="en-US" smtClean="0"/>
              <a:t>‹#›</a:t>
            </a:fld>
            <a:endParaRPr lang="en-US" dirty="0"/>
          </a:p>
        </p:txBody>
      </p:sp>
    </p:spTree>
    <p:extLst>
      <p:ext uri="{BB962C8B-B14F-4D97-AF65-F5344CB8AC3E}">
        <p14:creationId xmlns:p14="http://schemas.microsoft.com/office/powerpoint/2010/main" val="800020435"/>
      </p:ext>
    </p:extLst>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 id="2147483714" r:id="rId12"/>
    <p:sldLayoutId id="2147483715" r:id="rId13"/>
    <p:sldLayoutId id="2147483716" r:id="rId14"/>
    <p:sldLayoutId id="2147483717" r:id="rId15"/>
    <p:sldLayoutId id="2147483718" r:id="rId16"/>
  </p:sldLayoutIdLst>
  <p:hf sldNum="0" hdr="0" ftr="0" dt="0"/>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16.emf"/></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18.emf"/><Relationship Id="rId4" Type="http://schemas.openxmlformats.org/officeDocument/2006/relationships/image" Target="../media/image17.emf"/></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19.emf"/></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7" Type="http://schemas.openxmlformats.org/officeDocument/2006/relationships/image" Target="../media/image20.png"/><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oleObject" Target="../embeddings/oleObject2.bin"/><Relationship Id="rId5" Type="http://schemas.openxmlformats.org/officeDocument/2006/relationships/image" Target="../media/image21.jpeg"/><Relationship Id="rId4" Type="http://schemas.openxmlformats.org/officeDocument/2006/relationships/image" Target="../media/image1.jpeg"/></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22.jpeg"/></Relationships>
</file>

<file path=ppt/slides/_rels/slide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1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7" Type="http://schemas.openxmlformats.org/officeDocument/2006/relationships/image" Target="../media/image3.jpg"/><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2.emf"/><Relationship Id="rId5" Type="http://schemas.openxmlformats.org/officeDocument/2006/relationships/oleObject" Target="../embeddings/oleObject1.bin"/><Relationship Id="rId4" Type="http://schemas.openxmlformats.org/officeDocument/2006/relationships/image" Target="../media/image1.jpeg"/></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4.JPG"/></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5.jpg"/></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8.jpeg"/><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10.jpeg"/><Relationship Id="rId4" Type="http://schemas.openxmlformats.org/officeDocument/2006/relationships/image" Target="../media/image9.jpeg"/></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12.jpeg"/><Relationship Id="rId4" Type="http://schemas.openxmlformats.org/officeDocument/2006/relationships/image" Target="../media/image11.jpeg"/></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14.jpeg"/><Relationship Id="rId4"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11">
            <a:extLst>
              <a:ext uri="{FF2B5EF4-FFF2-40B4-BE49-F238E27FC236}">
                <a16:creationId xmlns:a16="http://schemas.microsoft.com/office/drawing/2014/main" id="{1FF9CEF5-A50D-4B8B-9852-D76F703786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86"/>
            <a:ext cx="12192000" cy="685403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6E579636-D505-4EB7-ADA0-65D70840EFE5}"/>
              </a:ext>
            </a:extLst>
          </p:cNvPr>
          <p:cNvPicPr>
            <a:picLocks noChangeAspect="1"/>
          </p:cNvPicPr>
          <p:nvPr/>
        </p:nvPicPr>
        <p:blipFill rotWithShape="1">
          <a:blip r:embed="rId3">
            <a:alphaModFix amt="40000"/>
          </a:blip>
          <a:srcRect t="10984" b="14017"/>
          <a:stretch/>
        </p:blipFill>
        <p:spPr>
          <a:xfrm>
            <a:off x="182880" y="-4738"/>
            <a:ext cx="12009119" cy="6857990"/>
          </a:xfrm>
          <a:prstGeom prst="rect">
            <a:avLst/>
          </a:prstGeom>
        </p:spPr>
      </p:pic>
      <p:sp>
        <p:nvSpPr>
          <p:cNvPr id="2" name="Title 1">
            <a:extLst>
              <a:ext uri="{FF2B5EF4-FFF2-40B4-BE49-F238E27FC236}">
                <a16:creationId xmlns:a16="http://schemas.microsoft.com/office/drawing/2014/main" id="{18C3B467-088C-4F3D-A9A7-105C4E1E20CD}"/>
              </a:ext>
            </a:extLst>
          </p:cNvPr>
          <p:cNvSpPr>
            <a:spLocks noGrp="1"/>
          </p:cNvSpPr>
          <p:nvPr>
            <p:ph type="ctrTitle"/>
          </p:nvPr>
        </p:nvSpPr>
        <p:spPr>
          <a:xfrm>
            <a:off x="2589213" y="2514600"/>
            <a:ext cx="8915399" cy="2262781"/>
          </a:xfrm>
        </p:spPr>
        <p:txBody>
          <a:bodyPr>
            <a:normAutofit/>
          </a:bodyPr>
          <a:lstStyle/>
          <a:p>
            <a:r>
              <a:rPr lang="en-US" i="1" dirty="0">
                <a:solidFill>
                  <a:schemeClr val="tx1"/>
                </a:solidFill>
              </a:rPr>
              <a:t>The California Experience</a:t>
            </a:r>
            <a:endParaRPr lang="en-US" dirty="0">
              <a:solidFill>
                <a:schemeClr val="tx1"/>
              </a:solidFill>
            </a:endParaRPr>
          </a:p>
        </p:txBody>
      </p:sp>
      <p:sp>
        <p:nvSpPr>
          <p:cNvPr id="3" name="Subtitle 2">
            <a:extLst>
              <a:ext uri="{FF2B5EF4-FFF2-40B4-BE49-F238E27FC236}">
                <a16:creationId xmlns:a16="http://schemas.microsoft.com/office/drawing/2014/main" id="{C8722DDC-8EEE-4A06-8DFE-B44871EAA2CF}"/>
              </a:ext>
            </a:extLst>
          </p:cNvPr>
          <p:cNvSpPr>
            <a:spLocks noGrp="1"/>
          </p:cNvSpPr>
          <p:nvPr>
            <p:ph type="subTitle" idx="1"/>
          </p:nvPr>
        </p:nvSpPr>
        <p:spPr>
          <a:xfrm>
            <a:off x="2589213" y="4934135"/>
            <a:ext cx="8915399" cy="1126283"/>
          </a:xfrm>
        </p:spPr>
        <p:txBody>
          <a:bodyPr>
            <a:normAutofit/>
          </a:bodyPr>
          <a:lstStyle/>
          <a:p>
            <a:pPr>
              <a:spcAft>
                <a:spcPts val="600"/>
              </a:spcAft>
            </a:pPr>
            <a:r>
              <a:rPr lang="en-US" dirty="0"/>
              <a:t>2022 TRB Annual Meeting</a:t>
            </a:r>
          </a:p>
          <a:p>
            <a:pPr>
              <a:spcAft>
                <a:spcPts val="600"/>
              </a:spcAft>
            </a:pPr>
            <a:r>
              <a:rPr lang="en-US" dirty="0"/>
              <a:t>Caltrans Landscape Architecture Program</a:t>
            </a:r>
          </a:p>
        </p:txBody>
      </p:sp>
      <p:sp>
        <p:nvSpPr>
          <p:cNvPr id="21" name="Rectangle 13">
            <a:extLst>
              <a:ext uri="{FF2B5EF4-FFF2-40B4-BE49-F238E27FC236}">
                <a16:creationId xmlns:a16="http://schemas.microsoft.com/office/drawing/2014/main" id="{30684D86-C9D1-40C3-A9B6-EC935C7312E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82880" cy="68580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33">
            <a:extLst>
              <a:ext uri="{FF2B5EF4-FFF2-40B4-BE49-F238E27FC236}">
                <a16:creationId xmlns:a16="http://schemas.microsoft.com/office/drawing/2014/main" id="{1EDF7896-F56A-49DA-90F3-F5CE8B9833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Tree>
    <p:extLst>
      <p:ext uri="{BB962C8B-B14F-4D97-AF65-F5344CB8AC3E}">
        <p14:creationId xmlns:p14="http://schemas.microsoft.com/office/powerpoint/2010/main" val="4269681522"/>
      </p:ext>
    </p:extLst>
  </p:cSld>
  <p:clrMapOvr>
    <a:overrideClrMapping bg1="dk1" tx1="lt1" bg2="dk2" tx2="lt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F6F1690-9A9D-4E05-8E65-FAD162ED7F2C}"/>
              </a:ext>
            </a:extLst>
          </p:cNvPr>
          <p:cNvPicPr>
            <a:picLocks noChangeAspect="1"/>
          </p:cNvPicPr>
          <p:nvPr/>
        </p:nvPicPr>
        <p:blipFill rotWithShape="1">
          <a:blip r:embed="rId3">
            <a:alphaModFix amt="40000"/>
          </a:blip>
          <a:srcRect t="10984" b="14017"/>
          <a:stretch/>
        </p:blipFill>
        <p:spPr>
          <a:xfrm>
            <a:off x="182882" y="0"/>
            <a:ext cx="12009119" cy="6857990"/>
          </a:xfrm>
          <a:prstGeom prst="rect">
            <a:avLst/>
          </a:prstGeom>
        </p:spPr>
      </p:pic>
      <p:pic>
        <p:nvPicPr>
          <p:cNvPr id="542724" name="Picture 4">
            <a:extLst>
              <a:ext uri="{FF2B5EF4-FFF2-40B4-BE49-F238E27FC236}">
                <a16:creationId xmlns:a16="http://schemas.microsoft.com/office/drawing/2014/main" id="{E6CB8DD1-E18B-42A8-9C5F-1A9E9137A6A2}"/>
              </a:ext>
            </a:extLst>
          </p:cNvPr>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a:xfrm>
            <a:off x="3444392" y="1345473"/>
            <a:ext cx="6713336" cy="503500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42725" name="Rectangle 5">
            <a:extLst>
              <a:ext uri="{FF2B5EF4-FFF2-40B4-BE49-F238E27FC236}">
                <a16:creationId xmlns:a16="http://schemas.microsoft.com/office/drawing/2014/main" id="{0BD3E35D-2913-405D-B1A1-77FCAF49386A}"/>
              </a:ext>
            </a:extLst>
          </p:cNvPr>
          <p:cNvSpPr>
            <a:spLocks noGrp="1" noChangeArrowheads="1"/>
          </p:cNvSpPr>
          <p:nvPr>
            <p:ph type="title"/>
          </p:nvPr>
        </p:nvSpPr>
        <p:spPr>
          <a:xfrm>
            <a:off x="3280313" y="519607"/>
            <a:ext cx="8911687" cy="930370"/>
          </a:xfrm>
        </p:spPr>
        <p:txBody>
          <a:bodyPr>
            <a:normAutofit/>
          </a:bodyPr>
          <a:lstStyle/>
          <a:p>
            <a:r>
              <a:rPr lang="en-US" altLang="en-US" sz="3200" dirty="0"/>
              <a:t>California Wildfires Lessons Learned</a:t>
            </a:r>
          </a:p>
        </p:txBody>
      </p:sp>
      <p:sp>
        <p:nvSpPr>
          <p:cNvPr id="2" name="TextBox 1">
            <a:extLst>
              <a:ext uri="{FF2B5EF4-FFF2-40B4-BE49-F238E27FC236}">
                <a16:creationId xmlns:a16="http://schemas.microsoft.com/office/drawing/2014/main" id="{C2CF0B48-4147-4DF2-963C-606D8FBFF158}"/>
              </a:ext>
            </a:extLst>
          </p:cNvPr>
          <p:cNvSpPr txBox="1"/>
          <p:nvPr/>
        </p:nvSpPr>
        <p:spPr>
          <a:xfrm>
            <a:off x="7345577" y="5457145"/>
            <a:ext cx="2483372" cy="923330"/>
          </a:xfrm>
          <a:prstGeom prst="rect">
            <a:avLst/>
          </a:prstGeom>
          <a:noFill/>
        </p:spPr>
        <p:txBody>
          <a:bodyPr wrap="none" rtlCol="0">
            <a:spAutoFit/>
          </a:bodyPr>
          <a:lstStyle/>
          <a:p>
            <a:pPr algn="ctr"/>
            <a:r>
              <a:rPr lang="en-US" b="1" i="1" dirty="0"/>
              <a:t>4000 LBS Per Acre of </a:t>
            </a:r>
          </a:p>
          <a:p>
            <a:pPr algn="ctr"/>
            <a:r>
              <a:rPr lang="en-US" b="1" i="1" dirty="0"/>
              <a:t>Bonded Fiber Matrix </a:t>
            </a:r>
          </a:p>
          <a:p>
            <a:pPr algn="ctr"/>
            <a:r>
              <a:rPr lang="en-US" b="1" i="1" dirty="0"/>
              <a:t>with seed</a:t>
            </a:r>
          </a:p>
        </p:txBody>
      </p:sp>
      <p:sp>
        <p:nvSpPr>
          <p:cNvPr id="3" name="Rectangle 2">
            <a:extLst>
              <a:ext uri="{FF2B5EF4-FFF2-40B4-BE49-F238E27FC236}">
                <a16:creationId xmlns:a16="http://schemas.microsoft.com/office/drawing/2014/main" id="{951B7367-EFFB-46C4-BCF1-ECC8D6EED9E2}"/>
              </a:ext>
            </a:extLst>
          </p:cNvPr>
          <p:cNvSpPr/>
          <p:nvPr/>
        </p:nvSpPr>
        <p:spPr>
          <a:xfrm>
            <a:off x="3542539" y="1535243"/>
            <a:ext cx="2947784" cy="923330"/>
          </a:xfrm>
          <a:prstGeom prst="rect">
            <a:avLst/>
          </a:prstGeom>
        </p:spPr>
        <p:txBody>
          <a:bodyPr wrap="square">
            <a:spAutoFit/>
          </a:bodyPr>
          <a:lstStyle/>
          <a:p>
            <a:pPr algn="ctr"/>
            <a:r>
              <a:rPr lang="en-US" b="1" i="1" dirty="0"/>
              <a:t>2000 LBS Per Acre of Bonded Fiber Matrix </a:t>
            </a:r>
          </a:p>
          <a:p>
            <a:pPr algn="ctr"/>
            <a:r>
              <a:rPr lang="en-US" b="1" i="1" dirty="0"/>
              <a:t>with seed</a:t>
            </a:r>
          </a:p>
        </p:txBody>
      </p:sp>
      <p:sp>
        <p:nvSpPr>
          <p:cNvPr id="10" name="Arrow: Right 9">
            <a:extLst>
              <a:ext uri="{FF2B5EF4-FFF2-40B4-BE49-F238E27FC236}">
                <a16:creationId xmlns:a16="http://schemas.microsoft.com/office/drawing/2014/main" id="{DCA2574C-EDA7-4741-88C4-1A017B129783}"/>
              </a:ext>
            </a:extLst>
          </p:cNvPr>
          <p:cNvSpPr/>
          <p:nvPr/>
        </p:nvSpPr>
        <p:spPr>
          <a:xfrm rot="5400000">
            <a:off x="4291254" y="3022805"/>
            <a:ext cx="1450355" cy="444730"/>
          </a:xfrm>
          <a:prstGeom prst="rightArrow">
            <a:avLst/>
          </a:prstGeom>
          <a:ln w="15875"/>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8" name="Arrow: Right 7">
            <a:extLst>
              <a:ext uri="{FF2B5EF4-FFF2-40B4-BE49-F238E27FC236}">
                <a16:creationId xmlns:a16="http://schemas.microsoft.com/office/drawing/2014/main" id="{70D2090A-877B-486B-88F8-D80D59B24795}"/>
              </a:ext>
            </a:extLst>
          </p:cNvPr>
          <p:cNvSpPr/>
          <p:nvPr/>
        </p:nvSpPr>
        <p:spPr>
          <a:xfrm rot="16200000">
            <a:off x="7862086" y="4313157"/>
            <a:ext cx="1450355" cy="444730"/>
          </a:xfrm>
          <a:prstGeom prst="rightArrow">
            <a:avLst/>
          </a:prstGeom>
          <a:ln w="15875"/>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FF05E1-822C-42CD-B350-6A16387B9CCF}"/>
              </a:ext>
            </a:extLst>
          </p:cNvPr>
          <p:cNvSpPr/>
          <p:nvPr/>
        </p:nvSpPr>
        <p:spPr>
          <a:xfrm>
            <a:off x="4460896" y="6094103"/>
            <a:ext cx="5219700" cy="646331"/>
          </a:xfrm>
          <a:prstGeom prst="rect">
            <a:avLst/>
          </a:prstGeom>
        </p:spPr>
        <p:txBody>
          <a:bodyPr wrap="square">
            <a:spAutoFit/>
          </a:bodyPr>
          <a:lstStyle/>
          <a:p>
            <a:pPr algn="ctr"/>
            <a:r>
              <a:rPr lang="en-US" dirty="0"/>
              <a:t>Erosion Control Performance Comparisons</a:t>
            </a:r>
          </a:p>
          <a:p>
            <a:pPr algn="ctr"/>
            <a:r>
              <a:rPr lang="en-US" dirty="0"/>
              <a:t>(Compost Blanket vs. BFM and Fiber Rolls)</a:t>
            </a:r>
          </a:p>
        </p:txBody>
      </p:sp>
      <p:pic>
        <p:nvPicPr>
          <p:cNvPr id="4" name="Picture 3">
            <a:extLst>
              <a:ext uri="{FF2B5EF4-FFF2-40B4-BE49-F238E27FC236}">
                <a16:creationId xmlns:a16="http://schemas.microsoft.com/office/drawing/2014/main" id="{7E52A644-2F38-4D1D-8E82-BB0E1CB557B9}"/>
              </a:ext>
            </a:extLst>
          </p:cNvPr>
          <p:cNvPicPr>
            <a:picLocks noChangeAspect="1"/>
          </p:cNvPicPr>
          <p:nvPr/>
        </p:nvPicPr>
        <p:blipFill rotWithShape="1">
          <a:blip r:embed="rId3">
            <a:alphaModFix amt="40000"/>
          </a:blip>
          <a:srcRect t="10984" b="14017"/>
          <a:stretch/>
        </p:blipFill>
        <p:spPr>
          <a:xfrm>
            <a:off x="182881" y="10"/>
            <a:ext cx="12009119" cy="6857990"/>
          </a:xfrm>
          <a:prstGeom prst="rect">
            <a:avLst/>
          </a:prstGeom>
        </p:spPr>
      </p:pic>
      <p:pic>
        <p:nvPicPr>
          <p:cNvPr id="2" name="Picture 1">
            <a:extLst>
              <a:ext uri="{FF2B5EF4-FFF2-40B4-BE49-F238E27FC236}">
                <a16:creationId xmlns:a16="http://schemas.microsoft.com/office/drawing/2014/main" id="{F400B910-6446-4E02-90CD-06AAF9DA757B}"/>
              </a:ext>
            </a:extLst>
          </p:cNvPr>
          <p:cNvPicPr>
            <a:picLocks noChangeAspect="1"/>
          </p:cNvPicPr>
          <p:nvPr/>
        </p:nvPicPr>
        <p:blipFill>
          <a:blip r:embed="rId4"/>
          <a:stretch>
            <a:fillRect/>
          </a:stretch>
        </p:blipFill>
        <p:spPr>
          <a:xfrm>
            <a:off x="3315710" y="349607"/>
            <a:ext cx="7510072" cy="5618543"/>
          </a:xfrm>
          <a:prstGeom prst="rect">
            <a:avLst/>
          </a:prstGeom>
        </p:spPr>
      </p:pic>
    </p:spTree>
    <p:extLst>
      <p:ext uri="{BB962C8B-B14F-4D97-AF65-F5344CB8AC3E}">
        <p14:creationId xmlns:p14="http://schemas.microsoft.com/office/powerpoint/2010/main" val="6037077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9471F84F-7AB6-4AE4-92F8-0AC02A2F77BF}"/>
              </a:ext>
            </a:extLst>
          </p:cNvPr>
          <p:cNvPicPr>
            <a:picLocks noChangeAspect="1"/>
          </p:cNvPicPr>
          <p:nvPr/>
        </p:nvPicPr>
        <p:blipFill rotWithShape="1">
          <a:blip r:embed="rId3">
            <a:alphaModFix amt="40000"/>
          </a:blip>
          <a:srcRect t="10984" b="14017"/>
          <a:stretch/>
        </p:blipFill>
        <p:spPr>
          <a:xfrm>
            <a:off x="182881" y="0"/>
            <a:ext cx="12009119" cy="6857990"/>
          </a:xfrm>
          <a:prstGeom prst="rect">
            <a:avLst/>
          </a:prstGeom>
        </p:spPr>
      </p:pic>
      <p:pic>
        <p:nvPicPr>
          <p:cNvPr id="2" name="Picture 1">
            <a:extLst>
              <a:ext uri="{FF2B5EF4-FFF2-40B4-BE49-F238E27FC236}">
                <a16:creationId xmlns:a16="http://schemas.microsoft.com/office/drawing/2014/main" id="{2F7281C9-5485-4AFB-831D-0A6444386E13}"/>
              </a:ext>
            </a:extLst>
          </p:cNvPr>
          <p:cNvPicPr>
            <a:picLocks noChangeAspect="1"/>
          </p:cNvPicPr>
          <p:nvPr/>
        </p:nvPicPr>
        <p:blipFill rotWithShape="1">
          <a:blip r:embed="rId4"/>
          <a:srcRect t="-58"/>
          <a:stretch/>
        </p:blipFill>
        <p:spPr>
          <a:xfrm>
            <a:off x="3469223" y="1286941"/>
            <a:ext cx="7412552" cy="4927601"/>
          </a:xfrm>
          <a:prstGeom prst="rect">
            <a:avLst/>
          </a:prstGeom>
        </p:spPr>
      </p:pic>
      <p:pic>
        <p:nvPicPr>
          <p:cNvPr id="3" name="Picture 2">
            <a:extLst>
              <a:ext uri="{FF2B5EF4-FFF2-40B4-BE49-F238E27FC236}">
                <a16:creationId xmlns:a16="http://schemas.microsoft.com/office/drawing/2014/main" id="{CAF9A7C2-6B46-4D5A-9EBD-01739DDB646B}"/>
              </a:ext>
            </a:extLst>
          </p:cNvPr>
          <p:cNvPicPr>
            <a:picLocks noChangeAspect="1"/>
          </p:cNvPicPr>
          <p:nvPr/>
        </p:nvPicPr>
        <p:blipFill>
          <a:blip r:embed="rId5"/>
          <a:stretch>
            <a:fillRect/>
          </a:stretch>
        </p:blipFill>
        <p:spPr>
          <a:xfrm>
            <a:off x="2389169" y="424543"/>
            <a:ext cx="4595047" cy="2547257"/>
          </a:xfrm>
          <a:prstGeom prst="rect">
            <a:avLst/>
          </a:prstGeom>
        </p:spPr>
      </p:pic>
      <p:sp>
        <p:nvSpPr>
          <p:cNvPr id="4" name="Rectangle 3">
            <a:extLst>
              <a:ext uri="{FF2B5EF4-FFF2-40B4-BE49-F238E27FC236}">
                <a16:creationId xmlns:a16="http://schemas.microsoft.com/office/drawing/2014/main" id="{D8F42936-4E8F-4D7D-9226-FFBE1218B73F}"/>
              </a:ext>
            </a:extLst>
          </p:cNvPr>
          <p:cNvSpPr/>
          <p:nvPr/>
        </p:nvSpPr>
        <p:spPr>
          <a:xfrm>
            <a:off x="3484213" y="6351600"/>
            <a:ext cx="7412552" cy="369332"/>
          </a:xfrm>
          <a:prstGeom prst="rect">
            <a:avLst/>
          </a:prstGeom>
        </p:spPr>
        <p:txBody>
          <a:bodyPr wrap="square">
            <a:spAutoFit/>
          </a:bodyPr>
          <a:lstStyle/>
          <a:p>
            <a:r>
              <a:rPr lang="en-US" dirty="0"/>
              <a:t>Before and After Site Restoration (Coastal Prairie Grassland)</a:t>
            </a:r>
          </a:p>
        </p:txBody>
      </p:sp>
      <p:cxnSp>
        <p:nvCxnSpPr>
          <p:cNvPr id="6" name="Straight Connector 5">
            <a:extLst>
              <a:ext uri="{FF2B5EF4-FFF2-40B4-BE49-F238E27FC236}">
                <a16:creationId xmlns:a16="http://schemas.microsoft.com/office/drawing/2014/main" id="{CC51F6D6-EB2C-4412-B426-43EFD3B6A090}"/>
              </a:ext>
            </a:extLst>
          </p:cNvPr>
          <p:cNvCxnSpPr>
            <a:cxnSpLocks/>
          </p:cNvCxnSpPr>
          <p:nvPr/>
        </p:nvCxnSpPr>
        <p:spPr>
          <a:xfrm>
            <a:off x="6984216" y="1286941"/>
            <a:ext cx="0" cy="168485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CA90997C-E722-4E5E-BB90-7D511DB40F20}"/>
              </a:ext>
            </a:extLst>
          </p:cNvPr>
          <p:cNvCxnSpPr>
            <a:cxnSpLocks/>
          </p:cNvCxnSpPr>
          <p:nvPr/>
        </p:nvCxnSpPr>
        <p:spPr>
          <a:xfrm>
            <a:off x="3484213" y="2971800"/>
            <a:ext cx="3500003"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CF658D8F-884E-4B5F-A8CF-97CE9194D0CD}"/>
              </a:ext>
            </a:extLst>
          </p:cNvPr>
          <p:cNvSpPr txBox="1"/>
          <p:nvPr/>
        </p:nvSpPr>
        <p:spPr>
          <a:xfrm>
            <a:off x="4352373" y="2196068"/>
            <a:ext cx="910827" cy="369332"/>
          </a:xfrm>
          <a:prstGeom prst="rect">
            <a:avLst/>
          </a:prstGeom>
          <a:noFill/>
        </p:spPr>
        <p:txBody>
          <a:bodyPr wrap="none" rtlCol="0">
            <a:spAutoFit/>
          </a:bodyPr>
          <a:lstStyle/>
          <a:p>
            <a:r>
              <a:rPr lang="en-US" b="1" dirty="0"/>
              <a:t>Before</a:t>
            </a:r>
          </a:p>
        </p:txBody>
      </p:sp>
      <p:sp>
        <p:nvSpPr>
          <p:cNvPr id="12" name="TextBox 11">
            <a:extLst>
              <a:ext uri="{FF2B5EF4-FFF2-40B4-BE49-F238E27FC236}">
                <a16:creationId xmlns:a16="http://schemas.microsoft.com/office/drawing/2014/main" id="{79042E11-A8E3-422D-87CB-BC25E5E9161F}"/>
              </a:ext>
            </a:extLst>
          </p:cNvPr>
          <p:cNvSpPr txBox="1"/>
          <p:nvPr/>
        </p:nvSpPr>
        <p:spPr>
          <a:xfrm>
            <a:off x="6276027" y="5499669"/>
            <a:ext cx="1603324" cy="369332"/>
          </a:xfrm>
          <a:prstGeom prst="rect">
            <a:avLst/>
          </a:prstGeom>
          <a:noFill/>
        </p:spPr>
        <p:txBody>
          <a:bodyPr wrap="none" rtlCol="0">
            <a:spAutoFit/>
          </a:bodyPr>
          <a:lstStyle/>
          <a:p>
            <a:r>
              <a:rPr lang="en-US" b="1" dirty="0"/>
              <a:t>2 Years Later</a:t>
            </a:r>
          </a:p>
        </p:txBody>
      </p:sp>
    </p:spTree>
    <p:extLst>
      <p:ext uri="{BB962C8B-B14F-4D97-AF65-F5344CB8AC3E}">
        <p14:creationId xmlns:p14="http://schemas.microsoft.com/office/powerpoint/2010/main" val="38672343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0263A10-988D-46A6-842A-01FB2F733024}"/>
              </a:ext>
            </a:extLst>
          </p:cNvPr>
          <p:cNvPicPr>
            <a:picLocks noChangeAspect="1"/>
          </p:cNvPicPr>
          <p:nvPr/>
        </p:nvPicPr>
        <p:blipFill rotWithShape="1">
          <a:blip r:embed="rId3">
            <a:alphaModFix amt="40000"/>
          </a:blip>
          <a:srcRect t="10984" b="14017"/>
          <a:stretch/>
        </p:blipFill>
        <p:spPr>
          <a:xfrm>
            <a:off x="197871" y="10"/>
            <a:ext cx="12009119" cy="6857990"/>
          </a:xfrm>
          <a:prstGeom prst="rect">
            <a:avLst/>
          </a:prstGeom>
        </p:spPr>
      </p:pic>
      <p:pic>
        <p:nvPicPr>
          <p:cNvPr id="2" name="Picture 1">
            <a:extLst>
              <a:ext uri="{FF2B5EF4-FFF2-40B4-BE49-F238E27FC236}">
                <a16:creationId xmlns:a16="http://schemas.microsoft.com/office/drawing/2014/main" id="{0D75BE7E-481D-46C1-ABD2-2F6D90D757EC}"/>
              </a:ext>
            </a:extLst>
          </p:cNvPr>
          <p:cNvPicPr>
            <a:picLocks noChangeAspect="1"/>
          </p:cNvPicPr>
          <p:nvPr/>
        </p:nvPicPr>
        <p:blipFill>
          <a:blip r:embed="rId4"/>
          <a:stretch>
            <a:fillRect/>
          </a:stretch>
        </p:blipFill>
        <p:spPr>
          <a:xfrm>
            <a:off x="1705797" y="446314"/>
            <a:ext cx="10179975" cy="5709492"/>
          </a:xfrm>
          <a:prstGeom prst="rect">
            <a:avLst/>
          </a:prstGeom>
        </p:spPr>
      </p:pic>
      <p:sp>
        <p:nvSpPr>
          <p:cNvPr id="3" name="TextBox 2">
            <a:extLst>
              <a:ext uri="{FF2B5EF4-FFF2-40B4-BE49-F238E27FC236}">
                <a16:creationId xmlns:a16="http://schemas.microsoft.com/office/drawing/2014/main" id="{B9E6E9A1-CCCC-4EE7-8610-0C5F99D0B28E}"/>
              </a:ext>
            </a:extLst>
          </p:cNvPr>
          <p:cNvSpPr txBox="1"/>
          <p:nvPr/>
        </p:nvSpPr>
        <p:spPr>
          <a:xfrm>
            <a:off x="5470517" y="6299098"/>
            <a:ext cx="3196709" cy="369332"/>
          </a:xfrm>
          <a:prstGeom prst="rect">
            <a:avLst/>
          </a:prstGeom>
          <a:noFill/>
        </p:spPr>
        <p:txBody>
          <a:bodyPr wrap="none" rtlCol="0">
            <a:spAutoFit/>
          </a:bodyPr>
          <a:lstStyle/>
          <a:p>
            <a:r>
              <a:rPr lang="en-US" dirty="0"/>
              <a:t>Invasive Weed Suppression</a:t>
            </a:r>
          </a:p>
        </p:txBody>
      </p:sp>
      <p:cxnSp>
        <p:nvCxnSpPr>
          <p:cNvPr id="5" name="Straight Connector 4">
            <a:extLst>
              <a:ext uri="{FF2B5EF4-FFF2-40B4-BE49-F238E27FC236}">
                <a16:creationId xmlns:a16="http://schemas.microsoft.com/office/drawing/2014/main" id="{481DF32A-9B23-4160-B02D-D2011162C341}"/>
              </a:ext>
            </a:extLst>
          </p:cNvPr>
          <p:cNvCxnSpPr>
            <a:cxnSpLocks/>
          </p:cNvCxnSpPr>
          <p:nvPr/>
        </p:nvCxnSpPr>
        <p:spPr>
          <a:xfrm flipV="1">
            <a:off x="1705797" y="2698230"/>
            <a:ext cx="10179975" cy="2473378"/>
          </a:xfrm>
          <a:prstGeom prst="line">
            <a:avLst/>
          </a:prstGeom>
          <a:ln w="47625">
            <a:solidFill>
              <a:srgbClr val="FFFF00"/>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5F03DA03-7286-4CE1-852F-111BD50D41F9}"/>
              </a:ext>
            </a:extLst>
          </p:cNvPr>
          <p:cNvSpPr txBox="1"/>
          <p:nvPr/>
        </p:nvSpPr>
        <p:spPr>
          <a:xfrm>
            <a:off x="3794760" y="3244334"/>
            <a:ext cx="1215397" cy="369332"/>
          </a:xfrm>
          <a:prstGeom prst="rect">
            <a:avLst/>
          </a:prstGeom>
          <a:noFill/>
        </p:spPr>
        <p:txBody>
          <a:bodyPr wrap="none" rtlCol="0">
            <a:spAutoFit/>
          </a:bodyPr>
          <a:lstStyle/>
          <a:p>
            <a:r>
              <a:rPr lang="en-US" b="1" dirty="0">
                <a:solidFill>
                  <a:srgbClr val="FFFF00"/>
                </a:solidFill>
              </a:rPr>
              <a:t>Compost</a:t>
            </a:r>
          </a:p>
        </p:txBody>
      </p:sp>
      <p:sp>
        <p:nvSpPr>
          <p:cNvPr id="8" name="TextBox 7">
            <a:extLst>
              <a:ext uri="{FF2B5EF4-FFF2-40B4-BE49-F238E27FC236}">
                <a16:creationId xmlns:a16="http://schemas.microsoft.com/office/drawing/2014/main" id="{80A0E3DF-A110-4C8C-A898-B1C9E2A02E60}"/>
              </a:ext>
            </a:extLst>
          </p:cNvPr>
          <p:cNvSpPr txBox="1"/>
          <p:nvPr/>
        </p:nvSpPr>
        <p:spPr>
          <a:xfrm>
            <a:off x="7802880" y="4507468"/>
            <a:ext cx="1269899" cy="369332"/>
          </a:xfrm>
          <a:prstGeom prst="rect">
            <a:avLst/>
          </a:prstGeom>
          <a:noFill/>
        </p:spPr>
        <p:txBody>
          <a:bodyPr wrap="none" rtlCol="0">
            <a:spAutoFit/>
          </a:bodyPr>
          <a:lstStyle/>
          <a:p>
            <a:r>
              <a:rPr lang="en-US" b="1" dirty="0">
                <a:solidFill>
                  <a:srgbClr val="FFFF00"/>
                </a:solidFill>
              </a:rPr>
              <a:t>Herbicide</a:t>
            </a:r>
          </a:p>
        </p:txBody>
      </p:sp>
    </p:spTree>
    <p:extLst>
      <p:ext uri="{BB962C8B-B14F-4D97-AF65-F5344CB8AC3E}">
        <p14:creationId xmlns:p14="http://schemas.microsoft.com/office/powerpoint/2010/main" val="35602065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E5A6605-10C9-4676-97E9-C5E80A8A5E0B}"/>
              </a:ext>
            </a:extLst>
          </p:cNvPr>
          <p:cNvSpPr/>
          <p:nvPr/>
        </p:nvSpPr>
        <p:spPr>
          <a:xfrm>
            <a:off x="3251918" y="6021973"/>
            <a:ext cx="6345007" cy="584775"/>
          </a:xfrm>
          <a:prstGeom prst="rect">
            <a:avLst/>
          </a:prstGeom>
        </p:spPr>
        <p:txBody>
          <a:bodyPr wrap="none">
            <a:spAutoFit/>
          </a:bodyPr>
          <a:lstStyle/>
          <a:p>
            <a:pPr>
              <a:spcBef>
                <a:spcPct val="50000"/>
              </a:spcBef>
            </a:pPr>
            <a:r>
              <a:rPr lang="en-US" altLang="en-US" sz="3200" dirty="0">
                <a:latin typeface="Century Gothic (Headings)"/>
              </a:rPr>
              <a:t>Oakland Hills Fire October 1991</a:t>
            </a:r>
          </a:p>
        </p:txBody>
      </p:sp>
      <p:sp>
        <p:nvSpPr>
          <p:cNvPr id="2" name="Oval 1">
            <a:extLst>
              <a:ext uri="{FF2B5EF4-FFF2-40B4-BE49-F238E27FC236}">
                <a16:creationId xmlns:a16="http://schemas.microsoft.com/office/drawing/2014/main" id="{6F18E269-5930-4794-A4EB-88CE1A965516}"/>
              </a:ext>
            </a:extLst>
          </p:cNvPr>
          <p:cNvSpPr/>
          <p:nvPr/>
        </p:nvSpPr>
        <p:spPr>
          <a:xfrm>
            <a:off x="8368454" y="3533503"/>
            <a:ext cx="914400" cy="894806"/>
          </a:xfrm>
          <a:prstGeom prst="ellipse">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8B90A97B-2DAA-435D-AD05-DB8312AC3A6B}"/>
              </a:ext>
            </a:extLst>
          </p:cNvPr>
          <p:cNvPicPr>
            <a:picLocks noChangeAspect="1"/>
          </p:cNvPicPr>
          <p:nvPr/>
        </p:nvPicPr>
        <p:blipFill rotWithShape="1">
          <a:blip r:embed="rId4">
            <a:alphaModFix amt="40000"/>
          </a:blip>
          <a:srcRect t="10984" b="14017"/>
          <a:stretch/>
        </p:blipFill>
        <p:spPr>
          <a:xfrm>
            <a:off x="182881" y="0"/>
            <a:ext cx="12009119" cy="6857990"/>
          </a:xfrm>
          <a:prstGeom prst="rect">
            <a:avLst/>
          </a:prstGeom>
        </p:spPr>
      </p:pic>
      <p:pic>
        <p:nvPicPr>
          <p:cNvPr id="15" name="Picture 2" descr="2443C1_012">
            <a:extLst>
              <a:ext uri="{FF2B5EF4-FFF2-40B4-BE49-F238E27FC236}">
                <a16:creationId xmlns:a16="http://schemas.microsoft.com/office/drawing/2014/main" id="{D664F3F2-AD12-4EAB-9B30-BDF2692F15C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t="3561" b="3561"/>
          <a:stretch>
            <a:fillRect/>
          </a:stretch>
        </p:blipFill>
        <p:spPr bwMode="auto">
          <a:xfrm>
            <a:off x="1107183" y="1329566"/>
            <a:ext cx="6098926" cy="45689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3" name="Object 3">
            <a:extLst>
              <a:ext uri="{FF2B5EF4-FFF2-40B4-BE49-F238E27FC236}">
                <a16:creationId xmlns:a16="http://schemas.microsoft.com/office/drawing/2014/main" id="{B7348B79-59DE-4BB9-B751-E67691B4C59E}"/>
              </a:ext>
            </a:extLst>
          </p:cNvPr>
          <p:cNvGraphicFramePr>
            <a:graphicFrameLocks noChangeAspect="1"/>
          </p:cNvGraphicFramePr>
          <p:nvPr>
            <p:extLst>
              <p:ext uri="{D42A27DB-BD31-4B8C-83A1-F6EECF244321}">
                <p14:modId xmlns:p14="http://schemas.microsoft.com/office/powerpoint/2010/main" val="3190117041"/>
              </p:ext>
            </p:extLst>
          </p:nvPr>
        </p:nvGraphicFramePr>
        <p:xfrm>
          <a:off x="7446347" y="1329566"/>
          <a:ext cx="4331995" cy="4568901"/>
        </p:xfrm>
        <a:graphic>
          <a:graphicData uri="http://schemas.openxmlformats.org/presentationml/2006/ole">
            <mc:AlternateContent xmlns:mc="http://schemas.openxmlformats.org/markup-compatibility/2006">
              <mc:Choice xmlns:v="urn:schemas-microsoft-com:vml" Requires="v">
                <p:oleObj spid="_x0000_s3075" name="Image" r:id="rId6" imgW="2002370" imgH="2112089" progId="Photoshop.Image.7">
                  <p:embed/>
                </p:oleObj>
              </mc:Choice>
              <mc:Fallback>
                <p:oleObj name="Image" r:id="rId6" imgW="2002370" imgH="2112089" progId="Photoshop.Image.7">
                  <p:embed/>
                  <p:pic>
                    <p:nvPicPr>
                      <p:cNvPr id="13" name="Object 3">
                        <a:extLst>
                          <a:ext uri="{FF2B5EF4-FFF2-40B4-BE49-F238E27FC236}">
                            <a16:creationId xmlns:a16="http://schemas.microsoft.com/office/drawing/2014/main" id="{B7348B79-59DE-4BB9-B751-E67691B4C59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446347" y="1329566"/>
                        <a:ext cx="4331995" cy="4568901"/>
                      </a:xfrm>
                      <a:prstGeom prst="rect">
                        <a:avLst/>
                      </a:prstGeom>
                      <a:noFill/>
                      <a:ln>
                        <a:noFill/>
                      </a:ln>
                      <a:effectLst/>
                    </p:spPr>
                  </p:pic>
                </p:oleObj>
              </mc:Fallback>
            </mc:AlternateContent>
          </a:graphicData>
        </a:graphic>
      </p:graphicFrame>
    </p:spTree>
    <p:extLst>
      <p:ext uri="{BB962C8B-B14F-4D97-AF65-F5344CB8AC3E}">
        <p14:creationId xmlns:p14="http://schemas.microsoft.com/office/powerpoint/2010/main" val="31795969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Text Box 3">
            <a:extLst>
              <a:ext uri="{FF2B5EF4-FFF2-40B4-BE49-F238E27FC236}">
                <a16:creationId xmlns:a16="http://schemas.microsoft.com/office/drawing/2014/main" id="{13E38974-6B15-4C34-AD05-9A2B329AE859}"/>
              </a:ext>
            </a:extLst>
          </p:cNvPr>
          <p:cNvSpPr txBox="1">
            <a:spLocks noChangeArrowheads="1"/>
          </p:cNvSpPr>
          <p:nvPr/>
        </p:nvSpPr>
        <p:spPr bwMode="auto">
          <a:xfrm>
            <a:off x="3159207" y="151461"/>
            <a:ext cx="6727371"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50000"/>
              </a:spcBef>
              <a:buFontTx/>
              <a:buNone/>
            </a:pPr>
            <a:r>
              <a:rPr lang="en-US" altLang="en-US">
                <a:latin typeface="Century Gothic (Headings)"/>
              </a:rPr>
              <a:t>Oakland Hills Fire 6 Months Later</a:t>
            </a:r>
            <a:endParaRPr lang="en-US" altLang="en-US" dirty="0">
              <a:latin typeface="Century Gothic (Headings)"/>
            </a:endParaRPr>
          </a:p>
        </p:txBody>
      </p:sp>
      <p:pic>
        <p:nvPicPr>
          <p:cNvPr id="4" name="Picture 3">
            <a:extLst>
              <a:ext uri="{FF2B5EF4-FFF2-40B4-BE49-F238E27FC236}">
                <a16:creationId xmlns:a16="http://schemas.microsoft.com/office/drawing/2014/main" id="{A8EE6901-72DD-4526-9C11-9646563514D6}"/>
              </a:ext>
            </a:extLst>
          </p:cNvPr>
          <p:cNvPicPr>
            <a:picLocks noChangeAspect="1"/>
          </p:cNvPicPr>
          <p:nvPr/>
        </p:nvPicPr>
        <p:blipFill rotWithShape="1">
          <a:blip r:embed="rId3">
            <a:alphaModFix amt="40000"/>
          </a:blip>
          <a:srcRect t="10984" b="14017"/>
          <a:stretch/>
        </p:blipFill>
        <p:spPr>
          <a:xfrm>
            <a:off x="182881" y="10886"/>
            <a:ext cx="12009119" cy="6857990"/>
          </a:xfrm>
          <a:prstGeom prst="rect">
            <a:avLst/>
          </a:prstGeom>
        </p:spPr>
      </p:pic>
      <p:pic>
        <p:nvPicPr>
          <p:cNvPr id="18434" name="Picture 2" descr="2594C2_012">
            <a:extLst>
              <a:ext uri="{FF2B5EF4-FFF2-40B4-BE49-F238E27FC236}">
                <a16:creationId xmlns:a16="http://schemas.microsoft.com/office/drawing/2014/main" id="{140EDE00-8139-4FE5-BF21-6F57036ED35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08715" y="801551"/>
            <a:ext cx="7628357" cy="5719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6226" name="Rectangle 2">
            <a:extLst>
              <a:ext uri="{FF2B5EF4-FFF2-40B4-BE49-F238E27FC236}">
                <a16:creationId xmlns:a16="http://schemas.microsoft.com/office/drawing/2014/main" id="{2F6C622C-9DAF-4A9B-BC59-9C0165D21E26}"/>
              </a:ext>
            </a:extLst>
          </p:cNvPr>
          <p:cNvSpPr>
            <a:spLocks noGrp="1" noChangeArrowheads="1"/>
          </p:cNvSpPr>
          <p:nvPr>
            <p:ph type="title"/>
          </p:nvPr>
        </p:nvSpPr>
        <p:spPr>
          <a:xfrm>
            <a:off x="2710491" y="493481"/>
            <a:ext cx="8911687" cy="1280890"/>
          </a:xfrm>
        </p:spPr>
        <p:txBody>
          <a:bodyPr/>
          <a:lstStyle/>
          <a:p>
            <a:r>
              <a:rPr lang="en-US" altLang="en-US" sz="3200" dirty="0">
                <a:latin typeface="Century Gothic (Headings)"/>
              </a:rPr>
              <a:t>Post Fire Hydroseeding with natives</a:t>
            </a:r>
          </a:p>
        </p:txBody>
      </p:sp>
      <p:pic>
        <p:nvPicPr>
          <p:cNvPr id="4" name="Picture 3">
            <a:extLst>
              <a:ext uri="{FF2B5EF4-FFF2-40B4-BE49-F238E27FC236}">
                <a16:creationId xmlns:a16="http://schemas.microsoft.com/office/drawing/2014/main" id="{2B47A20A-AD27-4A51-9BD3-772AE0BABDB6}"/>
              </a:ext>
            </a:extLst>
          </p:cNvPr>
          <p:cNvPicPr>
            <a:picLocks noChangeAspect="1"/>
          </p:cNvPicPr>
          <p:nvPr/>
        </p:nvPicPr>
        <p:blipFill rotWithShape="1">
          <a:blip r:embed="rId3">
            <a:alphaModFix amt="40000"/>
          </a:blip>
          <a:srcRect t="10984" b="14017"/>
          <a:stretch/>
        </p:blipFill>
        <p:spPr>
          <a:xfrm>
            <a:off x="182881" y="0"/>
            <a:ext cx="12009119" cy="6857990"/>
          </a:xfrm>
          <a:prstGeom prst="rect">
            <a:avLst/>
          </a:prstGeom>
        </p:spPr>
      </p:pic>
      <p:pic>
        <p:nvPicPr>
          <p:cNvPr id="436228" name="Picture 4">
            <a:extLst>
              <a:ext uri="{FF2B5EF4-FFF2-40B4-BE49-F238E27FC236}">
                <a16:creationId xmlns:a16="http://schemas.microsoft.com/office/drawing/2014/main" id="{ED28EB05-4ABE-4614-8C96-02AF0FC3070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4053" y="1381190"/>
            <a:ext cx="7163893" cy="5106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9EB50E4D-10D0-4FE6-90B7-4A73304CB377}"/>
              </a:ext>
            </a:extLst>
          </p:cNvPr>
          <p:cNvSpPr txBox="1">
            <a:spLocks noChangeArrowheads="1"/>
          </p:cNvSpPr>
          <p:nvPr/>
        </p:nvSpPr>
        <p:spPr>
          <a:xfrm>
            <a:off x="1636914" y="666019"/>
            <a:ext cx="2279521" cy="543197"/>
          </a:xfrm>
          <a:prstGeom prst="rect">
            <a:avLst/>
          </a:prstGeom>
        </p:spPr>
        <p:txBody>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en-US" sz="3200" dirty="0">
                <a:latin typeface="Century Gothic (Headings)"/>
              </a:rPr>
              <a:t>Thank You</a:t>
            </a:r>
          </a:p>
        </p:txBody>
      </p:sp>
      <p:sp>
        <p:nvSpPr>
          <p:cNvPr id="4" name="TextBox 3">
            <a:extLst>
              <a:ext uri="{FF2B5EF4-FFF2-40B4-BE49-F238E27FC236}">
                <a16:creationId xmlns:a16="http://schemas.microsoft.com/office/drawing/2014/main" id="{94261C3D-6C05-4F0D-854D-DD2B8613FECD}"/>
              </a:ext>
            </a:extLst>
          </p:cNvPr>
          <p:cNvSpPr txBox="1"/>
          <p:nvPr/>
        </p:nvSpPr>
        <p:spPr>
          <a:xfrm flipH="1">
            <a:off x="1636914" y="4458974"/>
            <a:ext cx="3383279" cy="923330"/>
          </a:xfrm>
          <a:prstGeom prst="rect">
            <a:avLst/>
          </a:prstGeom>
          <a:noFill/>
        </p:spPr>
        <p:txBody>
          <a:bodyPr wrap="square" rtlCol="0">
            <a:spAutoFit/>
          </a:bodyPr>
          <a:lstStyle/>
          <a:p>
            <a:r>
              <a:rPr lang="en-US" dirty="0"/>
              <a:t>Ken Murray</a:t>
            </a:r>
          </a:p>
          <a:p>
            <a:r>
              <a:rPr lang="en-US" dirty="0"/>
              <a:t>Senior Landscape Architect</a:t>
            </a:r>
          </a:p>
          <a:p>
            <a:r>
              <a:rPr lang="en-US" dirty="0"/>
              <a:t>AKR20 Committee Member</a:t>
            </a:r>
          </a:p>
        </p:txBody>
      </p:sp>
      <p:sp>
        <p:nvSpPr>
          <p:cNvPr id="5" name="TextBox 4">
            <a:extLst>
              <a:ext uri="{FF2B5EF4-FFF2-40B4-BE49-F238E27FC236}">
                <a16:creationId xmlns:a16="http://schemas.microsoft.com/office/drawing/2014/main" id="{EF30CC4D-5B89-4FEB-BD64-1C6B50F5B876}"/>
              </a:ext>
            </a:extLst>
          </p:cNvPr>
          <p:cNvSpPr txBox="1"/>
          <p:nvPr/>
        </p:nvSpPr>
        <p:spPr>
          <a:xfrm flipH="1">
            <a:off x="1636914" y="5545691"/>
            <a:ext cx="3819299" cy="923330"/>
          </a:xfrm>
          <a:prstGeom prst="rect">
            <a:avLst/>
          </a:prstGeom>
          <a:noFill/>
        </p:spPr>
        <p:txBody>
          <a:bodyPr wrap="square" rtlCol="0">
            <a:spAutoFit/>
          </a:bodyPr>
          <a:lstStyle/>
          <a:p>
            <a:r>
              <a:rPr lang="en-US" dirty="0"/>
              <a:t>Jack Broadbent</a:t>
            </a:r>
          </a:p>
          <a:p>
            <a:r>
              <a:rPr lang="en-US" dirty="0"/>
              <a:t>Supervising Landscape Architect</a:t>
            </a:r>
          </a:p>
          <a:p>
            <a:r>
              <a:rPr lang="en-US" dirty="0"/>
              <a:t>AKD40 Committee Member</a:t>
            </a:r>
          </a:p>
        </p:txBody>
      </p:sp>
      <p:pic>
        <p:nvPicPr>
          <p:cNvPr id="6" name="Picture 5">
            <a:extLst>
              <a:ext uri="{FF2B5EF4-FFF2-40B4-BE49-F238E27FC236}">
                <a16:creationId xmlns:a16="http://schemas.microsoft.com/office/drawing/2014/main" id="{C5FC43F0-FDB1-4683-8109-FD81841F4791}"/>
              </a:ext>
            </a:extLst>
          </p:cNvPr>
          <p:cNvPicPr>
            <a:picLocks noChangeAspect="1"/>
          </p:cNvPicPr>
          <p:nvPr/>
        </p:nvPicPr>
        <p:blipFill rotWithShape="1">
          <a:blip r:embed="rId2">
            <a:alphaModFix amt="40000"/>
          </a:blip>
          <a:srcRect t="10984" b="14017"/>
          <a:stretch/>
        </p:blipFill>
        <p:spPr>
          <a:xfrm>
            <a:off x="182881" y="10"/>
            <a:ext cx="12009119" cy="6857990"/>
          </a:xfrm>
          <a:prstGeom prst="rect">
            <a:avLst/>
          </a:prstGeom>
        </p:spPr>
      </p:pic>
      <p:pic>
        <p:nvPicPr>
          <p:cNvPr id="3" name="Picture 4">
            <a:extLst>
              <a:ext uri="{FF2B5EF4-FFF2-40B4-BE49-F238E27FC236}">
                <a16:creationId xmlns:a16="http://schemas.microsoft.com/office/drawing/2014/main" id="{AF4BE5DE-E05E-480E-9FA0-2E5BA14A1B06}"/>
              </a:ext>
            </a:extLst>
          </p:cNvPr>
          <p:cNvPicPr>
            <a:picLocks noChangeAspect="1" noChangeArrowheads="1"/>
          </p:cNvPicPr>
          <p:nvPr/>
        </p:nvPicPr>
        <p:blipFill>
          <a:blip r:embed="rId3">
            <a:alphaModFix amt="70000"/>
            <a:extLst>
              <a:ext uri="{28A0092B-C50C-407E-A947-70E740481C1C}">
                <a14:useLocalDpi xmlns:a14="http://schemas.microsoft.com/office/drawing/2010/main" val="0"/>
              </a:ext>
            </a:extLst>
          </a:blip>
          <a:srcRect/>
          <a:stretch>
            <a:fillRect/>
          </a:stretch>
        </p:blipFill>
        <p:spPr bwMode="auto">
          <a:xfrm>
            <a:off x="5765665" y="1978664"/>
            <a:ext cx="5987143" cy="44903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2024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1F063C1-42A5-4774-833F-2C6A752CC5E4}"/>
              </a:ext>
            </a:extLst>
          </p:cNvPr>
          <p:cNvPicPr>
            <a:picLocks noChangeAspect="1"/>
          </p:cNvPicPr>
          <p:nvPr/>
        </p:nvPicPr>
        <p:blipFill rotWithShape="1">
          <a:blip r:embed="rId4">
            <a:alphaModFix amt="40000"/>
          </a:blip>
          <a:srcRect t="10984" b="14017"/>
          <a:stretch/>
        </p:blipFill>
        <p:spPr>
          <a:xfrm>
            <a:off x="182880" y="-4738"/>
            <a:ext cx="12009119" cy="6857990"/>
          </a:xfrm>
          <a:prstGeom prst="rect">
            <a:avLst/>
          </a:prstGeom>
        </p:spPr>
      </p:pic>
      <p:graphicFrame>
        <p:nvGraphicFramePr>
          <p:cNvPr id="2" name="Object 1">
            <a:extLst>
              <a:ext uri="{FF2B5EF4-FFF2-40B4-BE49-F238E27FC236}">
                <a16:creationId xmlns:a16="http://schemas.microsoft.com/office/drawing/2014/main" id="{9480B4CD-5D74-4B65-B772-A4290E996C67}"/>
              </a:ext>
            </a:extLst>
          </p:cNvPr>
          <p:cNvGraphicFramePr>
            <a:graphicFrameLocks noChangeAspect="1"/>
          </p:cNvGraphicFramePr>
          <p:nvPr>
            <p:extLst>
              <p:ext uri="{D42A27DB-BD31-4B8C-83A1-F6EECF244321}">
                <p14:modId xmlns:p14="http://schemas.microsoft.com/office/powerpoint/2010/main" val="2604224612"/>
              </p:ext>
            </p:extLst>
          </p:nvPr>
        </p:nvGraphicFramePr>
        <p:xfrm>
          <a:off x="6391275" y="228600"/>
          <a:ext cx="5514975" cy="6400800"/>
        </p:xfrm>
        <a:graphic>
          <a:graphicData uri="http://schemas.openxmlformats.org/presentationml/2006/ole">
            <mc:AlternateContent xmlns:mc="http://schemas.openxmlformats.org/markup-compatibility/2006">
              <mc:Choice xmlns:v="urn:schemas-microsoft-com:vml" Requires="v">
                <p:oleObj spid="_x0000_s2100" name="Acrobat Document" r:id="rId5" imgW="4663440" imgH="6034898" progId="Acrobat.Document.DC">
                  <p:embed/>
                </p:oleObj>
              </mc:Choice>
              <mc:Fallback>
                <p:oleObj name="Acrobat Document" r:id="rId5" imgW="4663440" imgH="6034898" progId="Acrobat.Document.DC">
                  <p:embed/>
                  <p:pic>
                    <p:nvPicPr>
                      <p:cNvPr id="0" name=""/>
                      <p:cNvPicPr/>
                      <p:nvPr/>
                    </p:nvPicPr>
                    <p:blipFill>
                      <a:blip r:embed="rId6"/>
                      <a:stretch>
                        <a:fillRect/>
                      </a:stretch>
                    </p:blipFill>
                    <p:spPr>
                      <a:xfrm>
                        <a:off x="6391275" y="228600"/>
                        <a:ext cx="5514975" cy="6400800"/>
                      </a:xfrm>
                      <a:prstGeom prst="rect">
                        <a:avLst/>
                      </a:prstGeom>
                    </p:spPr>
                  </p:pic>
                </p:oleObj>
              </mc:Fallback>
            </mc:AlternateContent>
          </a:graphicData>
        </a:graphic>
      </p:graphicFrame>
      <p:sp>
        <p:nvSpPr>
          <p:cNvPr id="3" name="Title 1">
            <a:extLst>
              <a:ext uri="{FF2B5EF4-FFF2-40B4-BE49-F238E27FC236}">
                <a16:creationId xmlns:a16="http://schemas.microsoft.com/office/drawing/2014/main" id="{0BD1EDBD-B5FD-4AD3-A66B-81BC4B29FC90}"/>
              </a:ext>
            </a:extLst>
          </p:cNvPr>
          <p:cNvSpPr txBox="1">
            <a:spLocks/>
          </p:cNvSpPr>
          <p:nvPr/>
        </p:nvSpPr>
        <p:spPr>
          <a:xfrm>
            <a:off x="1933575" y="628650"/>
            <a:ext cx="4733926" cy="790575"/>
          </a:xfrm>
          <a:prstGeom prst="rect">
            <a:avLst/>
          </a:prstGeom>
        </p:spPr>
        <p:txBody>
          <a:bodyPr>
            <a:normAutofit/>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i="1" dirty="0"/>
              <a:t>The Cost of Fire</a:t>
            </a:r>
            <a:endParaRPr lang="en-US" dirty="0"/>
          </a:p>
        </p:txBody>
      </p:sp>
      <p:pic>
        <p:nvPicPr>
          <p:cNvPr id="6" name="Picture 5" descr="A picture containing text, outdoor, sky, sign&#10;&#10;Description automatically generated">
            <a:extLst>
              <a:ext uri="{FF2B5EF4-FFF2-40B4-BE49-F238E27FC236}">
                <a16:creationId xmlns:a16="http://schemas.microsoft.com/office/drawing/2014/main" id="{A3B5B169-FD58-48D4-B44E-78A3B2638CFA}"/>
              </a:ext>
            </a:extLst>
          </p:cNvPr>
          <p:cNvPicPr>
            <a:picLocks noChangeAspect="1"/>
          </p:cNvPicPr>
          <p:nvPr/>
        </p:nvPicPr>
        <p:blipFill>
          <a:blip r:embed="rId7"/>
          <a:stretch>
            <a:fillRect/>
          </a:stretch>
        </p:blipFill>
        <p:spPr>
          <a:xfrm>
            <a:off x="2792413" y="1244917"/>
            <a:ext cx="2740025" cy="3003489"/>
          </a:xfrm>
          <a:prstGeom prst="rect">
            <a:avLst/>
          </a:prstGeom>
          <a:effectLst>
            <a:softEdge rad="279400"/>
          </a:effectLst>
        </p:spPr>
      </p:pic>
      <p:graphicFrame>
        <p:nvGraphicFramePr>
          <p:cNvPr id="7" name="Table 6">
            <a:extLst>
              <a:ext uri="{FF2B5EF4-FFF2-40B4-BE49-F238E27FC236}">
                <a16:creationId xmlns:a16="http://schemas.microsoft.com/office/drawing/2014/main" id="{7FC50EAA-E482-4C42-8F1C-4BB6464FDF29}"/>
              </a:ext>
            </a:extLst>
          </p:cNvPr>
          <p:cNvGraphicFramePr>
            <a:graphicFrameLocks noGrp="1"/>
          </p:cNvGraphicFramePr>
          <p:nvPr>
            <p:extLst>
              <p:ext uri="{D42A27DB-BD31-4B8C-83A1-F6EECF244321}">
                <p14:modId xmlns:p14="http://schemas.microsoft.com/office/powerpoint/2010/main" val="2150609637"/>
              </p:ext>
            </p:extLst>
          </p:nvPr>
        </p:nvGraphicFramePr>
        <p:xfrm>
          <a:off x="2792413" y="4386535"/>
          <a:ext cx="2740025" cy="2242865"/>
        </p:xfrm>
        <a:graphic>
          <a:graphicData uri="http://schemas.openxmlformats.org/drawingml/2006/table">
            <a:tbl>
              <a:tblPr firstRow="1" firstCol="1" bandRow="1">
                <a:tableStyleId>{5C22544A-7EE6-4342-B048-85BDC9FD1C3A}</a:tableStyleId>
              </a:tblPr>
              <a:tblGrid>
                <a:gridCol w="911225">
                  <a:extLst>
                    <a:ext uri="{9D8B030D-6E8A-4147-A177-3AD203B41FA5}">
                      <a16:colId xmlns:a16="http://schemas.microsoft.com/office/drawing/2014/main" val="1453499825"/>
                    </a:ext>
                  </a:extLst>
                </a:gridCol>
                <a:gridCol w="1828800">
                  <a:extLst>
                    <a:ext uri="{9D8B030D-6E8A-4147-A177-3AD203B41FA5}">
                      <a16:colId xmlns:a16="http://schemas.microsoft.com/office/drawing/2014/main" val="1954734782"/>
                    </a:ext>
                  </a:extLst>
                </a:gridCol>
              </a:tblGrid>
              <a:tr h="328340">
                <a:tc gridSpan="2">
                  <a:txBody>
                    <a:bodyPr/>
                    <a:lstStyle/>
                    <a:p>
                      <a:pPr marL="0" marR="0" algn="ctr">
                        <a:spcBef>
                          <a:spcPts val="0"/>
                        </a:spcBef>
                        <a:spcAft>
                          <a:spcPts val="0"/>
                        </a:spcAft>
                      </a:pPr>
                      <a:r>
                        <a:rPr lang="en-US" sz="1000" dirty="0">
                          <a:effectLst/>
                        </a:rPr>
                        <a:t>Caltrans expenditures on wildfires per FY (in millions)</a:t>
                      </a:r>
                      <a:endParaRPr lang="en-US" sz="1100" dirty="0">
                        <a:effectLst/>
                        <a:latin typeface="Calibri" panose="020F0502020204030204" pitchFamily="34" charset="0"/>
                        <a:ea typeface="Calibri" panose="020F0502020204030204" pitchFamily="34" charset="0"/>
                      </a:endParaRPr>
                    </a:p>
                  </a:txBody>
                  <a:tcPr marL="68580" marR="68580" marT="0" marB="0" anchor="ctr"/>
                </a:tc>
                <a:tc hMerge="1">
                  <a:txBody>
                    <a:bodyPr/>
                    <a:lstStyle/>
                    <a:p>
                      <a:endParaRPr lang="en-US"/>
                    </a:p>
                  </a:txBody>
                  <a:tcPr/>
                </a:tc>
                <a:extLst>
                  <a:ext uri="{0D108BD9-81ED-4DB2-BD59-A6C34878D82A}">
                    <a16:rowId xmlns:a16="http://schemas.microsoft.com/office/drawing/2014/main" val="1645149463"/>
                  </a:ext>
                </a:extLst>
              </a:tr>
              <a:tr h="180975">
                <a:tc>
                  <a:txBody>
                    <a:bodyPr/>
                    <a:lstStyle/>
                    <a:p>
                      <a:pPr marL="0" marR="0">
                        <a:spcBef>
                          <a:spcPts val="0"/>
                        </a:spcBef>
                        <a:spcAft>
                          <a:spcPts val="0"/>
                        </a:spcAft>
                      </a:pPr>
                      <a:r>
                        <a:rPr lang="en-US" sz="1000" dirty="0">
                          <a:effectLst/>
                        </a:rPr>
                        <a:t>FY2011-12</a:t>
                      </a:r>
                      <a:endParaRPr lang="en-US" sz="1100" dirty="0">
                        <a:effectLst/>
                        <a:latin typeface="Calibri" panose="020F0502020204030204" pitchFamily="34" charset="0"/>
                        <a:ea typeface="Calibri" panose="020F0502020204030204" pitchFamily="34" charset="0"/>
                      </a:endParaRPr>
                    </a:p>
                  </a:txBody>
                  <a:tcPr marL="68580" marR="68580" marT="0" marB="0" anchor="b"/>
                </a:tc>
                <a:tc>
                  <a:txBody>
                    <a:bodyPr/>
                    <a:lstStyle/>
                    <a:p>
                      <a:pPr marL="0" marR="0">
                        <a:spcBef>
                          <a:spcPts val="0"/>
                        </a:spcBef>
                        <a:spcAft>
                          <a:spcPts val="0"/>
                        </a:spcAft>
                      </a:pPr>
                      <a:r>
                        <a:rPr lang="en-US" sz="1000" dirty="0">
                          <a:effectLst/>
                        </a:rPr>
                        <a:t>$                    1 </a:t>
                      </a:r>
                      <a:endParaRPr lang="en-US" sz="1100" dirty="0">
                        <a:effectLst/>
                        <a:latin typeface="Calibri" panose="020F0502020204030204" pitchFamily="34" charset="0"/>
                        <a:ea typeface="Calibri" panose="020F0502020204030204" pitchFamily="34" charset="0"/>
                      </a:endParaRPr>
                    </a:p>
                  </a:txBody>
                  <a:tcPr marL="68580" marR="68580" marT="0" marB="0" anchor="b"/>
                </a:tc>
                <a:extLst>
                  <a:ext uri="{0D108BD9-81ED-4DB2-BD59-A6C34878D82A}">
                    <a16:rowId xmlns:a16="http://schemas.microsoft.com/office/drawing/2014/main" val="2696389618"/>
                  </a:ext>
                </a:extLst>
              </a:tr>
              <a:tr h="180975">
                <a:tc>
                  <a:txBody>
                    <a:bodyPr/>
                    <a:lstStyle/>
                    <a:p>
                      <a:pPr marL="0" marR="0">
                        <a:spcBef>
                          <a:spcPts val="0"/>
                        </a:spcBef>
                        <a:spcAft>
                          <a:spcPts val="0"/>
                        </a:spcAft>
                      </a:pPr>
                      <a:r>
                        <a:rPr lang="en-US" sz="1000" dirty="0">
                          <a:effectLst/>
                        </a:rPr>
                        <a:t>FY2012-13</a:t>
                      </a:r>
                      <a:endParaRPr lang="en-US" sz="1100" dirty="0">
                        <a:effectLst/>
                        <a:latin typeface="Calibri" panose="020F0502020204030204" pitchFamily="34" charset="0"/>
                        <a:ea typeface="Calibri" panose="020F0502020204030204" pitchFamily="34" charset="0"/>
                      </a:endParaRPr>
                    </a:p>
                  </a:txBody>
                  <a:tcPr marL="68580" marR="68580" marT="0" marB="0" anchor="b"/>
                </a:tc>
                <a:tc>
                  <a:txBody>
                    <a:bodyPr/>
                    <a:lstStyle/>
                    <a:p>
                      <a:pPr marL="0" marR="0">
                        <a:spcBef>
                          <a:spcPts val="0"/>
                        </a:spcBef>
                        <a:spcAft>
                          <a:spcPts val="0"/>
                        </a:spcAft>
                      </a:pPr>
                      <a:r>
                        <a:rPr lang="en-US" sz="1000" dirty="0">
                          <a:effectLst/>
                        </a:rPr>
                        <a:t>$                    6 </a:t>
                      </a:r>
                      <a:endParaRPr lang="en-US" sz="1100" dirty="0">
                        <a:effectLst/>
                        <a:latin typeface="Calibri" panose="020F0502020204030204" pitchFamily="34" charset="0"/>
                        <a:ea typeface="Calibri" panose="020F0502020204030204" pitchFamily="34" charset="0"/>
                      </a:endParaRPr>
                    </a:p>
                  </a:txBody>
                  <a:tcPr marL="68580" marR="68580" marT="0" marB="0" anchor="b"/>
                </a:tc>
                <a:extLst>
                  <a:ext uri="{0D108BD9-81ED-4DB2-BD59-A6C34878D82A}">
                    <a16:rowId xmlns:a16="http://schemas.microsoft.com/office/drawing/2014/main" val="3872930829"/>
                  </a:ext>
                </a:extLst>
              </a:tr>
              <a:tr h="190500">
                <a:tc>
                  <a:txBody>
                    <a:bodyPr/>
                    <a:lstStyle/>
                    <a:p>
                      <a:pPr marL="0" marR="0">
                        <a:spcBef>
                          <a:spcPts val="0"/>
                        </a:spcBef>
                        <a:spcAft>
                          <a:spcPts val="0"/>
                        </a:spcAft>
                      </a:pPr>
                      <a:r>
                        <a:rPr lang="en-US" sz="1000" dirty="0">
                          <a:effectLst/>
                        </a:rPr>
                        <a:t>FY2013-14</a:t>
                      </a:r>
                      <a:endParaRPr lang="en-US" sz="1100" dirty="0">
                        <a:effectLst/>
                        <a:latin typeface="Calibri" panose="020F0502020204030204" pitchFamily="34" charset="0"/>
                        <a:ea typeface="Calibri" panose="020F0502020204030204" pitchFamily="34" charset="0"/>
                      </a:endParaRPr>
                    </a:p>
                  </a:txBody>
                  <a:tcPr marL="68580" marR="68580" marT="0" marB="0" anchor="b"/>
                </a:tc>
                <a:tc>
                  <a:txBody>
                    <a:bodyPr/>
                    <a:lstStyle/>
                    <a:p>
                      <a:pPr marL="0" marR="0">
                        <a:spcBef>
                          <a:spcPts val="0"/>
                        </a:spcBef>
                        <a:spcAft>
                          <a:spcPts val="0"/>
                        </a:spcAft>
                      </a:pPr>
                      <a:r>
                        <a:rPr lang="en-US" sz="1000" dirty="0">
                          <a:effectLst/>
                        </a:rPr>
                        <a:t>$                    8 </a:t>
                      </a:r>
                      <a:endParaRPr lang="en-US" sz="1100" dirty="0">
                        <a:effectLst/>
                        <a:latin typeface="Calibri" panose="020F0502020204030204" pitchFamily="34" charset="0"/>
                        <a:ea typeface="Calibri" panose="020F0502020204030204" pitchFamily="34" charset="0"/>
                      </a:endParaRPr>
                    </a:p>
                  </a:txBody>
                  <a:tcPr marL="68580" marR="68580" marT="0" marB="0" anchor="b"/>
                </a:tc>
                <a:extLst>
                  <a:ext uri="{0D108BD9-81ED-4DB2-BD59-A6C34878D82A}">
                    <a16:rowId xmlns:a16="http://schemas.microsoft.com/office/drawing/2014/main" val="3096563489"/>
                  </a:ext>
                </a:extLst>
              </a:tr>
              <a:tr h="209550">
                <a:tc>
                  <a:txBody>
                    <a:bodyPr/>
                    <a:lstStyle/>
                    <a:p>
                      <a:pPr marL="0" marR="0">
                        <a:spcBef>
                          <a:spcPts val="0"/>
                        </a:spcBef>
                        <a:spcAft>
                          <a:spcPts val="0"/>
                        </a:spcAft>
                      </a:pPr>
                      <a:r>
                        <a:rPr lang="en-US" sz="1000" dirty="0">
                          <a:effectLst/>
                        </a:rPr>
                        <a:t>FY2014-15</a:t>
                      </a:r>
                      <a:endParaRPr lang="en-US" sz="1100" dirty="0">
                        <a:effectLst/>
                        <a:latin typeface="Calibri" panose="020F0502020204030204" pitchFamily="34" charset="0"/>
                        <a:ea typeface="Calibri" panose="020F0502020204030204" pitchFamily="34" charset="0"/>
                      </a:endParaRPr>
                    </a:p>
                  </a:txBody>
                  <a:tcPr marL="68580" marR="68580" marT="0" marB="0" anchor="b"/>
                </a:tc>
                <a:tc>
                  <a:txBody>
                    <a:bodyPr/>
                    <a:lstStyle/>
                    <a:p>
                      <a:pPr marL="0" marR="0">
                        <a:spcBef>
                          <a:spcPts val="0"/>
                        </a:spcBef>
                        <a:spcAft>
                          <a:spcPts val="0"/>
                        </a:spcAft>
                      </a:pPr>
                      <a:r>
                        <a:rPr lang="en-US" sz="1000" dirty="0">
                          <a:effectLst/>
                        </a:rPr>
                        <a:t>$                    4 </a:t>
                      </a:r>
                      <a:endParaRPr lang="en-US" sz="1100" dirty="0">
                        <a:effectLst/>
                        <a:latin typeface="Calibri" panose="020F0502020204030204" pitchFamily="34" charset="0"/>
                        <a:ea typeface="Calibri" panose="020F0502020204030204" pitchFamily="34" charset="0"/>
                      </a:endParaRPr>
                    </a:p>
                  </a:txBody>
                  <a:tcPr marL="68580" marR="68580" marT="0" marB="0" anchor="b"/>
                </a:tc>
                <a:extLst>
                  <a:ext uri="{0D108BD9-81ED-4DB2-BD59-A6C34878D82A}">
                    <a16:rowId xmlns:a16="http://schemas.microsoft.com/office/drawing/2014/main" val="3481898062"/>
                  </a:ext>
                </a:extLst>
              </a:tr>
              <a:tr h="200025">
                <a:tc>
                  <a:txBody>
                    <a:bodyPr/>
                    <a:lstStyle/>
                    <a:p>
                      <a:pPr marL="0" marR="0">
                        <a:spcBef>
                          <a:spcPts val="0"/>
                        </a:spcBef>
                        <a:spcAft>
                          <a:spcPts val="0"/>
                        </a:spcAft>
                      </a:pPr>
                      <a:r>
                        <a:rPr lang="en-US" sz="1000" dirty="0">
                          <a:effectLst/>
                        </a:rPr>
                        <a:t>FY2015-16</a:t>
                      </a:r>
                      <a:endParaRPr lang="en-US" sz="1100" dirty="0">
                        <a:effectLst/>
                        <a:latin typeface="Calibri" panose="020F0502020204030204" pitchFamily="34" charset="0"/>
                        <a:ea typeface="Calibri" panose="020F0502020204030204" pitchFamily="34" charset="0"/>
                      </a:endParaRPr>
                    </a:p>
                  </a:txBody>
                  <a:tcPr marL="68580" marR="68580" marT="0" marB="0" anchor="b"/>
                </a:tc>
                <a:tc>
                  <a:txBody>
                    <a:bodyPr/>
                    <a:lstStyle/>
                    <a:p>
                      <a:pPr marL="0" marR="0">
                        <a:spcBef>
                          <a:spcPts val="0"/>
                        </a:spcBef>
                        <a:spcAft>
                          <a:spcPts val="0"/>
                        </a:spcAft>
                      </a:pPr>
                      <a:r>
                        <a:rPr lang="en-US" sz="1000" dirty="0">
                          <a:effectLst/>
                        </a:rPr>
                        <a:t>$                  33 </a:t>
                      </a:r>
                      <a:endParaRPr lang="en-US" sz="1100" dirty="0">
                        <a:effectLst/>
                        <a:latin typeface="Calibri" panose="020F0502020204030204" pitchFamily="34" charset="0"/>
                        <a:ea typeface="Calibri" panose="020F0502020204030204" pitchFamily="34" charset="0"/>
                      </a:endParaRPr>
                    </a:p>
                  </a:txBody>
                  <a:tcPr marL="68580" marR="68580" marT="0" marB="0" anchor="b"/>
                </a:tc>
                <a:extLst>
                  <a:ext uri="{0D108BD9-81ED-4DB2-BD59-A6C34878D82A}">
                    <a16:rowId xmlns:a16="http://schemas.microsoft.com/office/drawing/2014/main" val="3695773879"/>
                  </a:ext>
                </a:extLst>
              </a:tr>
              <a:tr h="180975">
                <a:tc>
                  <a:txBody>
                    <a:bodyPr/>
                    <a:lstStyle/>
                    <a:p>
                      <a:pPr marL="0" marR="0">
                        <a:spcBef>
                          <a:spcPts val="0"/>
                        </a:spcBef>
                        <a:spcAft>
                          <a:spcPts val="0"/>
                        </a:spcAft>
                      </a:pPr>
                      <a:r>
                        <a:rPr lang="en-US" sz="1000" dirty="0">
                          <a:effectLst/>
                        </a:rPr>
                        <a:t>FY2016-17</a:t>
                      </a:r>
                      <a:endParaRPr lang="en-US" sz="1100" dirty="0">
                        <a:effectLst/>
                        <a:latin typeface="Calibri" panose="020F0502020204030204" pitchFamily="34" charset="0"/>
                        <a:ea typeface="Calibri" panose="020F0502020204030204" pitchFamily="34" charset="0"/>
                      </a:endParaRPr>
                    </a:p>
                  </a:txBody>
                  <a:tcPr marL="68580" marR="68580" marT="0" marB="0" anchor="b"/>
                </a:tc>
                <a:tc>
                  <a:txBody>
                    <a:bodyPr/>
                    <a:lstStyle/>
                    <a:p>
                      <a:pPr marL="0" marR="0">
                        <a:spcBef>
                          <a:spcPts val="0"/>
                        </a:spcBef>
                        <a:spcAft>
                          <a:spcPts val="0"/>
                        </a:spcAft>
                      </a:pPr>
                      <a:r>
                        <a:rPr lang="en-US" sz="1000" dirty="0">
                          <a:effectLst/>
                        </a:rPr>
                        <a:t>$                  13 </a:t>
                      </a:r>
                      <a:endParaRPr lang="en-US" sz="1100" dirty="0">
                        <a:effectLst/>
                        <a:latin typeface="Calibri" panose="020F0502020204030204" pitchFamily="34" charset="0"/>
                        <a:ea typeface="Calibri" panose="020F0502020204030204" pitchFamily="34" charset="0"/>
                      </a:endParaRPr>
                    </a:p>
                  </a:txBody>
                  <a:tcPr marL="68580" marR="68580" marT="0" marB="0" anchor="b"/>
                </a:tc>
                <a:extLst>
                  <a:ext uri="{0D108BD9-81ED-4DB2-BD59-A6C34878D82A}">
                    <a16:rowId xmlns:a16="http://schemas.microsoft.com/office/drawing/2014/main" val="1230944608"/>
                  </a:ext>
                </a:extLst>
              </a:tr>
              <a:tr h="190500">
                <a:tc>
                  <a:txBody>
                    <a:bodyPr/>
                    <a:lstStyle/>
                    <a:p>
                      <a:pPr marL="0" marR="0">
                        <a:spcBef>
                          <a:spcPts val="0"/>
                        </a:spcBef>
                        <a:spcAft>
                          <a:spcPts val="0"/>
                        </a:spcAft>
                      </a:pPr>
                      <a:r>
                        <a:rPr lang="en-US" sz="1000" dirty="0">
                          <a:effectLst/>
                        </a:rPr>
                        <a:t>FY2017-18</a:t>
                      </a:r>
                      <a:endParaRPr lang="en-US" sz="1100" dirty="0">
                        <a:effectLst/>
                        <a:latin typeface="Calibri" panose="020F0502020204030204" pitchFamily="34" charset="0"/>
                        <a:ea typeface="Calibri" panose="020F0502020204030204" pitchFamily="34" charset="0"/>
                      </a:endParaRPr>
                    </a:p>
                  </a:txBody>
                  <a:tcPr marL="68580" marR="68580" marT="0" marB="0" anchor="b"/>
                </a:tc>
                <a:tc>
                  <a:txBody>
                    <a:bodyPr/>
                    <a:lstStyle/>
                    <a:p>
                      <a:pPr marL="0" marR="0">
                        <a:spcBef>
                          <a:spcPts val="0"/>
                        </a:spcBef>
                        <a:spcAft>
                          <a:spcPts val="0"/>
                        </a:spcAft>
                      </a:pPr>
                      <a:r>
                        <a:rPr lang="en-US" sz="1000" dirty="0">
                          <a:effectLst/>
                        </a:rPr>
                        <a:t>$                106 </a:t>
                      </a:r>
                      <a:endParaRPr lang="en-US" sz="1100" dirty="0">
                        <a:effectLst/>
                        <a:latin typeface="Calibri" panose="020F0502020204030204" pitchFamily="34" charset="0"/>
                        <a:ea typeface="Calibri" panose="020F0502020204030204" pitchFamily="34" charset="0"/>
                      </a:endParaRPr>
                    </a:p>
                  </a:txBody>
                  <a:tcPr marL="68580" marR="68580" marT="0" marB="0" anchor="b"/>
                </a:tc>
                <a:extLst>
                  <a:ext uri="{0D108BD9-81ED-4DB2-BD59-A6C34878D82A}">
                    <a16:rowId xmlns:a16="http://schemas.microsoft.com/office/drawing/2014/main" val="1513834894"/>
                  </a:ext>
                </a:extLst>
              </a:tr>
              <a:tr h="200025">
                <a:tc>
                  <a:txBody>
                    <a:bodyPr/>
                    <a:lstStyle/>
                    <a:p>
                      <a:pPr marL="0" marR="0">
                        <a:spcBef>
                          <a:spcPts val="0"/>
                        </a:spcBef>
                        <a:spcAft>
                          <a:spcPts val="0"/>
                        </a:spcAft>
                      </a:pPr>
                      <a:r>
                        <a:rPr lang="en-US" sz="1000" dirty="0">
                          <a:effectLst/>
                        </a:rPr>
                        <a:t>FY2018-19</a:t>
                      </a:r>
                      <a:endParaRPr lang="en-US" sz="1100" dirty="0">
                        <a:effectLst/>
                        <a:latin typeface="Calibri" panose="020F0502020204030204" pitchFamily="34" charset="0"/>
                        <a:ea typeface="Calibri" panose="020F0502020204030204" pitchFamily="34" charset="0"/>
                      </a:endParaRPr>
                    </a:p>
                  </a:txBody>
                  <a:tcPr marL="68580" marR="68580" marT="0" marB="0" anchor="b"/>
                </a:tc>
                <a:tc>
                  <a:txBody>
                    <a:bodyPr/>
                    <a:lstStyle/>
                    <a:p>
                      <a:pPr marL="0" marR="0">
                        <a:spcBef>
                          <a:spcPts val="0"/>
                        </a:spcBef>
                        <a:spcAft>
                          <a:spcPts val="0"/>
                        </a:spcAft>
                      </a:pPr>
                      <a:r>
                        <a:rPr lang="en-US" sz="1000" dirty="0">
                          <a:effectLst/>
                        </a:rPr>
                        <a:t>$                152 </a:t>
                      </a:r>
                      <a:endParaRPr lang="en-US" sz="1100" dirty="0">
                        <a:effectLst/>
                        <a:latin typeface="Calibri" panose="020F0502020204030204" pitchFamily="34" charset="0"/>
                        <a:ea typeface="Calibri" panose="020F0502020204030204" pitchFamily="34" charset="0"/>
                      </a:endParaRPr>
                    </a:p>
                  </a:txBody>
                  <a:tcPr marL="68580" marR="68580" marT="0" marB="0" anchor="b"/>
                </a:tc>
                <a:extLst>
                  <a:ext uri="{0D108BD9-81ED-4DB2-BD59-A6C34878D82A}">
                    <a16:rowId xmlns:a16="http://schemas.microsoft.com/office/drawing/2014/main" val="2568104584"/>
                  </a:ext>
                </a:extLst>
              </a:tr>
              <a:tr h="190500">
                <a:tc>
                  <a:txBody>
                    <a:bodyPr/>
                    <a:lstStyle/>
                    <a:p>
                      <a:pPr marL="0" marR="0">
                        <a:spcBef>
                          <a:spcPts val="0"/>
                        </a:spcBef>
                        <a:spcAft>
                          <a:spcPts val="0"/>
                        </a:spcAft>
                      </a:pPr>
                      <a:r>
                        <a:rPr lang="en-US" sz="1000" dirty="0">
                          <a:effectLst/>
                        </a:rPr>
                        <a:t>FY2019-20</a:t>
                      </a:r>
                      <a:endParaRPr lang="en-US" sz="1100" dirty="0">
                        <a:effectLst/>
                        <a:latin typeface="Calibri" panose="020F0502020204030204" pitchFamily="34" charset="0"/>
                        <a:ea typeface="Calibri" panose="020F0502020204030204" pitchFamily="34" charset="0"/>
                      </a:endParaRPr>
                    </a:p>
                  </a:txBody>
                  <a:tcPr marL="68580" marR="68580" marT="0" marB="0" anchor="b"/>
                </a:tc>
                <a:tc>
                  <a:txBody>
                    <a:bodyPr/>
                    <a:lstStyle/>
                    <a:p>
                      <a:pPr marL="0" marR="0">
                        <a:spcBef>
                          <a:spcPts val="0"/>
                        </a:spcBef>
                        <a:spcAft>
                          <a:spcPts val="0"/>
                        </a:spcAft>
                      </a:pPr>
                      <a:r>
                        <a:rPr lang="en-US" sz="1000" dirty="0">
                          <a:effectLst/>
                        </a:rPr>
                        <a:t>$                  78 </a:t>
                      </a:r>
                      <a:endParaRPr lang="en-US" sz="1100" dirty="0">
                        <a:effectLst/>
                        <a:latin typeface="Calibri" panose="020F0502020204030204" pitchFamily="34" charset="0"/>
                        <a:ea typeface="Calibri" panose="020F0502020204030204" pitchFamily="34" charset="0"/>
                      </a:endParaRPr>
                    </a:p>
                  </a:txBody>
                  <a:tcPr marL="68580" marR="68580" marT="0" marB="0" anchor="b"/>
                </a:tc>
                <a:extLst>
                  <a:ext uri="{0D108BD9-81ED-4DB2-BD59-A6C34878D82A}">
                    <a16:rowId xmlns:a16="http://schemas.microsoft.com/office/drawing/2014/main" val="61655339"/>
                  </a:ext>
                </a:extLst>
              </a:tr>
              <a:tr h="190500">
                <a:tc>
                  <a:txBody>
                    <a:bodyPr/>
                    <a:lstStyle/>
                    <a:p>
                      <a:pPr marL="0" marR="0">
                        <a:spcBef>
                          <a:spcPts val="0"/>
                        </a:spcBef>
                        <a:spcAft>
                          <a:spcPts val="0"/>
                        </a:spcAft>
                      </a:pPr>
                      <a:r>
                        <a:rPr lang="en-US" sz="1000" dirty="0">
                          <a:effectLst/>
                        </a:rPr>
                        <a:t>FY2020-21</a:t>
                      </a:r>
                      <a:endParaRPr lang="en-US" sz="1100" dirty="0">
                        <a:effectLst/>
                        <a:latin typeface="Calibri" panose="020F0502020204030204" pitchFamily="34" charset="0"/>
                        <a:ea typeface="Calibri" panose="020F0502020204030204" pitchFamily="34" charset="0"/>
                      </a:endParaRPr>
                    </a:p>
                  </a:txBody>
                  <a:tcPr marL="68580" marR="68580" marT="0" marB="0" anchor="b"/>
                </a:tc>
                <a:tc>
                  <a:txBody>
                    <a:bodyPr/>
                    <a:lstStyle/>
                    <a:p>
                      <a:pPr marL="0" marR="0">
                        <a:spcBef>
                          <a:spcPts val="0"/>
                        </a:spcBef>
                        <a:spcAft>
                          <a:spcPts val="0"/>
                        </a:spcAft>
                      </a:pPr>
                      <a:r>
                        <a:rPr lang="en-US" sz="1000" dirty="0">
                          <a:effectLst/>
                        </a:rPr>
                        <a:t>$                248 </a:t>
                      </a:r>
                      <a:endParaRPr lang="en-US" sz="1100" dirty="0">
                        <a:effectLst/>
                        <a:latin typeface="Calibri" panose="020F0502020204030204" pitchFamily="34" charset="0"/>
                        <a:ea typeface="Calibri" panose="020F0502020204030204" pitchFamily="34" charset="0"/>
                      </a:endParaRPr>
                    </a:p>
                  </a:txBody>
                  <a:tcPr marL="68580" marR="68580" marT="0" marB="0" anchor="b"/>
                </a:tc>
                <a:extLst>
                  <a:ext uri="{0D108BD9-81ED-4DB2-BD59-A6C34878D82A}">
                    <a16:rowId xmlns:a16="http://schemas.microsoft.com/office/drawing/2014/main" val="813668392"/>
                  </a:ext>
                </a:extLst>
              </a:tr>
            </a:tbl>
          </a:graphicData>
        </a:graphic>
      </p:graphicFrame>
    </p:spTree>
    <p:extLst>
      <p:ext uri="{BB962C8B-B14F-4D97-AF65-F5344CB8AC3E}">
        <p14:creationId xmlns:p14="http://schemas.microsoft.com/office/powerpoint/2010/main" val="11791263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0000"/>
                <a:satMod val="92000"/>
                <a:lumMod val="120000"/>
              </a:schemeClr>
            </a:gs>
            <a:gs pos="100000">
              <a:schemeClr val="bg2">
                <a:shade val="98000"/>
                <a:satMod val="120000"/>
                <a:lumMod val="98000"/>
              </a:schemeClr>
            </a:gs>
          </a:gsLst>
          <a:path path="circle">
            <a:fillToRect l="50000" t="50000" r="100000" b="100000"/>
          </a:path>
        </a:gra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7EFFB7C-1C3E-4E00-9BB0-FB70CA3007AA}"/>
              </a:ext>
            </a:extLst>
          </p:cNvPr>
          <p:cNvPicPr>
            <a:picLocks noChangeAspect="1"/>
          </p:cNvPicPr>
          <p:nvPr/>
        </p:nvPicPr>
        <p:blipFill rotWithShape="1">
          <a:blip r:embed="rId3">
            <a:alphaModFix amt="40000"/>
          </a:blip>
          <a:srcRect t="10984" b="14017"/>
          <a:stretch/>
        </p:blipFill>
        <p:spPr>
          <a:xfrm>
            <a:off x="182880" y="-4738"/>
            <a:ext cx="12009119" cy="6857990"/>
          </a:xfrm>
          <a:prstGeom prst="rect">
            <a:avLst/>
          </a:prstGeom>
        </p:spPr>
      </p:pic>
      <p:sp>
        <p:nvSpPr>
          <p:cNvPr id="7" name="Freeform 11">
            <a:extLst>
              <a:ext uri="{FF2B5EF4-FFF2-40B4-BE49-F238E27FC236}">
                <a16:creationId xmlns:a16="http://schemas.microsoft.com/office/drawing/2014/main" id="{7E1C44A2-4B37-4B14-B90B-368A88D05E6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pic>
        <p:nvPicPr>
          <p:cNvPr id="2" name="Content Placeholder 3">
            <a:extLst>
              <a:ext uri="{FF2B5EF4-FFF2-40B4-BE49-F238E27FC236}">
                <a16:creationId xmlns:a16="http://schemas.microsoft.com/office/drawing/2014/main" id="{0A0A3916-1243-4311-AACB-2F8BA2276080}"/>
              </a:ext>
            </a:extLst>
          </p:cNvPr>
          <p:cNvPicPr>
            <a:picLocks noChangeAspect="1"/>
          </p:cNvPicPr>
          <p:nvPr/>
        </p:nvPicPr>
        <p:blipFill rotWithShape="1">
          <a:blip r:embed="rId4">
            <a:extLst>
              <a:ext uri="{28A0092B-C50C-407E-A947-70E740481C1C}">
                <a14:useLocalDpi xmlns:a14="http://schemas.microsoft.com/office/drawing/2010/main" val="0"/>
              </a:ext>
            </a:extLst>
          </a:blip>
          <a:srcRect t="13459" r="2" b="3564"/>
          <a:stretch/>
        </p:blipFill>
        <p:spPr>
          <a:xfrm>
            <a:off x="2855911" y="367242"/>
            <a:ext cx="8951825" cy="5571066"/>
          </a:xfrm>
          <a:prstGeom prst="rect">
            <a:avLst/>
          </a:prstGeom>
          <a:effectLst>
            <a:softEdge rad="165100"/>
          </a:effectLst>
        </p:spPr>
      </p:pic>
      <p:sp>
        <p:nvSpPr>
          <p:cNvPr id="3" name="TextBox 2">
            <a:extLst>
              <a:ext uri="{FF2B5EF4-FFF2-40B4-BE49-F238E27FC236}">
                <a16:creationId xmlns:a16="http://schemas.microsoft.com/office/drawing/2014/main" id="{31827196-1BAB-4C1A-B46F-B756425B2A12}"/>
              </a:ext>
            </a:extLst>
          </p:cNvPr>
          <p:cNvSpPr txBox="1"/>
          <p:nvPr/>
        </p:nvSpPr>
        <p:spPr>
          <a:xfrm>
            <a:off x="4007598" y="5938308"/>
            <a:ext cx="6648450" cy="646331"/>
          </a:xfrm>
          <a:prstGeom prst="rect">
            <a:avLst/>
          </a:prstGeom>
          <a:noFill/>
        </p:spPr>
        <p:txBody>
          <a:bodyPr wrap="square" rtlCol="0">
            <a:spAutoFit/>
          </a:bodyPr>
          <a:lstStyle/>
          <a:p>
            <a:pPr algn="ctr"/>
            <a:r>
              <a:rPr lang="en-US" i="1"/>
              <a:t>What can happen when erosion occurs post fire without treatment strategies in place</a:t>
            </a:r>
            <a:endParaRPr lang="en-US" i="1" dirty="0"/>
          </a:p>
        </p:txBody>
      </p:sp>
    </p:spTree>
    <p:extLst>
      <p:ext uri="{BB962C8B-B14F-4D97-AF65-F5344CB8AC3E}">
        <p14:creationId xmlns:p14="http://schemas.microsoft.com/office/powerpoint/2010/main" val="7757922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0000"/>
                <a:satMod val="92000"/>
                <a:lumMod val="120000"/>
              </a:schemeClr>
            </a:gs>
            <a:gs pos="100000">
              <a:schemeClr val="bg2">
                <a:shade val="98000"/>
                <a:satMod val="120000"/>
                <a:lumMod val="98000"/>
              </a:schemeClr>
            </a:gs>
          </a:gsLst>
          <a:path path="circle">
            <a:fillToRect l="50000" t="50000" r="100000" b="100000"/>
          </a:path>
        </a:gradFill>
        <a:effectLst/>
      </p:bgPr>
    </p:bg>
    <p:spTree>
      <p:nvGrpSpPr>
        <p:cNvPr id="1" name=""/>
        <p:cNvGrpSpPr/>
        <p:nvPr/>
      </p:nvGrpSpPr>
      <p:grpSpPr>
        <a:xfrm>
          <a:off x="0" y="0"/>
          <a:ext cx="0" cy="0"/>
          <a:chOff x="0" y="0"/>
          <a:chExt cx="0" cy="0"/>
        </a:xfrm>
      </p:grpSpPr>
      <p:pic>
        <p:nvPicPr>
          <p:cNvPr id="35" name="Picture 34">
            <a:extLst>
              <a:ext uri="{FF2B5EF4-FFF2-40B4-BE49-F238E27FC236}">
                <a16:creationId xmlns:a16="http://schemas.microsoft.com/office/drawing/2014/main" id="{FA6C1634-A1C9-45C5-AC95-09422892203E}"/>
              </a:ext>
            </a:extLst>
          </p:cNvPr>
          <p:cNvPicPr>
            <a:picLocks noChangeAspect="1"/>
          </p:cNvPicPr>
          <p:nvPr/>
        </p:nvPicPr>
        <p:blipFill rotWithShape="1">
          <a:blip r:embed="rId3">
            <a:alphaModFix amt="40000"/>
          </a:blip>
          <a:srcRect t="10984" b="14017"/>
          <a:stretch/>
        </p:blipFill>
        <p:spPr>
          <a:xfrm>
            <a:off x="182880" y="-4738"/>
            <a:ext cx="12009119" cy="6857990"/>
          </a:xfrm>
          <a:prstGeom prst="rect">
            <a:avLst/>
          </a:prstGeom>
        </p:spPr>
      </p:pic>
      <p:grpSp>
        <p:nvGrpSpPr>
          <p:cNvPr id="8" name="Group 7">
            <a:extLst>
              <a:ext uri="{FF2B5EF4-FFF2-40B4-BE49-F238E27FC236}">
                <a16:creationId xmlns:a16="http://schemas.microsoft.com/office/drawing/2014/main" id="{7398C59F-5A18-487B-91D6-B955AACF2E50}"/>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9" y="228600"/>
            <a:ext cx="2851523" cy="6638625"/>
            <a:chOff x="2487613" y="285750"/>
            <a:chExt cx="2428875" cy="5654676"/>
          </a:xfrm>
        </p:grpSpPr>
        <p:sp>
          <p:nvSpPr>
            <p:cNvPr id="9" name="Freeform 11">
              <a:extLst>
                <a:ext uri="{FF2B5EF4-FFF2-40B4-BE49-F238E27FC236}">
                  <a16:creationId xmlns:a16="http://schemas.microsoft.com/office/drawing/2014/main" id="{0557FAFE-C7C3-47EC-A4F5-9B216631920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10" name="Freeform 12">
              <a:extLst>
                <a:ext uri="{FF2B5EF4-FFF2-40B4-BE49-F238E27FC236}">
                  <a16:creationId xmlns:a16="http://schemas.microsoft.com/office/drawing/2014/main" id="{95BC28FB-3882-4674-9D79-EA58BEB7CEB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11" name="Freeform 13">
              <a:extLst>
                <a:ext uri="{FF2B5EF4-FFF2-40B4-BE49-F238E27FC236}">
                  <a16:creationId xmlns:a16="http://schemas.microsoft.com/office/drawing/2014/main" id="{9C6EC892-83F9-402F-8552-0AD7C0556EB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12" name="Freeform 14">
              <a:extLst>
                <a:ext uri="{FF2B5EF4-FFF2-40B4-BE49-F238E27FC236}">
                  <a16:creationId xmlns:a16="http://schemas.microsoft.com/office/drawing/2014/main" id="{18387766-037C-4EF0-8471-D19CBF2A431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13" name="Freeform 15">
              <a:extLst>
                <a:ext uri="{FF2B5EF4-FFF2-40B4-BE49-F238E27FC236}">
                  <a16:creationId xmlns:a16="http://schemas.microsoft.com/office/drawing/2014/main" id="{1E364F38-6F3A-476A-93E6-962EA817C42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14" name="Freeform 16">
              <a:extLst>
                <a:ext uri="{FF2B5EF4-FFF2-40B4-BE49-F238E27FC236}">
                  <a16:creationId xmlns:a16="http://schemas.microsoft.com/office/drawing/2014/main" id="{35C335A4-1E67-4293-8BE2-DFB085D4FBB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15" name="Freeform 17">
              <a:extLst>
                <a:ext uri="{FF2B5EF4-FFF2-40B4-BE49-F238E27FC236}">
                  <a16:creationId xmlns:a16="http://schemas.microsoft.com/office/drawing/2014/main" id="{9A8A0F10-2C98-4297-9F92-5D95533927B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16" name="Freeform 18">
              <a:extLst>
                <a:ext uri="{FF2B5EF4-FFF2-40B4-BE49-F238E27FC236}">
                  <a16:creationId xmlns:a16="http://schemas.microsoft.com/office/drawing/2014/main" id="{C3B112A3-006E-4008-A778-DB5F6A09D51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17" name="Freeform 19">
              <a:extLst>
                <a:ext uri="{FF2B5EF4-FFF2-40B4-BE49-F238E27FC236}">
                  <a16:creationId xmlns:a16="http://schemas.microsoft.com/office/drawing/2014/main" id="{E5E62767-5C25-4C49-9568-432433A3C5B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18" name="Freeform 20">
              <a:extLst>
                <a:ext uri="{FF2B5EF4-FFF2-40B4-BE49-F238E27FC236}">
                  <a16:creationId xmlns:a16="http://schemas.microsoft.com/office/drawing/2014/main" id="{598EC006-77B1-42BA-B815-66CCB9B170E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19" name="Freeform 21">
              <a:extLst>
                <a:ext uri="{FF2B5EF4-FFF2-40B4-BE49-F238E27FC236}">
                  <a16:creationId xmlns:a16="http://schemas.microsoft.com/office/drawing/2014/main" id="{A144ED09-DA06-491D-95A8-AB3DED43295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20" name="Freeform 22">
              <a:extLst>
                <a:ext uri="{FF2B5EF4-FFF2-40B4-BE49-F238E27FC236}">
                  <a16:creationId xmlns:a16="http://schemas.microsoft.com/office/drawing/2014/main" id="{1CB00BD2-11CD-4A38-8F38-02B0D1105EF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22" name="Group 21">
            <a:extLst>
              <a:ext uri="{FF2B5EF4-FFF2-40B4-BE49-F238E27FC236}">
                <a16:creationId xmlns:a16="http://schemas.microsoft.com/office/drawing/2014/main" id="{520234FB-542E-4550-9C2F-1B56FD41A1C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7224" y="-786"/>
            <a:ext cx="2356675" cy="6854040"/>
            <a:chOff x="6627813" y="194833"/>
            <a:chExt cx="1952625" cy="5678918"/>
          </a:xfrm>
        </p:grpSpPr>
        <p:sp>
          <p:nvSpPr>
            <p:cNvPr id="23" name="Freeform 27">
              <a:extLst>
                <a:ext uri="{FF2B5EF4-FFF2-40B4-BE49-F238E27FC236}">
                  <a16:creationId xmlns:a16="http://schemas.microsoft.com/office/drawing/2014/main" id="{41FCE1F3-DEB3-47CD-90FF-7DABB4AF454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24" name="Freeform 28">
              <a:extLst>
                <a:ext uri="{FF2B5EF4-FFF2-40B4-BE49-F238E27FC236}">
                  <a16:creationId xmlns:a16="http://schemas.microsoft.com/office/drawing/2014/main" id="{5708E488-C19B-452C-B197-6F1C34F6E73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25" name="Freeform 29">
              <a:extLst>
                <a:ext uri="{FF2B5EF4-FFF2-40B4-BE49-F238E27FC236}">
                  <a16:creationId xmlns:a16="http://schemas.microsoft.com/office/drawing/2014/main" id="{89D3FD25-890E-4981-A71D-EE796873D74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26" name="Freeform 30">
              <a:extLst>
                <a:ext uri="{FF2B5EF4-FFF2-40B4-BE49-F238E27FC236}">
                  <a16:creationId xmlns:a16="http://schemas.microsoft.com/office/drawing/2014/main" id="{51B5414C-556A-47CB-8EE2-974A85A7A4D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27" name="Freeform 31">
              <a:extLst>
                <a:ext uri="{FF2B5EF4-FFF2-40B4-BE49-F238E27FC236}">
                  <a16:creationId xmlns:a16="http://schemas.microsoft.com/office/drawing/2014/main" id="{1C02B20C-2B27-4B75-8AEE-A5D2E2674B8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28" name="Freeform 32">
              <a:extLst>
                <a:ext uri="{FF2B5EF4-FFF2-40B4-BE49-F238E27FC236}">
                  <a16:creationId xmlns:a16="http://schemas.microsoft.com/office/drawing/2014/main" id="{54427714-F9AA-4F93-BD1D-400F1EA93F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29" name="Freeform 33">
              <a:extLst>
                <a:ext uri="{FF2B5EF4-FFF2-40B4-BE49-F238E27FC236}">
                  <a16:creationId xmlns:a16="http://schemas.microsoft.com/office/drawing/2014/main" id="{28A77D6A-9E81-497F-ABCC-2695BB5ADDE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30" name="Freeform 34">
              <a:extLst>
                <a:ext uri="{FF2B5EF4-FFF2-40B4-BE49-F238E27FC236}">
                  <a16:creationId xmlns:a16="http://schemas.microsoft.com/office/drawing/2014/main" id="{2A1533BA-1478-4F7C-8E24-3F3E905050E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31" name="Freeform 35">
              <a:extLst>
                <a:ext uri="{FF2B5EF4-FFF2-40B4-BE49-F238E27FC236}">
                  <a16:creationId xmlns:a16="http://schemas.microsoft.com/office/drawing/2014/main" id="{39686201-E633-40FD-A80A-1E28AD52E37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32" name="Freeform 36">
              <a:extLst>
                <a:ext uri="{FF2B5EF4-FFF2-40B4-BE49-F238E27FC236}">
                  <a16:creationId xmlns:a16="http://schemas.microsoft.com/office/drawing/2014/main" id="{76A215C2-F590-4938-810B-F8A79366CE2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33" name="Freeform 37">
              <a:extLst>
                <a:ext uri="{FF2B5EF4-FFF2-40B4-BE49-F238E27FC236}">
                  <a16:creationId xmlns:a16="http://schemas.microsoft.com/office/drawing/2014/main" id="{85F418E7-330D-4002-8EC8-33C1A897FFB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34" name="Freeform 38">
              <a:extLst>
                <a:ext uri="{FF2B5EF4-FFF2-40B4-BE49-F238E27FC236}">
                  <a16:creationId xmlns:a16="http://schemas.microsoft.com/office/drawing/2014/main" id="{8FFE669A-54C9-4436-9566-C5A90F16DB4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36" name="Rectangle 35">
            <a:extLst>
              <a:ext uri="{FF2B5EF4-FFF2-40B4-BE49-F238E27FC236}">
                <a16:creationId xmlns:a16="http://schemas.microsoft.com/office/drawing/2014/main" id="{DE91395A-2D18-4AF6-A0AC-AAA7189FE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38" name="Freeform 11">
            <a:extLst>
              <a:ext uri="{FF2B5EF4-FFF2-40B4-BE49-F238E27FC236}">
                <a16:creationId xmlns:a16="http://schemas.microsoft.com/office/drawing/2014/main" id="{A57352BE-A213-4040-BE8E-D4A925AD9D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2" name="Text Box 10">
            <a:extLst>
              <a:ext uri="{FF2B5EF4-FFF2-40B4-BE49-F238E27FC236}">
                <a16:creationId xmlns:a16="http://schemas.microsoft.com/office/drawing/2014/main" id="{B303DE08-70B9-44D0-9B66-28141D1216D6}"/>
              </a:ext>
            </a:extLst>
          </p:cNvPr>
          <p:cNvSpPr txBox="1">
            <a:spLocks noChangeArrowheads="1"/>
          </p:cNvSpPr>
          <p:nvPr/>
        </p:nvSpPr>
        <p:spPr bwMode="auto">
          <a:xfrm>
            <a:off x="1813428" y="1599549"/>
            <a:ext cx="4140772" cy="4537289"/>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91440" tIns="45720" rIns="91440" bIns="45720" rtlCol="0">
            <a:normAutofit fontScale="92500" lnSpcReduction="20000"/>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spcBef>
                <a:spcPts val="1000"/>
              </a:spcBef>
              <a:buClr>
                <a:schemeClr val="accent1"/>
              </a:buClr>
              <a:buFont typeface="Wingdings 3" charset="2"/>
              <a:buChar char=""/>
            </a:pPr>
            <a:r>
              <a:rPr lang="en-US" sz="2600" i="1" dirty="0">
                <a:latin typeface="+mn-lt"/>
              </a:rPr>
              <a:t>Site Analyses</a:t>
            </a:r>
          </a:p>
          <a:p>
            <a:pPr marL="800100" lvl="1" indent="-342900">
              <a:spcBef>
                <a:spcPts val="1000"/>
              </a:spcBef>
              <a:buClr>
                <a:schemeClr val="accent1"/>
              </a:buClr>
              <a:buFont typeface="Wingdings 3" charset="2"/>
              <a:buChar char=""/>
            </a:pPr>
            <a:r>
              <a:rPr lang="en-US" sz="2600" i="1" dirty="0">
                <a:latin typeface="+mn-lt"/>
              </a:rPr>
              <a:t>Desktop (Office)</a:t>
            </a:r>
          </a:p>
          <a:p>
            <a:pPr marL="800100" lvl="1" indent="-342900">
              <a:spcBef>
                <a:spcPts val="1000"/>
              </a:spcBef>
              <a:buClr>
                <a:schemeClr val="accent1"/>
              </a:buClr>
              <a:buFont typeface="Wingdings 3" charset="2"/>
              <a:buChar char=""/>
            </a:pPr>
            <a:r>
              <a:rPr lang="en-US" sz="2600" i="1" dirty="0">
                <a:latin typeface="+mn-lt"/>
              </a:rPr>
              <a:t>Fire Burn Areas (Field)</a:t>
            </a:r>
          </a:p>
          <a:p>
            <a:pPr>
              <a:spcBef>
                <a:spcPts val="1000"/>
              </a:spcBef>
              <a:buClr>
                <a:schemeClr val="accent1"/>
              </a:buClr>
              <a:buFont typeface="Wingdings 3" charset="2"/>
              <a:buChar char=""/>
            </a:pPr>
            <a:r>
              <a:rPr lang="en-US" sz="2600" i="1" dirty="0">
                <a:latin typeface="+mn-lt"/>
              </a:rPr>
              <a:t>Communication</a:t>
            </a:r>
          </a:p>
          <a:p>
            <a:pPr marL="800100" lvl="1" indent="-342900">
              <a:spcBef>
                <a:spcPts val="1000"/>
              </a:spcBef>
              <a:buClr>
                <a:schemeClr val="accent1"/>
              </a:buClr>
              <a:buFont typeface="Wingdings 3" charset="2"/>
              <a:buChar char=""/>
            </a:pPr>
            <a:r>
              <a:rPr lang="en-US" sz="2600" i="1" dirty="0">
                <a:latin typeface="+mn-lt"/>
              </a:rPr>
              <a:t>Internal and External</a:t>
            </a:r>
          </a:p>
          <a:p>
            <a:pPr>
              <a:spcBef>
                <a:spcPts val="1000"/>
              </a:spcBef>
              <a:buClr>
                <a:schemeClr val="accent1"/>
              </a:buClr>
              <a:buFont typeface="Wingdings 3" charset="2"/>
              <a:buChar char=""/>
            </a:pPr>
            <a:r>
              <a:rPr lang="en-US" sz="2600" i="1" dirty="0">
                <a:latin typeface="+mn-lt"/>
              </a:rPr>
              <a:t>Erosion Control </a:t>
            </a:r>
          </a:p>
          <a:p>
            <a:pPr marL="800100" lvl="1" indent="-342900">
              <a:spcBef>
                <a:spcPts val="1000"/>
              </a:spcBef>
              <a:buClr>
                <a:schemeClr val="accent1"/>
              </a:buClr>
              <a:buFont typeface="Wingdings 3" charset="2"/>
              <a:buChar char=""/>
            </a:pPr>
            <a:r>
              <a:rPr lang="en-US" sz="2600" i="1" dirty="0">
                <a:latin typeface="+mn-lt"/>
              </a:rPr>
              <a:t>Clean up and Hazard Tree Removal </a:t>
            </a:r>
          </a:p>
          <a:p>
            <a:pPr marL="800100" lvl="1" indent="-342900">
              <a:spcBef>
                <a:spcPts val="1000"/>
              </a:spcBef>
              <a:buClr>
                <a:schemeClr val="accent1"/>
              </a:buClr>
              <a:buFont typeface="Wingdings 3" charset="2"/>
              <a:buChar char=""/>
            </a:pPr>
            <a:r>
              <a:rPr lang="en-US" sz="2600" i="1" dirty="0">
                <a:latin typeface="+mn-lt"/>
              </a:rPr>
              <a:t>Surface Erosion Control</a:t>
            </a:r>
          </a:p>
          <a:p>
            <a:pPr marL="800100" lvl="1" indent="-342900">
              <a:spcBef>
                <a:spcPts val="1000"/>
              </a:spcBef>
              <a:buClr>
                <a:schemeClr val="accent1"/>
              </a:buClr>
              <a:buFont typeface="Wingdings 3" charset="2"/>
              <a:buChar char=""/>
            </a:pPr>
            <a:r>
              <a:rPr lang="en-US" sz="2600" i="1" dirty="0">
                <a:latin typeface="+mn-lt"/>
              </a:rPr>
              <a:t>Mud and Debris Flow</a:t>
            </a:r>
          </a:p>
          <a:p>
            <a:pPr>
              <a:spcBef>
                <a:spcPts val="1000"/>
              </a:spcBef>
              <a:buClr>
                <a:schemeClr val="accent1"/>
              </a:buClr>
              <a:buFont typeface="Wingdings 3" charset="2"/>
              <a:buChar char=""/>
            </a:pPr>
            <a:endParaRPr lang="en-US" altLang="en-US" sz="1600" dirty="0">
              <a:latin typeface="+mn-lt"/>
            </a:endParaRPr>
          </a:p>
        </p:txBody>
      </p:sp>
      <p:pic>
        <p:nvPicPr>
          <p:cNvPr id="3" name="Content Placeholder 3">
            <a:extLst>
              <a:ext uri="{FF2B5EF4-FFF2-40B4-BE49-F238E27FC236}">
                <a16:creationId xmlns:a16="http://schemas.microsoft.com/office/drawing/2014/main" id="{2EA13D04-2A9F-47E1-B608-3A388EEE4F36}"/>
              </a:ext>
            </a:extLst>
          </p:cNvPr>
          <p:cNvPicPr>
            <a:picLocks noChangeAspect="1"/>
          </p:cNvPicPr>
          <p:nvPr/>
        </p:nvPicPr>
        <p:blipFill rotWithShape="1">
          <a:blip r:embed="rId4">
            <a:extLst>
              <a:ext uri="{28A0092B-C50C-407E-A947-70E740481C1C}">
                <a14:useLocalDpi xmlns:a14="http://schemas.microsoft.com/office/drawing/2010/main" val="0"/>
              </a:ext>
            </a:extLst>
          </a:blip>
          <a:srcRect l="33641" r="16325"/>
          <a:stretch/>
        </p:blipFill>
        <p:spPr>
          <a:xfrm>
            <a:off x="6689753" y="589928"/>
            <a:ext cx="4951956" cy="5567213"/>
          </a:xfrm>
          <a:prstGeom prst="rect">
            <a:avLst/>
          </a:prstGeom>
          <a:effectLst>
            <a:softEdge rad="88900"/>
          </a:effectLst>
        </p:spPr>
      </p:pic>
      <p:sp>
        <p:nvSpPr>
          <p:cNvPr id="4" name="Rectangle 3">
            <a:extLst>
              <a:ext uri="{FF2B5EF4-FFF2-40B4-BE49-F238E27FC236}">
                <a16:creationId xmlns:a16="http://schemas.microsoft.com/office/drawing/2014/main" id="{367AAA00-E240-48C6-B14F-957CD4ECA37F}"/>
              </a:ext>
            </a:extLst>
          </p:cNvPr>
          <p:cNvSpPr/>
          <p:nvPr/>
        </p:nvSpPr>
        <p:spPr>
          <a:xfrm>
            <a:off x="1813428" y="170888"/>
            <a:ext cx="4649030" cy="1077218"/>
          </a:xfrm>
          <a:prstGeom prst="rect">
            <a:avLst/>
          </a:prstGeom>
        </p:spPr>
        <p:txBody>
          <a:bodyPr wrap="none">
            <a:spAutoFit/>
          </a:bodyPr>
          <a:lstStyle/>
          <a:p>
            <a:r>
              <a:rPr lang="en-US" sz="3200" i="1" dirty="0"/>
              <a:t>Recommended Post </a:t>
            </a:r>
          </a:p>
          <a:p>
            <a:r>
              <a:rPr lang="en-US" sz="3200" i="1" dirty="0"/>
              <a:t>Fire Evaluation Process</a:t>
            </a:r>
            <a:endParaRPr lang="en-US" sz="3200" dirty="0"/>
          </a:p>
        </p:txBody>
      </p:sp>
    </p:spTree>
    <p:extLst>
      <p:ext uri="{BB962C8B-B14F-4D97-AF65-F5344CB8AC3E}">
        <p14:creationId xmlns:p14="http://schemas.microsoft.com/office/powerpoint/2010/main" val="18557639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0F54947D-2981-47B4-8CC3-67FAD0631BB8}"/>
              </a:ext>
            </a:extLst>
          </p:cNvPr>
          <p:cNvPicPr>
            <a:picLocks noChangeAspect="1"/>
          </p:cNvPicPr>
          <p:nvPr/>
        </p:nvPicPr>
        <p:blipFill rotWithShape="1">
          <a:blip r:embed="rId3">
            <a:alphaModFix amt="40000"/>
          </a:blip>
          <a:srcRect t="10984" b="14017"/>
          <a:stretch/>
        </p:blipFill>
        <p:spPr>
          <a:xfrm>
            <a:off x="182880" y="-4738"/>
            <a:ext cx="12009119" cy="6857990"/>
          </a:xfrm>
          <a:prstGeom prst="rect">
            <a:avLst/>
          </a:prstGeom>
        </p:spPr>
      </p:pic>
      <p:pic>
        <p:nvPicPr>
          <p:cNvPr id="2" name="Picture 1">
            <a:extLst>
              <a:ext uri="{FF2B5EF4-FFF2-40B4-BE49-F238E27FC236}">
                <a16:creationId xmlns:a16="http://schemas.microsoft.com/office/drawing/2014/main" id="{127202DB-70C1-4783-88A2-B38EE01FD97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718851" y="1259229"/>
            <a:ext cx="8034213" cy="5180486"/>
          </a:xfrm>
          <a:prstGeom prst="rect">
            <a:avLst/>
          </a:prstGeom>
          <a:effectLst>
            <a:outerShdw blurRad="50800" dist="50800" dir="5400000" algn="ctr" rotWithShape="0">
              <a:schemeClr val="tx1"/>
            </a:outerShdw>
            <a:softEdge rad="165100"/>
          </a:effectLst>
        </p:spPr>
      </p:pic>
      <p:sp>
        <p:nvSpPr>
          <p:cNvPr id="3" name="TextBox 2">
            <a:extLst>
              <a:ext uri="{FF2B5EF4-FFF2-40B4-BE49-F238E27FC236}">
                <a16:creationId xmlns:a16="http://schemas.microsoft.com/office/drawing/2014/main" id="{9AD57499-C6EB-422A-8058-F938FE9F07D3}"/>
              </a:ext>
            </a:extLst>
          </p:cNvPr>
          <p:cNvSpPr txBox="1"/>
          <p:nvPr/>
        </p:nvSpPr>
        <p:spPr>
          <a:xfrm>
            <a:off x="1932747" y="418285"/>
            <a:ext cx="9820317" cy="584775"/>
          </a:xfrm>
          <a:prstGeom prst="rect">
            <a:avLst/>
          </a:prstGeom>
          <a:noFill/>
        </p:spPr>
        <p:txBody>
          <a:bodyPr wrap="none" rtlCol="0">
            <a:spAutoFit/>
          </a:bodyPr>
          <a:lstStyle/>
          <a:p>
            <a:r>
              <a:rPr lang="en-US" sz="3200" i="1" dirty="0"/>
              <a:t>Burn Area Analysis from fire in Northern California</a:t>
            </a:r>
          </a:p>
        </p:txBody>
      </p:sp>
      <p:grpSp>
        <p:nvGrpSpPr>
          <p:cNvPr id="17" name="Group 16">
            <a:extLst>
              <a:ext uri="{FF2B5EF4-FFF2-40B4-BE49-F238E27FC236}">
                <a16:creationId xmlns:a16="http://schemas.microsoft.com/office/drawing/2014/main" id="{87EE74FD-80AD-4562-B8AE-48393B901361}"/>
              </a:ext>
            </a:extLst>
          </p:cNvPr>
          <p:cNvGrpSpPr/>
          <p:nvPr/>
        </p:nvGrpSpPr>
        <p:grpSpPr>
          <a:xfrm>
            <a:off x="1240285" y="4821535"/>
            <a:ext cx="2651040" cy="1618180"/>
            <a:chOff x="1408404" y="4821535"/>
            <a:chExt cx="2651040" cy="1618180"/>
          </a:xfrm>
        </p:grpSpPr>
        <p:sp>
          <p:nvSpPr>
            <p:cNvPr id="4" name="TextBox 3">
              <a:extLst>
                <a:ext uri="{FF2B5EF4-FFF2-40B4-BE49-F238E27FC236}">
                  <a16:creationId xmlns:a16="http://schemas.microsoft.com/office/drawing/2014/main" id="{CAD19FA4-9495-425B-99D2-407AAE724DE1}"/>
                </a:ext>
              </a:extLst>
            </p:cNvPr>
            <p:cNvSpPr txBox="1"/>
            <p:nvPr/>
          </p:nvSpPr>
          <p:spPr>
            <a:xfrm>
              <a:off x="1408404" y="4821535"/>
              <a:ext cx="1048685" cy="369332"/>
            </a:xfrm>
            <a:prstGeom prst="rect">
              <a:avLst/>
            </a:prstGeom>
            <a:noFill/>
          </p:spPr>
          <p:txBody>
            <a:bodyPr wrap="none" rtlCol="0">
              <a:spAutoFit/>
            </a:bodyPr>
            <a:lstStyle/>
            <a:p>
              <a:r>
                <a:rPr lang="en-US" u="sng" dirty="0"/>
                <a:t>Legend</a:t>
              </a:r>
            </a:p>
          </p:txBody>
        </p:sp>
        <p:sp>
          <p:nvSpPr>
            <p:cNvPr id="5" name="Rectangle 4">
              <a:extLst>
                <a:ext uri="{FF2B5EF4-FFF2-40B4-BE49-F238E27FC236}">
                  <a16:creationId xmlns:a16="http://schemas.microsoft.com/office/drawing/2014/main" id="{A6B93584-EB29-4F7E-85EC-28F64BACAA95}"/>
                </a:ext>
              </a:extLst>
            </p:cNvPr>
            <p:cNvSpPr/>
            <p:nvPr/>
          </p:nvSpPr>
          <p:spPr>
            <a:xfrm>
              <a:off x="1473435" y="5408251"/>
              <a:ext cx="369394" cy="175614"/>
            </a:xfrm>
            <a:prstGeom prst="rect">
              <a:avLst/>
            </a:prstGeom>
            <a:solidFill>
              <a:schemeClr val="accent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4380FE16-AD97-4AF2-B310-F21902A2DE08}"/>
                </a:ext>
              </a:extLst>
            </p:cNvPr>
            <p:cNvSpPr/>
            <p:nvPr/>
          </p:nvSpPr>
          <p:spPr>
            <a:xfrm>
              <a:off x="1473435" y="5719027"/>
              <a:ext cx="369394" cy="175614"/>
            </a:xfrm>
            <a:prstGeom prst="rect">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Freeform: Shape 10">
              <a:extLst>
                <a:ext uri="{FF2B5EF4-FFF2-40B4-BE49-F238E27FC236}">
                  <a16:creationId xmlns:a16="http://schemas.microsoft.com/office/drawing/2014/main" id="{64795CFF-8AB8-4591-B607-C37AAE4C4070}"/>
                </a:ext>
              </a:extLst>
            </p:cNvPr>
            <p:cNvSpPr/>
            <p:nvPr/>
          </p:nvSpPr>
          <p:spPr>
            <a:xfrm>
              <a:off x="1458296" y="6029803"/>
              <a:ext cx="399672" cy="90834"/>
            </a:xfrm>
            <a:custGeom>
              <a:avLst/>
              <a:gdLst>
                <a:gd name="connsiteX0" fmla="*/ 0 w 399672"/>
                <a:gd name="connsiteY0" fmla="*/ 54501 h 90834"/>
                <a:gd name="connsiteX1" fmla="*/ 30279 w 399672"/>
                <a:gd name="connsiteY1" fmla="*/ 78723 h 90834"/>
                <a:gd name="connsiteX2" fmla="*/ 48445 w 399672"/>
                <a:gd name="connsiteY2" fmla="*/ 90834 h 90834"/>
                <a:gd name="connsiteX3" fmla="*/ 236170 w 399672"/>
                <a:gd name="connsiteY3" fmla="*/ 78723 h 90834"/>
                <a:gd name="connsiteX4" fmla="*/ 272504 w 399672"/>
                <a:gd name="connsiteY4" fmla="*/ 66612 h 90834"/>
                <a:gd name="connsiteX5" fmla="*/ 320949 w 399672"/>
                <a:gd name="connsiteY5" fmla="*/ 54501 h 90834"/>
                <a:gd name="connsiteX6" fmla="*/ 369394 w 399672"/>
                <a:gd name="connsiteY6" fmla="*/ 12111 h 90834"/>
                <a:gd name="connsiteX7" fmla="*/ 387561 w 399672"/>
                <a:gd name="connsiteY7" fmla="*/ 6055 h 90834"/>
                <a:gd name="connsiteX8" fmla="*/ 399672 w 399672"/>
                <a:gd name="connsiteY8" fmla="*/ 0 h 90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9672" h="90834">
                  <a:moveTo>
                    <a:pt x="0" y="54501"/>
                  </a:moveTo>
                  <a:cubicBezTo>
                    <a:pt x="10093" y="62575"/>
                    <a:pt x="19939" y="70968"/>
                    <a:pt x="30279" y="78723"/>
                  </a:cubicBezTo>
                  <a:cubicBezTo>
                    <a:pt x="36101" y="83090"/>
                    <a:pt x="41167" y="90834"/>
                    <a:pt x="48445" y="90834"/>
                  </a:cubicBezTo>
                  <a:cubicBezTo>
                    <a:pt x="111150" y="90834"/>
                    <a:pt x="236170" y="78723"/>
                    <a:pt x="236170" y="78723"/>
                  </a:cubicBezTo>
                  <a:cubicBezTo>
                    <a:pt x="248281" y="74686"/>
                    <a:pt x="259986" y="69116"/>
                    <a:pt x="272504" y="66612"/>
                  </a:cubicBezTo>
                  <a:cubicBezTo>
                    <a:pt x="309041" y="59304"/>
                    <a:pt x="293018" y="63810"/>
                    <a:pt x="320949" y="54501"/>
                  </a:cubicBezTo>
                  <a:cubicBezTo>
                    <a:pt x="336736" y="38713"/>
                    <a:pt x="349363" y="22126"/>
                    <a:pt x="369394" y="12111"/>
                  </a:cubicBezTo>
                  <a:cubicBezTo>
                    <a:pt x="375103" y="9256"/>
                    <a:pt x="381634" y="8426"/>
                    <a:pt x="387561" y="6055"/>
                  </a:cubicBezTo>
                  <a:cubicBezTo>
                    <a:pt x="391752" y="4379"/>
                    <a:pt x="395635" y="2018"/>
                    <a:pt x="399672" y="0"/>
                  </a:cubicBezTo>
                </a:path>
              </a:pathLst>
            </a:custGeom>
            <a:noFill/>
            <a:ln w="698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Freeform: Shape 11">
              <a:extLst>
                <a:ext uri="{FF2B5EF4-FFF2-40B4-BE49-F238E27FC236}">
                  <a16:creationId xmlns:a16="http://schemas.microsoft.com/office/drawing/2014/main" id="{638E15E2-66B4-4ED2-A67A-AE5B19759B3D}"/>
                </a:ext>
              </a:extLst>
            </p:cNvPr>
            <p:cNvSpPr/>
            <p:nvPr/>
          </p:nvSpPr>
          <p:spPr>
            <a:xfrm>
              <a:off x="1473435" y="6255799"/>
              <a:ext cx="399672" cy="90834"/>
            </a:xfrm>
            <a:custGeom>
              <a:avLst/>
              <a:gdLst>
                <a:gd name="connsiteX0" fmla="*/ 0 w 399672"/>
                <a:gd name="connsiteY0" fmla="*/ 54501 h 90834"/>
                <a:gd name="connsiteX1" fmla="*/ 30279 w 399672"/>
                <a:gd name="connsiteY1" fmla="*/ 78723 h 90834"/>
                <a:gd name="connsiteX2" fmla="*/ 48445 w 399672"/>
                <a:gd name="connsiteY2" fmla="*/ 90834 h 90834"/>
                <a:gd name="connsiteX3" fmla="*/ 236170 w 399672"/>
                <a:gd name="connsiteY3" fmla="*/ 78723 h 90834"/>
                <a:gd name="connsiteX4" fmla="*/ 272504 w 399672"/>
                <a:gd name="connsiteY4" fmla="*/ 66612 h 90834"/>
                <a:gd name="connsiteX5" fmla="*/ 320949 w 399672"/>
                <a:gd name="connsiteY5" fmla="*/ 54501 h 90834"/>
                <a:gd name="connsiteX6" fmla="*/ 369394 w 399672"/>
                <a:gd name="connsiteY6" fmla="*/ 12111 h 90834"/>
                <a:gd name="connsiteX7" fmla="*/ 387561 w 399672"/>
                <a:gd name="connsiteY7" fmla="*/ 6055 h 90834"/>
                <a:gd name="connsiteX8" fmla="*/ 399672 w 399672"/>
                <a:gd name="connsiteY8" fmla="*/ 0 h 90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9672" h="90834">
                  <a:moveTo>
                    <a:pt x="0" y="54501"/>
                  </a:moveTo>
                  <a:cubicBezTo>
                    <a:pt x="10093" y="62575"/>
                    <a:pt x="19939" y="70968"/>
                    <a:pt x="30279" y="78723"/>
                  </a:cubicBezTo>
                  <a:cubicBezTo>
                    <a:pt x="36101" y="83090"/>
                    <a:pt x="41167" y="90834"/>
                    <a:pt x="48445" y="90834"/>
                  </a:cubicBezTo>
                  <a:cubicBezTo>
                    <a:pt x="111150" y="90834"/>
                    <a:pt x="236170" y="78723"/>
                    <a:pt x="236170" y="78723"/>
                  </a:cubicBezTo>
                  <a:cubicBezTo>
                    <a:pt x="248281" y="74686"/>
                    <a:pt x="259986" y="69116"/>
                    <a:pt x="272504" y="66612"/>
                  </a:cubicBezTo>
                  <a:cubicBezTo>
                    <a:pt x="309041" y="59304"/>
                    <a:pt x="293018" y="63810"/>
                    <a:pt x="320949" y="54501"/>
                  </a:cubicBezTo>
                  <a:cubicBezTo>
                    <a:pt x="336736" y="38713"/>
                    <a:pt x="349363" y="22126"/>
                    <a:pt x="369394" y="12111"/>
                  </a:cubicBezTo>
                  <a:cubicBezTo>
                    <a:pt x="375103" y="9256"/>
                    <a:pt x="381634" y="8426"/>
                    <a:pt x="387561" y="6055"/>
                  </a:cubicBezTo>
                  <a:cubicBezTo>
                    <a:pt x="391752" y="4379"/>
                    <a:pt x="395635" y="2018"/>
                    <a:pt x="399672" y="0"/>
                  </a:cubicBezTo>
                </a:path>
              </a:pathLst>
            </a:custGeom>
            <a:noFill/>
            <a:ln w="698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id="{0D295448-96F1-4BE4-A022-0737A0290FBC}"/>
                </a:ext>
              </a:extLst>
            </p:cNvPr>
            <p:cNvSpPr txBox="1"/>
            <p:nvPr/>
          </p:nvSpPr>
          <p:spPr>
            <a:xfrm>
              <a:off x="2006331" y="5357558"/>
              <a:ext cx="2053113" cy="276999"/>
            </a:xfrm>
            <a:prstGeom prst="rect">
              <a:avLst/>
            </a:prstGeom>
            <a:noFill/>
          </p:spPr>
          <p:txBody>
            <a:bodyPr wrap="square" rtlCol="0">
              <a:spAutoFit/>
            </a:bodyPr>
            <a:lstStyle/>
            <a:p>
              <a:r>
                <a:rPr lang="en-US" sz="1200" dirty="0"/>
                <a:t>Moderate burn intensity</a:t>
              </a:r>
            </a:p>
          </p:txBody>
        </p:sp>
        <p:sp>
          <p:nvSpPr>
            <p:cNvPr id="14" name="TextBox 13">
              <a:extLst>
                <a:ext uri="{FF2B5EF4-FFF2-40B4-BE49-F238E27FC236}">
                  <a16:creationId xmlns:a16="http://schemas.microsoft.com/office/drawing/2014/main" id="{C8014946-E098-4661-9969-CCB6B8D317A8}"/>
                </a:ext>
              </a:extLst>
            </p:cNvPr>
            <p:cNvSpPr txBox="1"/>
            <p:nvPr/>
          </p:nvSpPr>
          <p:spPr>
            <a:xfrm>
              <a:off x="2006332" y="5668333"/>
              <a:ext cx="1628964" cy="276999"/>
            </a:xfrm>
            <a:prstGeom prst="rect">
              <a:avLst/>
            </a:prstGeom>
            <a:noFill/>
          </p:spPr>
          <p:txBody>
            <a:bodyPr wrap="square" rtlCol="0">
              <a:spAutoFit/>
            </a:bodyPr>
            <a:lstStyle/>
            <a:p>
              <a:r>
                <a:rPr lang="en-US" sz="1200" dirty="0"/>
                <a:t>High burn intensity</a:t>
              </a:r>
            </a:p>
          </p:txBody>
        </p:sp>
        <p:sp>
          <p:nvSpPr>
            <p:cNvPr id="15" name="TextBox 14">
              <a:extLst>
                <a:ext uri="{FF2B5EF4-FFF2-40B4-BE49-F238E27FC236}">
                  <a16:creationId xmlns:a16="http://schemas.microsoft.com/office/drawing/2014/main" id="{7D7EF718-14B8-4731-9104-2CC13D5E93B7}"/>
                </a:ext>
              </a:extLst>
            </p:cNvPr>
            <p:cNvSpPr txBox="1"/>
            <p:nvPr/>
          </p:nvSpPr>
          <p:spPr>
            <a:xfrm>
              <a:off x="2006332" y="5936720"/>
              <a:ext cx="1628964" cy="276999"/>
            </a:xfrm>
            <a:prstGeom prst="rect">
              <a:avLst/>
            </a:prstGeom>
            <a:noFill/>
          </p:spPr>
          <p:txBody>
            <a:bodyPr wrap="square" rtlCol="0">
              <a:spAutoFit/>
            </a:bodyPr>
            <a:lstStyle/>
            <a:p>
              <a:r>
                <a:rPr lang="en-US" sz="1200" dirty="0"/>
                <a:t>Tributary</a:t>
              </a:r>
            </a:p>
          </p:txBody>
        </p:sp>
        <p:sp>
          <p:nvSpPr>
            <p:cNvPr id="16" name="TextBox 15">
              <a:extLst>
                <a:ext uri="{FF2B5EF4-FFF2-40B4-BE49-F238E27FC236}">
                  <a16:creationId xmlns:a16="http://schemas.microsoft.com/office/drawing/2014/main" id="{9CA3036A-EA2D-4374-824A-AEB853328BE6}"/>
                </a:ext>
              </a:extLst>
            </p:cNvPr>
            <p:cNvSpPr txBox="1"/>
            <p:nvPr/>
          </p:nvSpPr>
          <p:spPr>
            <a:xfrm>
              <a:off x="2006332" y="6162716"/>
              <a:ext cx="1628964" cy="276999"/>
            </a:xfrm>
            <a:prstGeom prst="rect">
              <a:avLst/>
            </a:prstGeom>
            <a:noFill/>
          </p:spPr>
          <p:txBody>
            <a:bodyPr wrap="square" rtlCol="0">
              <a:spAutoFit/>
            </a:bodyPr>
            <a:lstStyle/>
            <a:p>
              <a:r>
                <a:rPr lang="en-US" sz="1200" dirty="0"/>
                <a:t>Perimeter edge</a:t>
              </a:r>
            </a:p>
          </p:txBody>
        </p:sp>
      </p:grpSp>
    </p:spTree>
    <p:extLst>
      <p:ext uri="{BB962C8B-B14F-4D97-AF65-F5344CB8AC3E}">
        <p14:creationId xmlns:p14="http://schemas.microsoft.com/office/powerpoint/2010/main" val="16964752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0000"/>
                <a:satMod val="92000"/>
                <a:lumMod val="120000"/>
              </a:schemeClr>
            </a:gs>
            <a:gs pos="100000">
              <a:schemeClr val="bg2">
                <a:shade val="98000"/>
                <a:satMod val="120000"/>
                <a:lumMod val="98000"/>
              </a:schemeClr>
            </a:gs>
          </a:gsLst>
          <a:path path="circle">
            <a:fillToRect l="50000" t="50000" r="100000" b="100000"/>
          </a:path>
        </a:gra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DFF2E1E0-80B8-44F1-9E63-87A5A7380B1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403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C5F3D482-762B-4F81-847D-65C2948A117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466" y="643467"/>
            <a:ext cx="6406481" cy="5260195"/>
          </a:xfrm>
          <a:prstGeom prst="rect">
            <a:avLst/>
          </a:prstGeom>
          <a:solidFill>
            <a:srgbClr val="FFFFFF"/>
          </a:solidFill>
          <a:ln w="1270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FC694982-5260-4884-A31D-9A537AEC6A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212923" y="643467"/>
            <a:ext cx="4335610" cy="5260195"/>
          </a:xfrm>
          <a:prstGeom prst="rect">
            <a:avLst/>
          </a:prstGeom>
          <a:solidFill>
            <a:srgbClr val="FFFFFF"/>
          </a:solidFill>
          <a:ln w="1270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Freeform 11">
            <a:extLst>
              <a:ext uri="{FF2B5EF4-FFF2-40B4-BE49-F238E27FC236}">
                <a16:creationId xmlns:a16="http://schemas.microsoft.com/office/drawing/2014/main" id="{7EE7015A-7414-44F5-8525-D559FA844B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061223"/>
            <a:ext cx="1038036" cy="506277"/>
          </a:xfrm>
          <a:custGeom>
            <a:avLst/>
            <a:gdLst>
              <a:gd name="connsiteX0" fmla="*/ 0 w 1038036"/>
              <a:gd name="connsiteY0" fmla="*/ 0 h 506277"/>
              <a:gd name="connsiteX1" fmla="*/ 182880 w 1038036"/>
              <a:gd name="connsiteY1" fmla="*/ 0 h 506277"/>
              <a:gd name="connsiteX2" fmla="*/ 291705 w 1038036"/>
              <a:gd name="connsiteY2" fmla="*/ 0 h 506277"/>
              <a:gd name="connsiteX3" fmla="*/ 291705 w 1038036"/>
              <a:gd name="connsiteY3" fmla="*/ 151 h 506277"/>
              <a:gd name="connsiteX4" fmla="*/ 692049 w 1038036"/>
              <a:gd name="connsiteY4" fmla="*/ 705 h 506277"/>
              <a:gd name="connsiteX5" fmla="*/ 782744 w 1038036"/>
              <a:gd name="connsiteY5" fmla="*/ 705 h 506277"/>
              <a:gd name="connsiteX6" fmla="*/ 797001 w 1038036"/>
              <a:gd name="connsiteY6" fmla="*/ 5473 h 506277"/>
              <a:gd name="connsiteX7" fmla="*/ 801982 w 1038036"/>
              <a:gd name="connsiteY7" fmla="*/ 10242 h 506277"/>
              <a:gd name="connsiteX8" fmla="*/ 1030951 w 1038036"/>
              <a:gd name="connsiteY8" fmla="*/ 239185 h 506277"/>
              <a:gd name="connsiteX9" fmla="*/ 1030951 w 1038036"/>
              <a:gd name="connsiteY9" fmla="*/ 267797 h 506277"/>
              <a:gd name="connsiteX10" fmla="*/ 801982 w 1038036"/>
              <a:gd name="connsiteY10" fmla="*/ 496740 h 506277"/>
              <a:gd name="connsiteX11" fmla="*/ 797001 w 1038036"/>
              <a:gd name="connsiteY11" fmla="*/ 501508 h 506277"/>
              <a:gd name="connsiteX12" fmla="*/ 782744 w 1038036"/>
              <a:gd name="connsiteY12" fmla="*/ 506277 h 506277"/>
              <a:gd name="connsiteX13" fmla="*/ 692049 w 1038036"/>
              <a:gd name="connsiteY13" fmla="*/ 506277 h 506277"/>
              <a:gd name="connsiteX14" fmla="*/ 291705 w 1038036"/>
              <a:gd name="connsiteY14" fmla="*/ 505140 h 506277"/>
              <a:gd name="connsiteX15" fmla="*/ 291705 w 1038036"/>
              <a:gd name="connsiteY15" fmla="*/ 506277 h 506277"/>
              <a:gd name="connsiteX16" fmla="*/ 0 w 1038036"/>
              <a:gd name="connsiteY16" fmla="*/ 506277 h 506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38036" h="506277">
                <a:moveTo>
                  <a:pt x="0" y="0"/>
                </a:moveTo>
                <a:lnTo>
                  <a:pt x="182880" y="0"/>
                </a:lnTo>
                <a:lnTo>
                  <a:pt x="291705" y="0"/>
                </a:lnTo>
                <a:lnTo>
                  <a:pt x="291705" y="151"/>
                </a:lnTo>
                <a:lnTo>
                  <a:pt x="692049" y="705"/>
                </a:lnTo>
                <a:lnTo>
                  <a:pt x="782744" y="705"/>
                </a:lnTo>
                <a:cubicBezTo>
                  <a:pt x="787553" y="705"/>
                  <a:pt x="792363" y="5473"/>
                  <a:pt x="797001" y="5473"/>
                </a:cubicBezTo>
                <a:cubicBezTo>
                  <a:pt x="797001" y="10242"/>
                  <a:pt x="801982" y="10242"/>
                  <a:pt x="801982" y="10242"/>
                </a:cubicBezTo>
                <a:lnTo>
                  <a:pt x="1030951" y="239185"/>
                </a:lnTo>
                <a:cubicBezTo>
                  <a:pt x="1040398" y="248722"/>
                  <a:pt x="1040398" y="258259"/>
                  <a:pt x="1030951" y="267797"/>
                </a:cubicBezTo>
                <a:lnTo>
                  <a:pt x="801982" y="496740"/>
                </a:lnTo>
                <a:cubicBezTo>
                  <a:pt x="800436" y="498363"/>
                  <a:pt x="798547" y="499885"/>
                  <a:pt x="797001" y="501508"/>
                </a:cubicBezTo>
                <a:cubicBezTo>
                  <a:pt x="792363" y="506277"/>
                  <a:pt x="787553" y="506277"/>
                  <a:pt x="782744" y="506277"/>
                </a:cubicBezTo>
                <a:lnTo>
                  <a:pt x="692049" y="506277"/>
                </a:lnTo>
                <a:lnTo>
                  <a:pt x="291705" y="505140"/>
                </a:lnTo>
                <a:lnTo>
                  <a:pt x="291705" y="506277"/>
                </a:lnTo>
                <a:lnTo>
                  <a:pt x="0" y="506277"/>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a:extLst>
              <a:ext uri="{FF2B5EF4-FFF2-40B4-BE49-F238E27FC236}">
                <a16:creationId xmlns:a16="http://schemas.microsoft.com/office/drawing/2014/main" id="{D251ADAE-B1E7-4138-B90C-874EA829D203}"/>
              </a:ext>
            </a:extLst>
          </p:cNvPr>
          <p:cNvSpPr txBox="1"/>
          <p:nvPr/>
        </p:nvSpPr>
        <p:spPr>
          <a:xfrm>
            <a:off x="7212923" y="6119689"/>
            <a:ext cx="4335610" cy="381460"/>
          </a:xfrm>
          <a:prstGeom prst="rect">
            <a:avLst/>
          </a:prstGeom>
          <a:noFill/>
        </p:spPr>
        <p:txBody>
          <a:bodyPr wrap="square" rtlCol="0">
            <a:spAutoFit/>
          </a:bodyPr>
          <a:lstStyle/>
          <a:p>
            <a:r>
              <a:rPr lang="en-US" i="1" dirty="0"/>
              <a:t>Identify drainages and water courses</a:t>
            </a:r>
            <a:endParaRPr lang="en-US" dirty="0"/>
          </a:p>
        </p:txBody>
      </p:sp>
      <p:sp>
        <p:nvSpPr>
          <p:cNvPr id="11" name="TextBox 10">
            <a:extLst>
              <a:ext uri="{FF2B5EF4-FFF2-40B4-BE49-F238E27FC236}">
                <a16:creationId xmlns:a16="http://schemas.microsoft.com/office/drawing/2014/main" id="{2C0285D7-704B-45F1-8EEE-31BDC38BA4EB}"/>
              </a:ext>
            </a:extLst>
          </p:cNvPr>
          <p:cNvSpPr txBox="1"/>
          <p:nvPr/>
        </p:nvSpPr>
        <p:spPr>
          <a:xfrm>
            <a:off x="1678638" y="6119689"/>
            <a:ext cx="4335610" cy="646331"/>
          </a:xfrm>
          <a:prstGeom prst="rect">
            <a:avLst/>
          </a:prstGeom>
          <a:noFill/>
        </p:spPr>
        <p:txBody>
          <a:bodyPr wrap="square" rtlCol="0">
            <a:spAutoFit/>
          </a:bodyPr>
          <a:lstStyle/>
          <a:p>
            <a:pPr algn="ctr"/>
            <a:r>
              <a:rPr lang="en-US" i="1" dirty="0"/>
              <a:t>Document burn severity, damage to vegetation and soil</a:t>
            </a:r>
            <a:endParaRPr lang="en-US" dirty="0"/>
          </a:p>
        </p:txBody>
      </p:sp>
      <p:pic>
        <p:nvPicPr>
          <p:cNvPr id="15" name="Picture 14">
            <a:extLst>
              <a:ext uri="{FF2B5EF4-FFF2-40B4-BE49-F238E27FC236}">
                <a16:creationId xmlns:a16="http://schemas.microsoft.com/office/drawing/2014/main" id="{AF734CD5-9F27-4706-A23C-68B9529F8B54}"/>
              </a:ext>
            </a:extLst>
          </p:cNvPr>
          <p:cNvPicPr>
            <a:picLocks noChangeAspect="1"/>
          </p:cNvPicPr>
          <p:nvPr/>
        </p:nvPicPr>
        <p:blipFill rotWithShape="1">
          <a:blip r:embed="rId3">
            <a:alphaModFix amt="40000"/>
          </a:blip>
          <a:srcRect t="10984" b="14017"/>
          <a:stretch/>
        </p:blipFill>
        <p:spPr>
          <a:xfrm>
            <a:off x="182881" y="-3952"/>
            <a:ext cx="12009119" cy="6857990"/>
          </a:xfrm>
          <a:prstGeom prst="rect">
            <a:avLst/>
          </a:prstGeom>
        </p:spPr>
      </p:pic>
      <p:pic>
        <p:nvPicPr>
          <p:cNvPr id="3082" name="Picture 10">
            <a:extLst>
              <a:ext uri="{FF2B5EF4-FFF2-40B4-BE49-F238E27FC236}">
                <a16:creationId xmlns:a16="http://schemas.microsoft.com/office/drawing/2014/main" id="{60C51ECF-432A-4E76-9FE5-21CD4F2DAB6D}"/>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7243"/>
          <a:stretch/>
        </p:blipFill>
        <p:spPr bwMode="auto">
          <a:xfrm>
            <a:off x="402771" y="544098"/>
            <a:ext cx="6746999" cy="5455330"/>
          </a:xfrm>
          <a:prstGeom prst="rect">
            <a:avLst/>
          </a:prstGeom>
          <a:noFill/>
          <a:effectLst>
            <a:softEdge rad="88900"/>
          </a:effectLst>
          <a:extLst>
            <a:ext uri="{909E8E84-426E-40DD-AFC4-6F175D3DCCD1}">
              <a14:hiddenFill xmlns:a14="http://schemas.microsoft.com/office/drawing/2010/main">
                <a:solidFill>
                  <a:srgbClr val="FFFFFF"/>
                </a:solidFill>
              </a14:hiddenFill>
            </a:ext>
          </a:extLst>
        </p:spPr>
      </p:pic>
      <p:pic>
        <p:nvPicPr>
          <p:cNvPr id="4" name="Picture 4" descr="DCP_1107">
            <a:extLst>
              <a:ext uri="{FF2B5EF4-FFF2-40B4-BE49-F238E27FC236}">
                <a16:creationId xmlns:a16="http://schemas.microsoft.com/office/drawing/2014/main" id="{6BF13144-3794-4F9F-B341-C03E61B7FAE6}"/>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5481" r="30791" b="1"/>
          <a:stretch/>
        </p:blipFill>
        <p:spPr bwMode="auto">
          <a:xfrm>
            <a:off x="7136896" y="457138"/>
            <a:ext cx="4510817" cy="5604085"/>
          </a:xfrm>
          <a:prstGeom prst="rect">
            <a:avLst/>
          </a:prstGeom>
          <a:noFill/>
          <a:effectLst>
            <a:softEdge rad="889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689392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0000"/>
                <a:satMod val="92000"/>
                <a:lumMod val="120000"/>
              </a:schemeClr>
            </a:gs>
            <a:gs pos="100000">
              <a:schemeClr val="bg2">
                <a:shade val="98000"/>
                <a:satMod val="120000"/>
                <a:lumMod val="98000"/>
              </a:schemeClr>
            </a:gs>
          </a:gsLst>
          <a:path path="circle">
            <a:fillToRect l="50000" t="50000" r="100000" b="100000"/>
          </a:path>
        </a:gra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DFF2E1E0-80B8-44F1-9E63-87A5A7380B1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403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C5F3D482-762B-4F81-847D-65C2948A117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466" y="643467"/>
            <a:ext cx="6406481" cy="5260195"/>
          </a:xfrm>
          <a:prstGeom prst="rect">
            <a:avLst/>
          </a:prstGeom>
          <a:solidFill>
            <a:srgbClr val="FFFFFF"/>
          </a:solidFill>
          <a:ln w="1270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FC694982-5260-4884-A31D-9A537AEC6A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212923" y="643467"/>
            <a:ext cx="4335610" cy="5260195"/>
          </a:xfrm>
          <a:prstGeom prst="rect">
            <a:avLst/>
          </a:prstGeom>
          <a:solidFill>
            <a:srgbClr val="FFFFFF"/>
          </a:solidFill>
          <a:ln w="1270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Freeform 11">
            <a:extLst>
              <a:ext uri="{FF2B5EF4-FFF2-40B4-BE49-F238E27FC236}">
                <a16:creationId xmlns:a16="http://schemas.microsoft.com/office/drawing/2014/main" id="{7EE7015A-7414-44F5-8525-D559FA844B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061223"/>
            <a:ext cx="1038036" cy="506277"/>
          </a:xfrm>
          <a:custGeom>
            <a:avLst/>
            <a:gdLst>
              <a:gd name="connsiteX0" fmla="*/ 0 w 1038036"/>
              <a:gd name="connsiteY0" fmla="*/ 0 h 506277"/>
              <a:gd name="connsiteX1" fmla="*/ 182880 w 1038036"/>
              <a:gd name="connsiteY1" fmla="*/ 0 h 506277"/>
              <a:gd name="connsiteX2" fmla="*/ 291705 w 1038036"/>
              <a:gd name="connsiteY2" fmla="*/ 0 h 506277"/>
              <a:gd name="connsiteX3" fmla="*/ 291705 w 1038036"/>
              <a:gd name="connsiteY3" fmla="*/ 151 h 506277"/>
              <a:gd name="connsiteX4" fmla="*/ 692049 w 1038036"/>
              <a:gd name="connsiteY4" fmla="*/ 705 h 506277"/>
              <a:gd name="connsiteX5" fmla="*/ 782744 w 1038036"/>
              <a:gd name="connsiteY5" fmla="*/ 705 h 506277"/>
              <a:gd name="connsiteX6" fmla="*/ 797001 w 1038036"/>
              <a:gd name="connsiteY6" fmla="*/ 5473 h 506277"/>
              <a:gd name="connsiteX7" fmla="*/ 801982 w 1038036"/>
              <a:gd name="connsiteY7" fmla="*/ 10242 h 506277"/>
              <a:gd name="connsiteX8" fmla="*/ 1030951 w 1038036"/>
              <a:gd name="connsiteY8" fmla="*/ 239185 h 506277"/>
              <a:gd name="connsiteX9" fmla="*/ 1030951 w 1038036"/>
              <a:gd name="connsiteY9" fmla="*/ 267797 h 506277"/>
              <a:gd name="connsiteX10" fmla="*/ 801982 w 1038036"/>
              <a:gd name="connsiteY10" fmla="*/ 496740 h 506277"/>
              <a:gd name="connsiteX11" fmla="*/ 797001 w 1038036"/>
              <a:gd name="connsiteY11" fmla="*/ 501508 h 506277"/>
              <a:gd name="connsiteX12" fmla="*/ 782744 w 1038036"/>
              <a:gd name="connsiteY12" fmla="*/ 506277 h 506277"/>
              <a:gd name="connsiteX13" fmla="*/ 692049 w 1038036"/>
              <a:gd name="connsiteY13" fmla="*/ 506277 h 506277"/>
              <a:gd name="connsiteX14" fmla="*/ 291705 w 1038036"/>
              <a:gd name="connsiteY14" fmla="*/ 505140 h 506277"/>
              <a:gd name="connsiteX15" fmla="*/ 291705 w 1038036"/>
              <a:gd name="connsiteY15" fmla="*/ 506277 h 506277"/>
              <a:gd name="connsiteX16" fmla="*/ 0 w 1038036"/>
              <a:gd name="connsiteY16" fmla="*/ 506277 h 506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38036" h="506277">
                <a:moveTo>
                  <a:pt x="0" y="0"/>
                </a:moveTo>
                <a:lnTo>
                  <a:pt x="182880" y="0"/>
                </a:lnTo>
                <a:lnTo>
                  <a:pt x="291705" y="0"/>
                </a:lnTo>
                <a:lnTo>
                  <a:pt x="291705" y="151"/>
                </a:lnTo>
                <a:lnTo>
                  <a:pt x="692049" y="705"/>
                </a:lnTo>
                <a:lnTo>
                  <a:pt x="782744" y="705"/>
                </a:lnTo>
                <a:cubicBezTo>
                  <a:pt x="787553" y="705"/>
                  <a:pt x="792363" y="5473"/>
                  <a:pt x="797001" y="5473"/>
                </a:cubicBezTo>
                <a:cubicBezTo>
                  <a:pt x="797001" y="10242"/>
                  <a:pt x="801982" y="10242"/>
                  <a:pt x="801982" y="10242"/>
                </a:cubicBezTo>
                <a:lnTo>
                  <a:pt x="1030951" y="239185"/>
                </a:lnTo>
                <a:cubicBezTo>
                  <a:pt x="1040398" y="248722"/>
                  <a:pt x="1040398" y="258259"/>
                  <a:pt x="1030951" y="267797"/>
                </a:cubicBezTo>
                <a:lnTo>
                  <a:pt x="801982" y="496740"/>
                </a:lnTo>
                <a:cubicBezTo>
                  <a:pt x="800436" y="498363"/>
                  <a:pt x="798547" y="499885"/>
                  <a:pt x="797001" y="501508"/>
                </a:cubicBezTo>
                <a:cubicBezTo>
                  <a:pt x="792363" y="506277"/>
                  <a:pt x="787553" y="506277"/>
                  <a:pt x="782744" y="506277"/>
                </a:cubicBezTo>
                <a:lnTo>
                  <a:pt x="692049" y="506277"/>
                </a:lnTo>
                <a:lnTo>
                  <a:pt x="291705" y="505140"/>
                </a:lnTo>
                <a:lnTo>
                  <a:pt x="291705" y="506277"/>
                </a:lnTo>
                <a:lnTo>
                  <a:pt x="0" y="506277"/>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BB3C1F6D-50D0-45D4-BA4A-688456953B92}"/>
              </a:ext>
            </a:extLst>
          </p:cNvPr>
          <p:cNvSpPr txBox="1"/>
          <p:nvPr/>
        </p:nvSpPr>
        <p:spPr>
          <a:xfrm>
            <a:off x="7344983" y="6063265"/>
            <a:ext cx="4335610" cy="646331"/>
          </a:xfrm>
          <a:prstGeom prst="rect">
            <a:avLst/>
          </a:prstGeom>
          <a:noFill/>
        </p:spPr>
        <p:txBody>
          <a:bodyPr wrap="square" rtlCol="0">
            <a:spAutoFit/>
          </a:bodyPr>
          <a:lstStyle/>
          <a:p>
            <a:pPr algn="ctr"/>
            <a:r>
              <a:rPr lang="en-US" i="1" dirty="0"/>
              <a:t>Use of retention basin with standpipe to capture debris and drain water</a:t>
            </a:r>
            <a:endParaRPr lang="en-US" dirty="0"/>
          </a:p>
        </p:txBody>
      </p:sp>
      <p:sp>
        <p:nvSpPr>
          <p:cNvPr id="11" name="TextBox 10">
            <a:extLst>
              <a:ext uri="{FF2B5EF4-FFF2-40B4-BE49-F238E27FC236}">
                <a16:creationId xmlns:a16="http://schemas.microsoft.com/office/drawing/2014/main" id="{32FF1BCB-75C3-4868-9B0A-A68DDCA00C25}"/>
              </a:ext>
            </a:extLst>
          </p:cNvPr>
          <p:cNvSpPr txBox="1"/>
          <p:nvPr/>
        </p:nvSpPr>
        <p:spPr>
          <a:xfrm>
            <a:off x="1680070" y="6055684"/>
            <a:ext cx="4335610" cy="646331"/>
          </a:xfrm>
          <a:prstGeom prst="rect">
            <a:avLst/>
          </a:prstGeom>
          <a:noFill/>
        </p:spPr>
        <p:txBody>
          <a:bodyPr wrap="square" rtlCol="0">
            <a:spAutoFit/>
          </a:bodyPr>
          <a:lstStyle/>
          <a:p>
            <a:pPr algn="ctr"/>
            <a:r>
              <a:rPr lang="en-US" i="1" dirty="0"/>
              <a:t>Debris Rack from burnt trees used to protect drainage in burned area</a:t>
            </a:r>
            <a:endParaRPr lang="en-US" dirty="0"/>
          </a:p>
        </p:txBody>
      </p:sp>
      <p:pic>
        <p:nvPicPr>
          <p:cNvPr id="13" name="Picture 12">
            <a:extLst>
              <a:ext uri="{FF2B5EF4-FFF2-40B4-BE49-F238E27FC236}">
                <a16:creationId xmlns:a16="http://schemas.microsoft.com/office/drawing/2014/main" id="{A213676F-1205-4F1A-B932-9AAC5FB02B2C}"/>
              </a:ext>
            </a:extLst>
          </p:cNvPr>
          <p:cNvPicPr>
            <a:picLocks noChangeAspect="1"/>
          </p:cNvPicPr>
          <p:nvPr/>
        </p:nvPicPr>
        <p:blipFill rotWithShape="1">
          <a:blip r:embed="rId3">
            <a:alphaModFix amt="40000"/>
          </a:blip>
          <a:srcRect t="10984" b="14017"/>
          <a:stretch/>
        </p:blipFill>
        <p:spPr>
          <a:xfrm>
            <a:off x="182881" y="10"/>
            <a:ext cx="12009119" cy="6857990"/>
          </a:xfrm>
          <a:prstGeom prst="rect">
            <a:avLst/>
          </a:prstGeom>
        </p:spPr>
      </p:pic>
      <p:pic>
        <p:nvPicPr>
          <p:cNvPr id="2" name="Picture 2" descr="Image result for Dibries rack post fire">
            <a:extLst>
              <a:ext uri="{FF2B5EF4-FFF2-40B4-BE49-F238E27FC236}">
                <a16:creationId xmlns:a16="http://schemas.microsoft.com/office/drawing/2014/main" id="{75791F28-8D99-4D02-B0A6-CBCA56434B53}"/>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3052" t="809"/>
          <a:stretch/>
        </p:blipFill>
        <p:spPr bwMode="auto">
          <a:xfrm>
            <a:off x="643466" y="643467"/>
            <a:ext cx="6406481" cy="5260194"/>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Terrestrial Laser Scanning debris basins - Thad Wester">
            <a:extLst>
              <a:ext uri="{FF2B5EF4-FFF2-40B4-BE49-F238E27FC236}">
                <a16:creationId xmlns:a16="http://schemas.microsoft.com/office/drawing/2014/main" id="{5024B2AD-3D59-430A-9FA4-FDD22580797F}"/>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27095" r="11223"/>
          <a:stretch/>
        </p:blipFill>
        <p:spPr bwMode="auto">
          <a:xfrm>
            <a:off x="7212923" y="643465"/>
            <a:ext cx="4335610" cy="52753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757761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0000"/>
                <a:satMod val="92000"/>
                <a:lumMod val="120000"/>
              </a:schemeClr>
            </a:gs>
            <a:gs pos="100000">
              <a:schemeClr val="bg2">
                <a:shade val="98000"/>
                <a:satMod val="120000"/>
                <a:lumMod val="98000"/>
              </a:schemeClr>
            </a:gs>
          </a:gsLst>
          <a:path path="circle">
            <a:fillToRect l="50000" t="50000" r="100000" b="100000"/>
          </a:path>
        </a:gra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6FF0359-5066-4F90-9038-F93A70B255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403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11">
            <a:extLst>
              <a:ext uri="{FF2B5EF4-FFF2-40B4-BE49-F238E27FC236}">
                <a16:creationId xmlns:a16="http://schemas.microsoft.com/office/drawing/2014/main" id="{92FDD37D-02BF-479A-BC17-F911BEA891F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061223"/>
            <a:ext cx="1038036" cy="506277"/>
          </a:xfrm>
          <a:custGeom>
            <a:avLst/>
            <a:gdLst>
              <a:gd name="connsiteX0" fmla="*/ 0 w 1038036"/>
              <a:gd name="connsiteY0" fmla="*/ 0 h 506277"/>
              <a:gd name="connsiteX1" fmla="*/ 182880 w 1038036"/>
              <a:gd name="connsiteY1" fmla="*/ 0 h 506277"/>
              <a:gd name="connsiteX2" fmla="*/ 291705 w 1038036"/>
              <a:gd name="connsiteY2" fmla="*/ 0 h 506277"/>
              <a:gd name="connsiteX3" fmla="*/ 291705 w 1038036"/>
              <a:gd name="connsiteY3" fmla="*/ 151 h 506277"/>
              <a:gd name="connsiteX4" fmla="*/ 692049 w 1038036"/>
              <a:gd name="connsiteY4" fmla="*/ 705 h 506277"/>
              <a:gd name="connsiteX5" fmla="*/ 782744 w 1038036"/>
              <a:gd name="connsiteY5" fmla="*/ 705 h 506277"/>
              <a:gd name="connsiteX6" fmla="*/ 797001 w 1038036"/>
              <a:gd name="connsiteY6" fmla="*/ 5473 h 506277"/>
              <a:gd name="connsiteX7" fmla="*/ 801982 w 1038036"/>
              <a:gd name="connsiteY7" fmla="*/ 10242 h 506277"/>
              <a:gd name="connsiteX8" fmla="*/ 1030951 w 1038036"/>
              <a:gd name="connsiteY8" fmla="*/ 239185 h 506277"/>
              <a:gd name="connsiteX9" fmla="*/ 1030951 w 1038036"/>
              <a:gd name="connsiteY9" fmla="*/ 267797 h 506277"/>
              <a:gd name="connsiteX10" fmla="*/ 801982 w 1038036"/>
              <a:gd name="connsiteY10" fmla="*/ 496740 h 506277"/>
              <a:gd name="connsiteX11" fmla="*/ 797001 w 1038036"/>
              <a:gd name="connsiteY11" fmla="*/ 501508 h 506277"/>
              <a:gd name="connsiteX12" fmla="*/ 782744 w 1038036"/>
              <a:gd name="connsiteY12" fmla="*/ 506277 h 506277"/>
              <a:gd name="connsiteX13" fmla="*/ 692049 w 1038036"/>
              <a:gd name="connsiteY13" fmla="*/ 506277 h 506277"/>
              <a:gd name="connsiteX14" fmla="*/ 291705 w 1038036"/>
              <a:gd name="connsiteY14" fmla="*/ 505140 h 506277"/>
              <a:gd name="connsiteX15" fmla="*/ 291705 w 1038036"/>
              <a:gd name="connsiteY15" fmla="*/ 506277 h 506277"/>
              <a:gd name="connsiteX16" fmla="*/ 0 w 1038036"/>
              <a:gd name="connsiteY16" fmla="*/ 506277 h 506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38036" h="506277">
                <a:moveTo>
                  <a:pt x="0" y="0"/>
                </a:moveTo>
                <a:lnTo>
                  <a:pt x="182880" y="0"/>
                </a:lnTo>
                <a:lnTo>
                  <a:pt x="291705" y="0"/>
                </a:lnTo>
                <a:lnTo>
                  <a:pt x="291705" y="151"/>
                </a:lnTo>
                <a:lnTo>
                  <a:pt x="692049" y="705"/>
                </a:lnTo>
                <a:lnTo>
                  <a:pt x="782744" y="705"/>
                </a:lnTo>
                <a:cubicBezTo>
                  <a:pt x="787553" y="705"/>
                  <a:pt x="792363" y="5473"/>
                  <a:pt x="797001" y="5473"/>
                </a:cubicBezTo>
                <a:cubicBezTo>
                  <a:pt x="797001" y="10242"/>
                  <a:pt x="801982" y="10242"/>
                  <a:pt x="801982" y="10242"/>
                </a:cubicBezTo>
                <a:lnTo>
                  <a:pt x="1030951" y="239185"/>
                </a:lnTo>
                <a:cubicBezTo>
                  <a:pt x="1040398" y="248722"/>
                  <a:pt x="1040398" y="258259"/>
                  <a:pt x="1030951" y="267797"/>
                </a:cubicBezTo>
                <a:lnTo>
                  <a:pt x="801982" y="496740"/>
                </a:lnTo>
                <a:cubicBezTo>
                  <a:pt x="800436" y="498363"/>
                  <a:pt x="798547" y="499885"/>
                  <a:pt x="797001" y="501508"/>
                </a:cubicBezTo>
                <a:cubicBezTo>
                  <a:pt x="792363" y="506277"/>
                  <a:pt x="787553" y="506277"/>
                  <a:pt x="782744" y="506277"/>
                </a:cubicBezTo>
                <a:lnTo>
                  <a:pt x="692049" y="506277"/>
                </a:lnTo>
                <a:lnTo>
                  <a:pt x="291705" y="505140"/>
                </a:lnTo>
                <a:lnTo>
                  <a:pt x="291705" y="506277"/>
                </a:lnTo>
                <a:lnTo>
                  <a:pt x="0" y="506277"/>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3BA3DE75-8BBA-4CCB-BDF1-232E29547029}"/>
              </a:ext>
            </a:extLst>
          </p:cNvPr>
          <p:cNvSpPr txBox="1"/>
          <p:nvPr/>
        </p:nvSpPr>
        <p:spPr>
          <a:xfrm>
            <a:off x="1991637" y="6061223"/>
            <a:ext cx="3832965" cy="369332"/>
          </a:xfrm>
          <a:prstGeom prst="rect">
            <a:avLst/>
          </a:prstGeom>
          <a:noFill/>
        </p:spPr>
        <p:txBody>
          <a:bodyPr wrap="square" rtlCol="0">
            <a:spAutoFit/>
          </a:bodyPr>
          <a:lstStyle/>
          <a:p>
            <a:r>
              <a:rPr lang="en-US" i="1" dirty="0"/>
              <a:t>What you want to avoid</a:t>
            </a:r>
          </a:p>
        </p:txBody>
      </p:sp>
      <p:sp>
        <p:nvSpPr>
          <p:cNvPr id="7" name="TextBox 6">
            <a:extLst>
              <a:ext uri="{FF2B5EF4-FFF2-40B4-BE49-F238E27FC236}">
                <a16:creationId xmlns:a16="http://schemas.microsoft.com/office/drawing/2014/main" id="{97E5BA64-80C5-4F29-B804-29231E686DC5}"/>
              </a:ext>
            </a:extLst>
          </p:cNvPr>
          <p:cNvSpPr txBox="1"/>
          <p:nvPr/>
        </p:nvSpPr>
        <p:spPr>
          <a:xfrm>
            <a:off x="6778204" y="5991195"/>
            <a:ext cx="4118045" cy="646331"/>
          </a:xfrm>
          <a:prstGeom prst="rect">
            <a:avLst/>
          </a:prstGeom>
          <a:noFill/>
        </p:spPr>
        <p:txBody>
          <a:bodyPr wrap="square" rtlCol="0">
            <a:spAutoFit/>
          </a:bodyPr>
          <a:lstStyle/>
          <a:p>
            <a:pPr algn="ctr"/>
            <a:r>
              <a:rPr lang="en-US" i="1" dirty="0"/>
              <a:t>Reinforced channel for expected high flows</a:t>
            </a:r>
          </a:p>
        </p:txBody>
      </p:sp>
      <p:sp>
        <p:nvSpPr>
          <p:cNvPr id="5" name="Rectangle 4">
            <a:extLst>
              <a:ext uri="{FF2B5EF4-FFF2-40B4-BE49-F238E27FC236}">
                <a16:creationId xmlns:a16="http://schemas.microsoft.com/office/drawing/2014/main" id="{A73EF218-43A8-4F1B-B511-8D0E40160A7A}"/>
              </a:ext>
            </a:extLst>
          </p:cNvPr>
          <p:cNvSpPr/>
          <p:nvPr/>
        </p:nvSpPr>
        <p:spPr>
          <a:xfrm>
            <a:off x="731520" y="457200"/>
            <a:ext cx="5093082" cy="518054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21D8A100-D8EE-4123-99B3-C6BE517FAD94}"/>
              </a:ext>
            </a:extLst>
          </p:cNvPr>
          <p:cNvSpPr/>
          <p:nvPr/>
        </p:nvSpPr>
        <p:spPr>
          <a:xfrm>
            <a:off x="6131117" y="457200"/>
            <a:ext cx="5093082" cy="518054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6559A69E-C930-40A0-8EFC-123D22792DCC}"/>
              </a:ext>
            </a:extLst>
          </p:cNvPr>
          <p:cNvPicPr>
            <a:picLocks noChangeAspect="1"/>
          </p:cNvPicPr>
          <p:nvPr/>
        </p:nvPicPr>
        <p:blipFill rotWithShape="1">
          <a:blip r:embed="rId3">
            <a:alphaModFix amt="40000"/>
          </a:blip>
          <a:srcRect t="10984" b="14017"/>
          <a:stretch/>
        </p:blipFill>
        <p:spPr>
          <a:xfrm>
            <a:off x="191500" y="10"/>
            <a:ext cx="12009119" cy="6857990"/>
          </a:xfrm>
          <a:prstGeom prst="rect">
            <a:avLst/>
          </a:prstGeom>
        </p:spPr>
      </p:pic>
      <p:pic>
        <p:nvPicPr>
          <p:cNvPr id="2" name="Picture 4" descr="2000 Arrowhead also">
            <a:extLst>
              <a:ext uri="{FF2B5EF4-FFF2-40B4-BE49-F238E27FC236}">
                <a16:creationId xmlns:a16="http://schemas.microsoft.com/office/drawing/2014/main" id="{E242BF69-7F9F-4E3F-857B-C8F32B895047}"/>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4521" r="1" b="1"/>
          <a:stretch/>
        </p:blipFill>
        <p:spPr bwMode="auto">
          <a:xfrm>
            <a:off x="681407" y="434970"/>
            <a:ext cx="5264462" cy="5213657"/>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6" descr="Image result for Culvert inlet protection">
            <a:extLst>
              <a:ext uri="{FF2B5EF4-FFF2-40B4-BE49-F238E27FC236}">
                <a16:creationId xmlns:a16="http://schemas.microsoft.com/office/drawing/2014/main" id="{1D0FE6BD-56B7-4E09-B867-291012742CA9}"/>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6604" r="7522" b="2"/>
          <a:stretch/>
        </p:blipFill>
        <p:spPr bwMode="auto">
          <a:xfrm>
            <a:off x="6134099" y="434971"/>
            <a:ext cx="5285902" cy="52348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77060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4737EBFC-FF08-4274-9DA7-0AE009603CA0}"/>
              </a:ext>
            </a:extLst>
          </p:cNvPr>
          <p:cNvSpPr txBox="1"/>
          <p:nvPr/>
        </p:nvSpPr>
        <p:spPr>
          <a:xfrm>
            <a:off x="7214355" y="6055684"/>
            <a:ext cx="4335610" cy="646331"/>
          </a:xfrm>
          <a:prstGeom prst="rect">
            <a:avLst/>
          </a:prstGeom>
          <a:noFill/>
        </p:spPr>
        <p:txBody>
          <a:bodyPr wrap="square" rtlCol="0">
            <a:spAutoFit/>
          </a:bodyPr>
          <a:lstStyle/>
          <a:p>
            <a:pPr algn="ctr"/>
            <a:r>
              <a:rPr lang="en-US" i="1" dirty="0"/>
              <a:t>Use of fiber rolls for slowing water and preventing rill erosion</a:t>
            </a:r>
            <a:endParaRPr lang="en-US" dirty="0"/>
          </a:p>
        </p:txBody>
      </p:sp>
      <p:sp>
        <p:nvSpPr>
          <p:cNvPr id="11" name="TextBox 10">
            <a:extLst>
              <a:ext uri="{FF2B5EF4-FFF2-40B4-BE49-F238E27FC236}">
                <a16:creationId xmlns:a16="http://schemas.microsoft.com/office/drawing/2014/main" id="{FA6627F1-45D4-4A8D-A427-EB9013EFA68E}"/>
              </a:ext>
            </a:extLst>
          </p:cNvPr>
          <p:cNvSpPr txBox="1"/>
          <p:nvPr/>
        </p:nvSpPr>
        <p:spPr>
          <a:xfrm>
            <a:off x="1531798" y="6055684"/>
            <a:ext cx="4629290" cy="646331"/>
          </a:xfrm>
          <a:prstGeom prst="rect">
            <a:avLst/>
          </a:prstGeom>
          <a:noFill/>
        </p:spPr>
        <p:txBody>
          <a:bodyPr wrap="square" rtlCol="0">
            <a:spAutoFit/>
          </a:bodyPr>
          <a:lstStyle/>
          <a:p>
            <a:pPr algn="ctr"/>
            <a:r>
              <a:rPr lang="en-US" i="1" dirty="0"/>
              <a:t>Application of hydroseeding to protect slopes from rainfall impact erosion</a:t>
            </a:r>
            <a:endParaRPr lang="en-US" dirty="0"/>
          </a:p>
        </p:txBody>
      </p:sp>
      <p:pic>
        <p:nvPicPr>
          <p:cNvPr id="13" name="Picture 12">
            <a:extLst>
              <a:ext uri="{FF2B5EF4-FFF2-40B4-BE49-F238E27FC236}">
                <a16:creationId xmlns:a16="http://schemas.microsoft.com/office/drawing/2014/main" id="{6CEB20E1-8BAB-4AF7-A102-75C844E69FC5}"/>
              </a:ext>
            </a:extLst>
          </p:cNvPr>
          <p:cNvPicPr>
            <a:picLocks noChangeAspect="1"/>
          </p:cNvPicPr>
          <p:nvPr/>
        </p:nvPicPr>
        <p:blipFill rotWithShape="1">
          <a:blip r:embed="rId3">
            <a:alphaModFix amt="40000"/>
          </a:blip>
          <a:srcRect t="10984" b="14017"/>
          <a:stretch/>
        </p:blipFill>
        <p:spPr>
          <a:xfrm>
            <a:off x="182881" y="0"/>
            <a:ext cx="12009119" cy="6857990"/>
          </a:xfrm>
          <a:prstGeom prst="rect">
            <a:avLst/>
          </a:prstGeom>
        </p:spPr>
      </p:pic>
      <p:pic>
        <p:nvPicPr>
          <p:cNvPr id="3" name="Picture 2050" descr="100_0050">
            <a:extLst>
              <a:ext uri="{FF2B5EF4-FFF2-40B4-BE49-F238E27FC236}">
                <a16:creationId xmlns:a16="http://schemas.microsoft.com/office/drawing/2014/main" id="{99BCF965-A889-47F5-9225-BDE22EFABE2F}"/>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6094" r="-1" b="-1"/>
          <a:stretch/>
        </p:blipFill>
        <p:spPr bwMode="auto">
          <a:xfrm>
            <a:off x="977526" y="1391945"/>
            <a:ext cx="5762486" cy="458699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4" descr="DCP_1103">
            <a:extLst>
              <a:ext uri="{FF2B5EF4-FFF2-40B4-BE49-F238E27FC236}">
                <a16:creationId xmlns:a16="http://schemas.microsoft.com/office/drawing/2014/main" id="{CED2C982-569C-4B14-8B0E-21677177A37B}"/>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31299" r="14974" b="1"/>
          <a:stretch/>
        </p:blipFill>
        <p:spPr bwMode="auto">
          <a:xfrm>
            <a:off x="7064943" y="406900"/>
            <a:ext cx="4485022" cy="55720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01990834"/>
      </p:ext>
    </p:extLst>
  </p:cSld>
  <p:clrMapOvr>
    <a:masterClrMapping/>
  </p:clrMapOvr>
</p:sld>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2" ma:contentTypeDescription="Create a new document." ma:contentTypeScope="" ma:versionID="a410dd7f93c95333ffa1b60ed6adedd1">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a936d9baba76aa3866493feff160faab"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2: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Status" ma:index="19" nillable="true" ma:displayName="Status" ma:default="Not started" ma:format="Dropdown" ma:internalName="Status">
      <xsd:simpleType>
        <xsd:restriction base="dms:Choice">
          <xsd:enumeration value="Not started"/>
          <xsd:enumeration value="In Progress"/>
          <xsd:enumeration value="Completed"/>
        </xsd:restriction>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tatus xmlns="71af3243-3dd4-4a8d-8c0d-dd76da1f02a5">Not started</Status>
    <MediaServiceKeyPoints xmlns="71af3243-3dd4-4a8d-8c0d-dd76da1f02a5" xsi:nil="true"/>
  </documentManagement>
</p:properties>
</file>

<file path=customXml/itemProps1.xml><?xml version="1.0" encoding="utf-8"?>
<ds:datastoreItem xmlns:ds="http://schemas.openxmlformats.org/officeDocument/2006/customXml" ds:itemID="{26DBD101-FC0A-4B21-82B0-57CAA7AEEC7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94F055B-D391-44D3-A87A-BCD07BD5A31C}">
  <ds:schemaRefs>
    <ds:schemaRef ds:uri="http://schemas.microsoft.com/sharepoint/v3/contenttype/forms"/>
  </ds:schemaRefs>
</ds:datastoreItem>
</file>

<file path=customXml/itemProps3.xml><?xml version="1.0" encoding="utf-8"?>
<ds:datastoreItem xmlns:ds="http://schemas.openxmlformats.org/officeDocument/2006/customXml" ds:itemID="{B975FBC4-9D33-46BE-911D-419763BA9AF9}">
  <ds:schemaRefs>
    <ds:schemaRef ds:uri="http://schemas.microsoft.com/office/2006/metadata/properties"/>
    <ds:schemaRef ds:uri="http://schemas.microsoft.com/office/infopath/2007/PartnerControls"/>
    <ds:schemaRef ds:uri="71af3243-3dd4-4a8d-8c0d-dd76da1f02a5"/>
  </ds:schemaRefs>
</ds:datastoreItem>
</file>

<file path=docProps/app.xml><?xml version="1.0" encoding="utf-8"?>
<Properties xmlns="http://schemas.openxmlformats.org/officeDocument/2006/extended-properties" xmlns:vt="http://schemas.openxmlformats.org/officeDocument/2006/docPropsVTypes">
  <Template>Wisp</Template>
  <TotalTime>2614</TotalTime>
  <Words>1892</Words>
  <Application>Microsoft Office PowerPoint</Application>
  <PresentationFormat>Widescreen</PresentationFormat>
  <Paragraphs>132</Paragraphs>
  <Slides>17</Slides>
  <Notes>16</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2</vt:i4>
      </vt:variant>
      <vt:variant>
        <vt:lpstr>Slide Titles</vt:lpstr>
      </vt:variant>
      <vt:variant>
        <vt:i4>17</vt:i4>
      </vt:variant>
    </vt:vector>
  </HeadingPairs>
  <TitlesOfParts>
    <vt:vector size="27" baseType="lpstr">
      <vt:lpstr>Arial</vt:lpstr>
      <vt:lpstr>Calibri</vt:lpstr>
      <vt:lpstr>Century Gothic</vt:lpstr>
      <vt:lpstr>Century Gothic (Headings)</vt:lpstr>
      <vt:lpstr>Tahoma</vt:lpstr>
      <vt:lpstr>Times New Roman</vt:lpstr>
      <vt:lpstr>Wingdings 3</vt:lpstr>
      <vt:lpstr>Wisp</vt:lpstr>
      <vt:lpstr>Acrobat Document</vt:lpstr>
      <vt:lpstr>Image</vt:lpstr>
      <vt:lpstr>The California Experience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California Wildfires Lessons Learned</vt:lpstr>
      <vt:lpstr>PowerPoint Presentation</vt:lpstr>
      <vt:lpstr>PowerPoint Presentation</vt:lpstr>
      <vt:lpstr>PowerPoint Presentation</vt:lpstr>
      <vt:lpstr>PowerPoint Presentation</vt:lpstr>
      <vt:lpstr>PowerPoint Presentation</vt:lpstr>
      <vt:lpstr>Post Fire Hydroseeding with natives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California Experience</dc:title>
  <dc:creator>Broadbent, Jack D@DOT</dc:creator>
  <cp:lastModifiedBy>Willard, Ray</cp:lastModifiedBy>
  <cp:revision>71</cp:revision>
  <dcterms:created xsi:type="dcterms:W3CDTF">2021-11-05T16:46:56Z</dcterms:created>
  <dcterms:modified xsi:type="dcterms:W3CDTF">2021-12-22T17:03:40Z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