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60" r:id="rId2"/>
    <p:sldMasterId id="2147483680" r:id="rId3"/>
    <p:sldMasterId id="2147483690" r:id="rId4"/>
  </p:sldMasterIdLst>
  <p:notesMasterIdLst>
    <p:notesMasterId r:id="rId41"/>
  </p:notesMasterIdLst>
  <p:handoutMasterIdLst>
    <p:handoutMasterId r:id="rId42"/>
  </p:handoutMasterIdLst>
  <p:sldIdLst>
    <p:sldId id="494" r:id="rId5"/>
    <p:sldId id="591" r:id="rId6"/>
    <p:sldId id="627" r:id="rId7"/>
    <p:sldId id="628" r:id="rId8"/>
    <p:sldId id="269" r:id="rId9"/>
    <p:sldId id="1253" r:id="rId10"/>
    <p:sldId id="1237" r:id="rId11"/>
    <p:sldId id="1258" r:id="rId12"/>
    <p:sldId id="1236" r:id="rId13"/>
    <p:sldId id="1260" r:id="rId14"/>
    <p:sldId id="1261" r:id="rId15"/>
    <p:sldId id="1262" r:id="rId16"/>
    <p:sldId id="1263" r:id="rId17"/>
    <p:sldId id="1243" r:id="rId18"/>
    <p:sldId id="1255" r:id="rId19"/>
    <p:sldId id="1244" r:id="rId20"/>
    <p:sldId id="1246" r:id="rId21"/>
    <p:sldId id="1247" r:id="rId22"/>
    <p:sldId id="1245" r:id="rId23"/>
    <p:sldId id="310" r:id="rId24"/>
    <p:sldId id="308" r:id="rId25"/>
    <p:sldId id="311" r:id="rId26"/>
    <p:sldId id="309" r:id="rId27"/>
    <p:sldId id="1240" r:id="rId28"/>
    <p:sldId id="1224" r:id="rId29"/>
    <p:sldId id="1229" r:id="rId30"/>
    <p:sldId id="1249" r:id="rId31"/>
    <p:sldId id="1239" r:id="rId32"/>
    <p:sldId id="1227" r:id="rId33"/>
    <p:sldId id="1264" r:id="rId34"/>
    <p:sldId id="1265" r:id="rId35"/>
    <p:sldId id="1267" r:id="rId36"/>
    <p:sldId id="1242" r:id="rId37"/>
    <p:sldId id="1235" r:id="rId38"/>
    <p:sldId id="648" r:id="rId39"/>
    <p:sldId id="649" r:id="rId40"/>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Welcome" id="{1971ECF8-6E7E-40B4-B96A-6173EFCA412C}">
          <p14:sldIdLst>
            <p14:sldId id="494"/>
            <p14:sldId id="591"/>
          </p14:sldIdLst>
        </p14:section>
        <p14:section name="Orientation" id="{03ED9A86-612D-42B6-9EBE-A4B90A0BA3B0}">
          <p14:sldIdLst>
            <p14:sldId id="627"/>
            <p14:sldId id="628"/>
          </p14:sldIdLst>
        </p14:section>
        <p14:section name="Equity Approach" id="{0B4BEAAD-5652-417E-8214-43711EEA871B}">
          <p14:sldIdLst>
            <p14:sldId id="269"/>
            <p14:sldId id="1253"/>
            <p14:sldId id="1237"/>
            <p14:sldId id="1258"/>
            <p14:sldId id="1236"/>
            <p14:sldId id="1260"/>
            <p14:sldId id="1261"/>
            <p14:sldId id="1262"/>
            <p14:sldId id="1263"/>
            <p14:sldId id="1243"/>
            <p14:sldId id="1255"/>
            <p14:sldId id="1244"/>
            <p14:sldId id="1246"/>
            <p14:sldId id="1247"/>
            <p14:sldId id="1245"/>
            <p14:sldId id="310"/>
            <p14:sldId id="308"/>
            <p14:sldId id="311"/>
            <p14:sldId id="309"/>
            <p14:sldId id="1240"/>
            <p14:sldId id="1224"/>
            <p14:sldId id="1229"/>
            <p14:sldId id="1249"/>
            <p14:sldId id="1239"/>
            <p14:sldId id="1227"/>
            <p14:sldId id="1264"/>
            <p14:sldId id="1265"/>
            <p14:sldId id="1267"/>
            <p14:sldId id="1242"/>
            <p14:sldId id="1235"/>
            <p14:sldId id="648"/>
            <p14:sldId id="649"/>
          </p14:sldIdLst>
        </p14:section>
      </p14:sectionLst>
    </p:ext>
    <p:ext uri="{EFAFB233-063F-42B5-8137-9DF3F51BA10A}">
      <p15:sldGuideLst xmlns:p15="http://schemas.microsoft.com/office/powerpoint/2012/main">
        <p15:guide id="1" orient="horz" pos="2892" userDrawn="1">
          <p15:clr>
            <a:srgbClr val="A4A3A4"/>
          </p15:clr>
        </p15:guide>
        <p15:guide id="2" pos="2856"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user, Karena" initials="HK" lastIdx="5" clrIdx="0"/>
  <p:cmAuthor id="2" name="Coppo, Joseph" initials="CJ" lastIdx="1" clrIdx="1"/>
  <p:cmAuthor id="3" name="Tobin, Candice" initials="TC" lastIdx="5" clrIdx="2">
    <p:extLst>
      <p:ext uri="{19B8F6BF-5375-455C-9EA6-DF929625EA0E}">
        <p15:presenceInfo xmlns:p15="http://schemas.microsoft.com/office/powerpoint/2012/main" userId="S-1-5-21-34999301-517364082-273882866-3372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7D5B"/>
    <a:srgbClr val="1B6C49"/>
    <a:srgbClr val="FFFFCC"/>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06" autoAdjust="0"/>
    <p:restoredTop sz="52644" autoAdjust="0"/>
  </p:normalViewPr>
  <p:slideViewPr>
    <p:cSldViewPr snapToGrid="0">
      <p:cViewPr varScale="1">
        <p:scale>
          <a:sx n="74" d="100"/>
          <a:sy n="74" d="100"/>
        </p:scale>
        <p:origin x="2340" y="66"/>
      </p:cViewPr>
      <p:guideLst>
        <p:guide orient="horz" pos="2892"/>
        <p:guide pos="2856"/>
      </p:guideLst>
    </p:cSldViewPr>
  </p:slideViewPr>
  <p:notesTextViewPr>
    <p:cViewPr>
      <p:scale>
        <a:sx n="125" d="100"/>
        <a:sy n="125" d="100"/>
      </p:scale>
      <p:origin x="0" y="0"/>
    </p:cViewPr>
  </p:notesTextViewPr>
  <p:sorterViewPr>
    <p:cViewPr>
      <p:scale>
        <a:sx n="100" d="100"/>
        <a:sy n="100" d="100"/>
      </p:scale>
      <p:origin x="0" y="0"/>
    </p:cViewPr>
  </p:sorterViewPr>
  <p:notesViewPr>
    <p:cSldViewPr>
      <p:cViewPr varScale="1">
        <p:scale>
          <a:sx n="80" d="100"/>
          <a:sy n="80" d="100"/>
        </p:scale>
        <p:origin x="3804"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69811" cy="479733"/>
          </a:xfrm>
          <a:prstGeom prst="rect">
            <a:avLst/>
          </a:prstGeom>
        </p:spPr>
        <p:txBody>
          <a:bodyPr vert="horz" lIns="94695" tIns="47347" rIns="94695" bIns="47347" rtlCol="0"/>
          <a:lstStyle>
            <a:lvl1pPr algn="l">
              <a:defRPr sz="1200"/>
            </a:lvl1pPr>
          </a:lstStyle>
          <a:p>
            <a:endParaRPr lang="en-US" dirty="0"/>
          </a:p>
        </p:txBody>
      </p:sp>
      <p:sp>
        <p:nvSpPr>
          <p:cNvPr id="3" name="Date Placeholder 2"/>
          <p:cNvSpPr>
            <a:spLocks noGrp="1"/>
          </p:cNvSpPr>
          <p:nvPr>
            <p:ph type="dt" sz="quarter" idx="1"/>
          </p:nvPr>
        </p:nvSpPr>
        <p:spPr>
          <a:xfrm>
            <a:off x="4143737" y="1"/>
            <a:ext cx="3169811" cy="479733"/>
          </a:xfrm>
          <a:prstGeom prst="rect">
            <a:avLst/>
          </a:prstGeom>
        </p:spPr>
        <p:txBody>
          <a:bodyPr vert="horz" lIns="94695" tIns="47347" rIns="94695" bIns="47347" rtlCol="0"/>
          <a:lstStyle>
            <a:lvl1pPr algn="r">
              <a:defRPr sz="1200"/>
            </a:lvl1pPr>
          </a:lstStyle>
          <a:p>
            <a:fld id="{71B0DE8C-47F1-E541-B4DD-C4EB8DF58A07}" type="datetimeFigureOut">
              <a:rPr lang="en-US" smtClean="0"/>
              <a:t>1/19/2022</a:t>
            </a:fld>
            <a:endParaRPr lang="en-US" dirty="0"/>
          </a:p>
        </p:txBody>
      </p:sp>
      <p:sp>
        <p:nvSpPr>
          <p:cNvPr id="4" name="Footer Placeholder 3"/>
          <p:cNvSpPr>
            <a:spLocks noGrp="1"/>
          </p:cNvSpPr>
          <p:nvPr>
            <p:ph type="ftr" sz="quarter" idx="2"/>
          </p:nvPr>
        </p:nvSpPr>
        <p:spPr>
          <a:xfrm>
            <a:off x="1" y="9119831"/>
            <a:ext cx="3169811" cy="479733"/>
          </a:xfrm>
          <a:prstGeom prst="rect">
            <a:avLst/>
          </a:prstGeom>
        </p:spPr>
        <p:txBody>
          <a:bodyPr vert="horz" lIns="94695" tIns="47347" rIns="94695" bIns="473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737" y="9119831"/>
            <a:ext cx="3169811" cy="479733"/>
          </a:xfrm>
          <a:prstGeom prst="rect">
            <a:avLst/>
          </a:prstGeom>
        </p:spPr>
        <p:txBody>
          <a:bodyPr vert="horz" lIns="94695" tIns="47347" rIns="94695" bIns="47347" rtlCol="0" anchor="b"/>
          <a:lstStyle>
            <a:lvl1pPr algn="r">
              <a:defRPr sz="1200"/>
            </a:lvl1pPr>
          </a:lstStyle>
          <a:p>
            <a:fld id="{9608A881-B894-ED44-9108-D3317422893F}" type="slidenum">
              <a:rPr lang="en-US" smtClean="0"/>
              <a:t>‹#›</a:t>
            </a:fld>
            <a:endParaRPr lang="en-US" dirty="0"/>
          </a:p>
        </p:txBody>
      </p:sp>
    </p:spTree>
    <p:extLst>
      <p:ext uri="{BB962C8B-B14F-4D97-AF65-F5344CB8AC3E}">
        <p14:creationId xmlns:p14="http://schemas.microsoft.com/office/powerpoint/2010/main" val="8955263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45" tIns="48323" rIns="96645" bIns="48323" numCol="1" anchor="t" anchorCtr="0" compatLnSpc="1">
            <a:prstTxWarp prst="textNoShape">
              <a:avLst/>
            </a:prstTxWarp>
          </a:bodyPr>
          <a:lstStyle>
            <a:lvl1pPr>
              <a:defRPr sz="1200">
                <a:latin typeface="Arial" charset="0"/>
              </a:defRPr>
            </a:lvl1pPr>
          </a:lstStyle>
          <a:p>
            <a:pPr>
              <a:defRPr/>
            </a:pPr>
            <a:endParaRPr lang="en-US" dirty="0"/>
          </a:p>
        </p:txBody>
      </p:sp>
      <p:sp>
        <p:nvSpPr>
          <p:cNvPr id="6147" name="Rectangle 3"/>
          <p:cNvSpPr>
            <a:spLocks noGrp="1" noChangeArrowheads="1"/>
          </p:cNvSpPr>
          <p:nvPr>
            <p:ph type="dt" idx="1"/>
          </p:nvPr>
        </p:nvSpPr>
        <p:spPr bwMode="auto">
          <a:xfrm>
            <a:off x="4143589" y="0"/>
            <a:ext cx="3169920" cy="480060"/>
          </a:xfrm>
          <a:prstGeom prst="rect">
            <a:avLst/>
          </a:prstGeom>
          <a:noFill/>
          <a:ln w="9525">
            <a:noFill/>
            <a:miter lim="800000"/>
            <a:headEnd/>
            <a:tailEnd/>
          </a:ln>
          <a:effectLst/>
        </p:spPr>
        <p:txBody>
          <a:bodyPr vert="horz" wrap="square" lIns="96645" tIns="48323" rIns="96645" bIns="48323" numCol="1" anchor="t" anchorCtr="0" compatLnSpc="1">
            <a:prstTxWarp prst="textNoShape">
              <a:avLst/>
            </a:prstTxWarp>
          </a:bodyPr>
          <a:lstStyle>
            <a:lvl1pPr algn="r">
              <a:defRPr sz="1200">
                <a:latin typeface="Arial" charset="0"/>
              </a:defRPr>
            </a:lvl1pPr>
          </a:lstStyle>
          <a:p>
            <a:pPr>
              <a:defRPr/>
            </a:pPr>
            <a:endParaRPr lang="en-US" dirty="0"/>
          </a:p>
        </p:txBody>
      </p:sp>
      <p:sp>
        <p:nvSpPr>
          <p:cNvPr id="5124" name="Rectangle 4"/>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731521" y="4560572"/>
            <a:ext cx="5852160" cy="4320540"/>
          </a:xfrm>
          <a:prstGeom prst="rect">
            <a:avLst/>
          </a:prstGeom>
          <a:noFill/>
          <a:ln w="9525">
            <a:noFill/>
            <a:miter lim="800000"/>
            <a:headEnd/>
            <a:tailEnd/>
          </a:ln>
          <a:effectLst/>
        </p:spPr>
        <p:txBody>
          <a:bodyPr vert="horz" wrap="square" lIns="96645" tIns="48323" rIns="96645" bIns="483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9119475"/>
            <a:ext cx="3169920" cy="480060"/>
          </a:xfrm>
          <a:prstGeom prst="rect">
            <a:avLst/>
          </a:prstGeom>
          <a:noFill/>
          <a:ln w="9525">
            <a:noFill/>
            <a:miter lim="800000"/>
            <a:headEnd/>
            <a:tailEnd/>
          </a:ln>
          <a:effectLst/>
        </p:spPr>
        <p:txBody>
          <a:bodyPr vert="horz" wrap="square" lIns="96645" tIns="48323" rIns="96645" bIns="48323" numCol="1" anchor="b" anchorCtr="0" compatLnSpc="1">
            <a:prstTxWarp prst="textNoShape">
              <a:avLst/>
            </a:prstTxWarp>
          </a:bodyPr>
          <a:lstStyle>
            <a:lvl1pPr>
              <a:defRPr sz="1200">
                <a:latin typeface="Arial" charset="0"/>
              </a:defRPr>
            </a:lvl1pPr>
          </a:lstStyle>
          <a:p>
            <a:pPr>
              <a:defRPr/>
            </a:pPr>
            <a:endParaRPr lang="en-US" dirty="0"/>
          </a:p>
        </p:txBody>
      </p:sp>
      <p:sp>
        <p:nvSpPr>
          <p:cNvPr id="6151" name="Rectangle 7"/>
          <p:cNvSpPr>
            <a:spLocks noGrp="1" noChangeArrowheads="1"/>
          </p:cNvSpPr>
          <p:nvPr>
            <p:ph type="sldNum" sz="quarter" idx="5"/>
          </p:nvPr>
        </p:nvSpPr>
        <p:spPr bwMode="auto">
          <a:xfrm>
            <a:off x="4143589" y="9119475"/>
            <a:ext cx="3169920" cy="480060"/>
          </a:xfrm>
          <a:prstGeom prst="rect">
            <a:avLst/>
          </a:prstGeom>
          <a:noFill/>
          <a:ln w="9525">
            <a:noFill/>
            <a:miter lim="800000"/>
            <a:headEnd/>
            <a:tailEnd/>
          </a:ln>
          <a:effectLst/>
        </p:spPr>
        <p:txBody>
          <a:bodyPr vert="horz" wrap="square" lIns="96645" tIns="48323" rIns="96645" bIns="48323" numCol="1" anchor="b" anchorCtr="0" compatLnSpc="1">
            <a:prstTxWarp prst="textNoShape">
              <a:avLst/>
            </a:prstTxWarp>
          </a:bodyPr>
          <a:lstStyle>
            <a:lvl1pPr algn="r">
              <a:defRPr sz="1200">
                <a:latin typeface="Arial" charset="0"/>
              </a:defRPr>
            </a:lvl1pPr>
          </a:lstStyle>
          <a:p>
            <a:pPr>
              <a:defRPr/>
            </a:pPr>
            <a:fld id="{DBCDC475-BD9A-4C4C-9E91-34CA21719164}" type="slidenum">
              <a:rPr lang="en-US"/>
              <a:pPr>
                <a:defRPr/>
              </a:pPr>
              <a:t>‹#›</a:t>
            </a:fld>
            <a:endParaRPr lang="en-US" dirty="0"/>
          </a:p>
        </p:txBody>
      </p:sp>
    </p:spTree>
    <p:extLst>
      <p:ext uri="{BB962C8B-B14F-4D97-AF65-F5344CB8AC3E}">
        <p14:creationId xmlns:p14="http://schemas.microsoft.com/office/powerpoint/2010/main" val="136170499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This is Karena Houser, WSDOT Statewide Planning Manager, and this presentation is intended to provide information about the equity approach for the Highway System Plan. </a:t>
            </a: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1</a:t>
            </a:fld>
            <a:endParaRPr lang="en-US" dirty="0"/>
          </a:p>
        </p:txBody>
      </p:sp>
    </p:spTree>
    <p:extLst>
      <p:ext uri="{BB962C8B-B14F-4D97-AF65-F5344CB8AC3E}">
        <p14:creationId xmlns:p14="http://schemas.microsoft.com/office/powerpoint/2010/main" val="1882474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mj-lt"/>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The project team incorporated step 3 into the Community Engagement Plan to ensure all the outreach we do is aligned with the equity approach. </a:t>
            </a:r>
          </a:p>
          <a:p>
            <a:pPr marL="0" marR="0" lvl="0" indent="0" algn="l" defTabSz="914400" rtl="0" eaLnBrk="0" fontAlgn="base" latinLnBrk="0" hangingPunct="0">
              <a:lnSpc>
                <a:spcPct val="100000"/>
              </a:lnSpc>
              <a:spcBef>
                <a:spcPct val="30000"/>
              </a:spcBef>
              <a:spcAft>
                <a:spcPct val="0"/>
              </a:spcAft>
              <a:buClrTx/>
              <a:buSzTx/>
              <a:buFont typeface="+mj-lt"/>
              <a:buNone/>
              <a:tabLst/>
              <a:defRPr/>
            </a:pPr>
            <a:endParaRPr lang="en-US" b="0" dirty="0">
              <a:solidFill>
                <a:srgbClr val="FFFFFF"/>
              </a:solidFill>
              <a:effectLst/>
              <a:latin typeface="Segoe UI" panose="020B0502040204020203" pitchFamily="34" charset="0"/>
            </a:endParaRPr>
          </a:p>
          <a:p>
            <a:r>
              <a:rPr lang="en-US" b="1" dirty="0"/>
              <a:t>The HSP Community Engagement Plan documents WSDOT’s intent to:</a:t>
            </a:r>
          </a:p>
          <a:p>
            <a:pPr marL="285750" indent="-285750">
              <a:buFont typeface="Arial" panose="020B0604020202020204" pitchFamily="34" charset="0"/>
              <a:buChar char="•"/>
            </a:pPr>
            <a:r>
              <a:rPr lang="en-US" sz="1200" dirty="0"/>
              <a:t>Identify who the Highway System Plan programs serve </a:t>
            </a:r>
          </a:p>
          <a:p>
            <a:pPr marL="285750" indent="-285750">
              <a:buFont typeface="Arial" panose="020B0604020202020204" pitchFamily="34" charset="0"/>
              <a:buChar char="•"/>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Use a systematic process to determine outreach goals, weighing the goals of the plan with its potential for impact to overburdened communities to determine the level of engagement (IAP2 Spectrum of Public Participation – Inform, Consult, Involve, Collaborate, Empower)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Align outreach opportunities to key points in the planning process where input will influence decisions – for the HSP those points are: 1) creation of investment scenarios; 2) selection of the recommended scenario; 3) request for comments on the draft plan.</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Understand the nature and needs of people who may be impacted, especially changes to critical determinants of health such as legal rights, finances, housing, and safety. That starts with the Accessibility and Environmental Health Disparities screening tools mentioned earlier and will be </a:t>
            </a: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followed by further research including a review of the results of past engagement and a public survey and online open house.  </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t>Use communication methods that are meaningful to the specific audience: using plain talk (including writing for people with varying levels of literacy, writing for translations and speaking for interpretation); providing good visuals, partnering with key stakeholders who already educate and engage community members, and using culturally appropriate communication.</a:t>
            </a:r>
          </a:p>
          <a:p>
            <a:pPr marL="285750" indent="-285750">
              <a:buFont typeface="Arial" panose="020B0604020202020204" pitchFamily="34" charset="0"/>
              <a:buChar char="•"/>
            </a:pPr>
            <a:r>
              <a:rPr lang="en-US" sz="1200" dirty="0"/>
              <a:t>Identify ways to reduce barriers to engagement (access, apathy/burden, communication, potential for influence, representation, process, resources, sovereignty, trust, types of knowledge).</a:t>
            </a:r>
          </a:p>
          <a:p>
            <a:pPr marL="285750" indent="-285750">
              <a:buFont typeface="Arial" panose="020B0604020202020204" pitchFamily="34" charset="0"/>
              <a:buChar char="•"/>
            </a:pPr>
            <a:r>
              <a:rPr lang="en-US" sz="1200" dirty="0"/>
              <a:t>The HSP does have the potential to impact Tribal and/or Indigenous people, so we will include those groups in community engagement, using tailored approaches based on the needs of the Tribe. </a:t>
            </a:r>
          </a:p>
          <a:p>
            <a:pPr marL="0" indent="0">
              <a:buFont typeface="Arial" panose="020B0604020202020204" pitchFamily="34" charset="0"/>
              <a:buNone/>
            </a:pPr>
            <a:endParaRPr lang="en-US" dirty="0"/>
          </a:p>
          <a:p>
            <a:endParaRPr lang="en-US" sz="1800" b="1" i="0" u="none" strike="noStrike" baseline="0" dirty="0">
              <a:solidFill>
                <a:srgbClr val="000000"/>
              </a:solidFill>
              <a:latin typeface="Calibri" panose="020F0502020204030204" pitchFamily="34" charset="0"/>
            </a:endParaRPr>
          </a:p>
          <a:p>
            <a:pPr marL="0" indent="0">
              <a:buFont typeface="Arial" panose="020B0604020202020204" pitchFamily="34" charset="0"/>
              <a:buNone/>
            </a:pPr>
            <a:endParaRPr lang="en-US" b="1" i="1" dirty="0"/>
          </a:p>
          <a:p>
            <a:pPr>
              <a:buFont typeface="+mj-lt"/>
              <a:buAutoNum type="arabicPeriod"/>
            </a:pPr>
            <a:endParaRPr lang="en-US" b="0" dirty="0">
              <a:solidFill>
                <a:srgbClr val="FFFFFF"/>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898950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tabLst>
                <a:tab pos="457200" algn="l"/>
                <a:tab pos="685800"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fourth step in the equity approach leans heavily into the equity workshops to understand….</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How might investment choices in state transportation programs increase or decrease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equity for different communities</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What are potential unintended consequences?</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b="0" i="0" u="none" strike="noStrike" baseline="0" dirty="0">
                <a:solidFill>
                  <a:srgbClr val="000000"/>
                </a:solidFill>
                <a:effectLst/>
                <a:latin typeface="Calibri" panose="020F0502020204030204" pitchFamily="34" charset="0"/>
                <a:cs typeface="Times New Roman" panose="02020603050405020304" pitchFamily="18" charset="0"/>
              </a:rPr>
              <a:t>Will there be significant impacts to </a:t>
            </a:r>
            <a:r>
              <a:rPr lang="en-US" sz="1200" b="0" i="0" u="none" strike="noStrike" baseline="0" dirty="0">
                <a:solidFill>
                  <a:srgbClr val="000000"/>
                </a:solidFill>
                <a:latin typeface="Calibri" panose="020F0502020204030204" pitchFamily="34" charset="0"/>
              </a:rPr>
              <a:t>someone’s legal, financial, physical, or social health?</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b="0" i="0" u="none" strike="noStrike" baseline="0" dirty="0">
                <a:solidFill>
                  <a:srgbClr val="000000"/>
                </a:solidFill>
                <a:latin typeface="Calibri" panose="020F0502020204030204" pitchFamily="34" charset="0"/>
              </a:rPr>
              <a:t>What changes should we actively support?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26382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tabLst>
                <a:tab pos="457200" algn="l"/>
                <a:tab pos="685800"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Also relying on input from the equity workshops, WSDOT would like to understand better…</a:t>
            </a:r>
          </a:p>
          <a:p>
            <a:pPr marL="342900" indent="-342900">
              <a:spcAft>
                <a:spcPts val="1200"/>
              </a:spcAft>
              <a:buFont typeface="+mj-lt"/>
              <a:buAutoNum type="arabicPeriod"/>
            </a:pPr>
            <a:r>
              <a:rPr lang="en-US" sz="1200" dirty="0">
                <a:solidFill>
                  <a:srgbClr val="000000"/>
                </a:solidFill>
                <a:effectLst/>
                <a:latin typeface="+mn-lt"/>
                <a:ea typeface="Calibri" panose="020F0502020204030204" pitchFamily="34" charset="0"/>
                <a:cs typeface="Calibri" panose="020F0502020204030204" pitchFamily="34" charset="0"/>
              </a:rPr>
              <a:t>How might we avoid or minimize disparities imposed on overburdened communities through state highway investment?</a:t>
            </a:r>
          </a:p>
          <a:p>
            <a:pPr marL="342900" indent="-342900">
              <a:spcAft>
                <a:spcPts val="1200"/>
              </a:spcAft>
              <a:buFont typeface="+mj-lt"/>
              <a:buAutoNum type="arabicPeriod"/>
            </a:pPr>
            <a:r>
              <a:rPr lang="en-US" sz="1200" dirty="0">
                <a:solidFill>
                  <a:srgbClr val="000000"/>
                </a:solidFill>
                <a:latin typeface="+mn-lt"/>
                <a:ea typeface="Calibri" panose="020F0502020204030204" pitchFamily="34" charset="0"/>
                <a:cs typeface="Calibri" panose="020F0502020204030204" pitchFamily="34" charset="0"/>
              </a:rPr>
              <a:t>How might we improve equity for overburdened communities through state highway investment?</a:t>
            </a:r>
            <a:endParaRPr lang="en-US" sz="1200" dirty="0">
              <a:solidFill>
                <a:srgbClr val="000000"/>
              </a:solidFill>
              <a:effectLst/>
              <a:latin typeface="+mn-lt"/>
              <a:ea typeface="Calibri" panose="020F0502020204030204" pitchFamily="34" charset="0"/>
              <a:cs typeface="Calibri" panose="020F0502020204030204" pitchFamily="34" charset="0"/>
            </a:endParaRPr>
          </a:p>
          <a:p>
            <a:pPr marL="342900" indent="-342900">
              <a:spcAft>
                <a:spcPts val="1200"/>
              </a:spcAft>
              <a:buFont typeface="+mj-lt"/>
              <a:buAutoNum type="arabicPeriod"/>
            </a:pPr>
            <a:r>
              <a:rPr lang="en-US" sz="1200" dirty="0">
                <a:solidFill>
                  <a:srgbClr val="000000"/>
                </a:solidFill>
                <a:latin typeface="+mn-lt"/>
                <a:ea typeface="Calibri" panose="020F0502020204030204" pitchFamily="34" charset="0"/>
                <a:cs typeface="Calibri" panose="020F0502020204030204" pitchFamily="34" charset="0"/>
              </a:rPr>
              <a:t>How might we mitigate historical and existing highway system impacts to overburdened communities?</a:t>
            </a:r>
          </a:p>
          <a:p>
            <a:pPr marL="0" marR="0">
              <a:lnSpc>
                <a:spcPct val="107000"/>
              </a:lnSpc>
              <a:spcBef>
                <a:spcPts val="0"/>
              </a:spcBef>
              <a:spcAft>
                <a:spcPts val="800"/>
              </a:spcAft>
              <a:tabLst>
                <a:tab pos="457200" algn="l"/>
                <a:tab pos="685800" algn="l"/>
              </a:tabLs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457200" algn="l"/>
                <a:tab pos="685800" algn="l"/>
              </a:tabLst>
            </a:pPr>
            <a:r>
              <a:rPr lang="en-US" sz="1200" dirty="0">
                <a:effectLst/>
                <a:latin typeface="Calibri" panose="020F0502020204030204" pitchFamily="34" charset="0"/>
                <a:ea typeface="Calibri" panose="020F0502020204030204" pitchFamily="34" charset="0"/>
                <a:cs typeface="Times New Roman" panose="02020603050405020304" pitchFamily="18" charset="0"/>
              </a:rPr>
              <a:t>Some examples of the ideas discussed in the HSP Steering Committee:</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b="0" i="0" u="none" strike="noStrike" baseline="0" dirty="0">
                <a:solidFill>
                  <a:srgbClr val="000000"/>
                </a:solidFill>
                <a:latin typeface="Calibri" panose="020F0502020204030204" pitchFamily="34" charset="0"/>
              </a:rPr>
              <a:t>Improving all modes</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b="0" i="0" u="none" strike="noStrike" baseline="0" dirty="0">
                <a:solidFill>
                  <a:srgbClr val="000000"/>
                </a:solidFill>
                <a:latin typeface="Calibri" panose="020F0502020204030204" pitchFamily="34" charset="0"/>
              </a:rPr>
              <a:t>Increasing connectivity</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b="0" i="0" u="none" strike="noStrike" baseline="0" dirty="0">
                <a:solidFill>
                  <a:srgbClr val="000000"/>
                </a:solidFill>
                <a:latin typeface="Calibri" panose="020F0502020204030204" pitchFamily="34" charset="0"/>
              </a:rPr>
              <a:t>Improving partnerships</a:t>
            </a:r>
          </a:p>
          <a:p>
            <a:pPr marL="171450" marR="0" indent="-171450">
              <a:lnSpc>
                <a:spcPct val="107000"/>
              </a:lnSpc>
              <a:spcBef>
                <a:spcPts val="0"/>
              </a:spcBef>
              <a:spcAft>
                <a:spcPts val="800"/>
              </a:spcAft>
              <a:buFont typeface="Arial" panose="020B0604020202020204" pitchFamily="34" charset="0"/>
              <a:buChar char="•"/>
              <a:tabLst>
                <a:tab pos="457200" algn="l"/>
                <a:tab pos="685800" algn="l"/>
              </a:tabLst>
            </a:pPr>
            <a:r>
              <a:rPr lang="en-US" sz="1200" b="0" i="0" u="none" strike="noStrike" baseline="0" dirty="0">
                <a:solidFill>
                  <a:srgbClr val="000000"/>
                </a:solidFill>
                <a:latin typeface="Calibri" panose="020F0502020204030204" pitchFamily="34" charset="0"/>
              </a:rPr>
              <a:t>Making the best investments in the overall transportation system to solve problems regardless of ownership</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19065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tabLst>
                <a:tab pos="457200" algn="l"/>
                <a:tab pos="685800" algn="l"/>
              </a:tabLst>
            </a:pPr>
            <a:r>
              <a:rPr lang="en-US" dirty="0"/>
              <a:t>The Highway System Plan Steering Committee will prioritize recommended strategies and adopt an implementation plan. The implementation plan will identify who is responsible for carrying out the strategies, by when, and how success will be evaluated.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192133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0" dirty="0">
                <a:effectLst/>
                <a:latin typeface="Calibri" panose="020F0502020204030204" pitchFamily="34" charset="0"/>
                <a:ea typeface="Calibri" panose="020F0502020204030204" pitchFamily="34" charset="0"/>
                <a:cs typeface="Times New Roman" panose="02020603050405020304" pitchFamily="18" charset="0"/>
              </a:rPr>
              <a:t>Next, I’ll share the analysis methodology we developed for the data analysis. Again, the methodology was vetted internally and externally. We tapped internal subject matter experts in planning, the multimodal technical forum, and the Office of Equal Opportunity. We also invited feedback from MPOs and RTPOs.</a:t>
            </a: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14</a:t>
            </a:fld>
            <a:endParaRPr lang="en-US" dirty="0"/>
          </a:p>
        </p:txBody>
      </p:sp>
    </p:spTree>
    <p:extLst>
      <p:ext uri="{BB962C8B-B14F-4D97-AF65-F5344CB8AC3E}">
        <p14:creationId xmlns:p14="http://schemas.microsoft.com/office/powerpoint/2010/main" val="2233811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800"/>
              </a:spcAft>
              <a:buFont typeface="Arial" panose="020B0604020202020204" pitchFamily="34" charset="0"/>
              <a:buChar char="•"/>
            </a:pPr>
            <a:r>
              <a:rPr lang="en-US" sz="1800" b="1" i="0" dirty="0">
                <a:effectLst/>
                <a:latin typeface="Arial" panose="020B0604020202020204" pitchFamily="34" charset="0"/>
                <a:ea typeface="Calibri" panose="020F0502020204030204" pitchFamily="34" charset="0"/>
                <a:cs typeface="Times New Roman" panose="02020603050405020304" pitchFamily="18" charset="0"/>
              </a:rPr>
              <a:t>Census Geography. </a:t>
            </a:r>
            <a:r>
              <a:rPr lang="en-US" sz="1800" i="0" dirty="0">
                <a:effectLst/>
                <a:latin typeface="Arial" panose="020B0604020202020204" pitchFamily="34" charset="0"/>
                <a:ea typeface="Calibri" panose="020F0502020204030204" pitchFamily="34" charset="0"/>
                <a:cs typeface="Times New Roman" panose="02020603050405020304" pitchFamily="18" charset="0"/>
              </a:rPr>
              <a:t>We decided to rely primarily on Census Tract level analysis for the Highway System Plan. Block group level data is too small in much of the state and most block groups do not intersect with a highway facility, discounting large portions of the state’s population. In addition, block group datasets are larger and take more bandwidth to process. The exception is evaluating transit accessibility, which is more meaningful at the block group level.</a:t>
            </a:r>
            <a:endParaRPr lang="en-US"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b="1" dirty="0">
                <a:effectLst/>
                <a:latin typeface="Arial" panose="020B0604020202020204" pitchFamily="34" charset="0"/>
                <a:ea typeface="Calibri" panose="020F0502020204030204" pitchFamily="34" charset="0"/>
                <a:cs typeface="Times New Roman" panose="02020603050405020304" pitchFamily="18" charset="0"/>
              </a:rPr>
              <a:t>Communities of Color.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0" dirty="0">
                <a:effectLst/>
                <a:latin typeface="Calibri" panose="020F0502020204030204" pitchFamily="34" charset="0"/>
                <a:ea typeface="Calibri" panose="020F0502020204030204" pitchFamily="34" charset="0"/>
                <a:cs typeface="Times New Roman" panose="02020603050405020304" pitchFamily="18" charset="0"/>
              </a:rPr>
              <a:t>T</a:t>
            </a:r>
            <a:r>
              <a:rPr lang="en-US" sz="1800" dirty="0">
                <a:effectLst/>
                <a:latin typeface="Arial" panose="020B0604020202020204" pitchFamily="34" charset="0"/>
                <a:ea typeface="Calibri" panose="020F0502020204030204" pitchFamily="34" charset="0"/>
                <a:cs typeface="Times New Roman" panose="02020603050405020304" pitchFamily="18" charset="0"/>
              </a:rPr>
              <a:t>he team will use the following definition to identify communities of color, which is the same used in EJ Screen and the Environmental Health Disparities Map: </a:t>
            </a:r>
            <a:r>
              <a:rPr lang="en-US" sz="1800" i="1" dirty="0">
                <a:solidFill>
                  <a:srgbClr val="212121"/>
                </a:solidFill>
                <a:effectLst/>
                <a:latin typeface="Arial" panose="020B0604020202020204" pitchFamily="34" charset="0"/>
                <a:ea typeface="Times New Roman" panose="02020603050405020304" pitchFamily="18" charset="0"/>
                <a:cs typeface="Times New Roman" panose="02020603050405020304" pitchFamily="18" charset="0"/>
              </a:rPr>
              <a:t>The percent of individuals in a census tract who list their racial status as a race other than white alone and/or list their ethnicity as Hispanic or Latino. That is, all people other than non-Hispanic white-alone individuals. This includes, Black, American Indian/Alaskan Native, Asian, Native Hawaiian-Other Pacific Islander, and two or more races, as well as people who identified as Hispanic.</a:t>
            </a:r>
            <a:endParaRPr lang="en-US" sz="1800" b="0" i="1" dirty="0">
              <a:solidFill>
                <a:srgbClr val="21212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400" b="1" dirty="0">
                <a:effectLst/>
                <a:latin typeface="Arial" panose="020B0604020202020204" pitchFamily="34" charset="0"/>
                <a:ea typeface="Calibri" panose="020F0502020204030204" pitchFamily="34" charset="0"/>
                <a:cs typeface="Times New Roman" panose="02020603050405020304" pitchFamily="18" charset="0"/>
              </a:rPr>
              <a:t>Limited English Proficiency (LEP) Populations. </a:t>
            </a:r>
            <a:r>
              <a:rPr lang="en-US" sz="1100" dirty="0">
                <a:effectLst/>
                <a:latin typeface="Arial" panose="020B0604020202020204" pitchFamily="34" charset="0"/>
                <a:ea typeface="Calibri" panose="020F0502020204030204" pitchFamily="34" charset="0"/>
                <a:cs typeface="Times New Roman" panose="02020603050405020304" pitchFamily="18" charset="0"/>
              </a:rPr>
              <a:t>For guidance on outreach to limited English populations, we referred to the Office of Equal Opportunity (OEO) Limited English Proficiency (LEP) Accessibility Plan. The LEP Plan sets clear guidelines for which documents the agency should translate into languages other than English. The definition we are using is the p</a:t>
            </a:r>
            <a:r>
              <a:rPr lang="en-US" sz="1100" dirty="0">
                <a:solidFill>
                  <a:srgbClr val="212121"/>
                </a:solidFill>
                <a:effectLst/>
                <a:latin typeface="Arial" panose="020B0604020202020204" pitchFamily="34" charset="0"/>
                <a:ea typeface="Times New Roman" panose="02020603050405020304" pitchFamily="18" charset="0"/>
                <a:cs typeface="Times New Roman" panose="02020603050405020304" pitchFamily="18" charset="0"/>
              </a:rPr>
              <a:t>ercent of households living in linguistically isolated households. A linguistically isolated household is one in which all members aged 14 years and over speak a non-English language and also speak English less than "very well.” This is different than how it is defined in the Environmental Health Disparities Map (they define it as the people over the age of 5 that speak English less than very well).</a:t>
            </a:r>
            <a:endParaRPr lang="en-US" sz="1100" b="0" dirty="0">
              <a:solidFill>
                <a:srgbClr val="21212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400" b="1" dirty="0">
                <a:effectLst/>
                <a:latin typeface="Arial" panose="020B0604020202020204" pitchFamily="34" charset="0"/>
                <a:ea typeface="Calibri" panose="020F0502020204030204" pitchFamily="34" charset="0"/>
                <a:cs typeface="Times New Roman" panose="02020603050405020304" pitchFamily="18" charset="0"/>
              </a:rPr>
              <a:t>Low-Income Populations. </a:t>
            </a:r>
            <a:r>
              <a:rPr lang="en-US" sz="1100" dirty="0">
                <a:effectLst/>
                <a:latin typeface="Arial" panose="020B0604020202020204" pitchFamily="34" charset="0"/>
                <a:ea typeface="Calibri" panose="020F0502020204030204" pitchFamily="34" charset="0"/>
                <a:cs typeface="Times New Roman" panose="02020603050405020304" pitchFamily="18" charset="0"/>
              </a:rPr>
              <a:t>The team has outlined an approach to this topic that relies on both a primary and a secondary definition.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628650" marR="0" lvl="1" indent="-171450">
              <a:lnSpc>
                <a:spcPct val="107000"/>
              </a:lnSpc>
              <a:spcBef>
                <a:spcPts val="0"/>
              </a:spcBef>
              <a:spcAft>
                <a:spcPts val="800"/>
              </a:spcAft>
              <a:buFont typeface="Arial" panose="020B0604020202020204" pitchFamily="34" charset="0"/>
              <a:buChar char="•"/>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Primary Definition:</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 Using the federal poverty level (FPL) ($26,500 for a family of four). </a:t>
            </a:r>
            <a:r>
              <a:rPr lang="en-US" sz="1100" dirty="0">
                <a:effectLst/>
                <a:latin typeface="Arial" panose="020B0604020202020204" pitchFamily="34" charset="0"/>
                <a:ea typeface="Calibri" panose="020F0502020204030204" pitchFamily="34" charset="0"/>
                <a:cs typeface="Times New Roman" panose="02020603050405020304" pitchFamily="18" charset="0"/>
              </a:rPr>
              <a:t>This is consistent with FHWA and DOT practice throughout the country.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628650" marR="0" lvl="1" indent="-171450">
              <a:lnSpc>
                <a:spcPct val="107000"/>
              </a:lnSpc>
              <a:spcBef>
                <a:spcPts val="0"/>
              </a:spcBef>
              <a:spcAft>
                <a:spcPts val="800"/>
              </a:spcAft>
              <a:buFont typeface="Arial" panose="020B0604020202020204" pitchFamily="34" charset="0"/>
              <a:buChar char="•"/>
            </a:pP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Secondary Definition: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185% of FPL. This is consistent with the Environmental Health Disparities Map. </a:t>
            </a:r>
            <a:r>
              <a:rPr lang="en-US" sz="1100" dirty="0">
                <a:effectLst/>
                <a:latin typeface="Arial" panose="020B0604020202020204" pitchFamily="34" charset="0"/>
                <a:ea typeface="Calibri" panose="020F0502020204030204" pitchFamily="34" charset="0"/>
                <a:cs typeface="Times New Roman" panose="02020603050405020304" pitchFamily="18" charset="0"/>
              </a:rPr>
              <a:t>The team acknowledges that the federal poverty level is extremely low and not an accurate measure of what a family needs to subsist. </a:t>
            </a:r>
          </a:p>
          <a:p>
            <a:pPr marL="171450" marR="0" lvl="0" indent="-171450">
              <a:lnSpc>
                <a:spcPct val="107000"/>
              </a:lnSpc>
              <a:spcBef>
                <a:spcPts val="0"/>
              </a:spcBef>
              <a:spcAft>
                <a:spcPts val="800"/>
              </a:spcAft>
              <a:buFont typeface="Arial" panose="020B0604020202020204" pitchFamily="34" charset="0"/>
              <a:buChar char="•"/>
            </a:pPr>
            <a:r>
              <a:rPr lang="en-US" sz="1200" b="1" dirty="0">
                <a:effectLst/>
                <a:latin typeface="Arial" panose="020B0604020202020204" pitchFamily="34" charset="0"/>
                <a:ea typeface="Calibri" panose="020F0502020204030204" pitchFamily="34" charset="0"/>
                <a:cs typeface="Times New Roman" panose="02020603050405020304" pitchFamily="18" charset="0"/>
              </a:rPr>
              <a:t>Persons with Disabilities Definition: </a:t>
            </a:r>
            <a:r>
              <a:rPr lang="en-US" sz="1200" dirty="0">
                <a:effectLst/>
                <a:latin typeface="Arial" panose="020B0604020202020204" pitchFamily="34" charset="0"/>
                <a:ea typeface="Calibri" panose="020F0502020204030204" pitchFamily="34" charset="0"/>
                <a:cs typeface="Times New Roman" panose="02020603050405020304" pitchFamily="18" charset="0"/>
              </a:rPr>
              <a:t>Anyone who identifies as having a disability status; hearing difficulty; vision difficulty; cognitive difficulty; ambulatory difficulty; self-care difficulty independent living difficulty</a:t>
            </a:r>
            <a:r>
              <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1200" dirty="0">
                <a:effectLst/>
                <a:latin typeface="Arial" panose="020B0604020202020204" pitchFamily="34" charset="0"/>
                <a:ea typeface="Calibri" panose="020F0502020204030204" pitchFamily="34" charset="0"/>
                <a:cs typeface="Times New Roman" panose="02020603050405020304" pitchFamily="18" charset="0"/>
              </a:rPr>
              <a:t>The following types of disabilities are captured in census data regarding people with disabilities: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Hearing Difficulty</a:t>
            </a:r>
            <a:endParaRPr lang="en-US" sz="1200" dirty="0">
              <a:effectLst/>
              <a:latin typeface="Calibri" panose="020F0502020204030204" pitchFamily="34" charset="0"/>
              <a:ea typeface="Calibri" panose="020F0502020204030204" pitchFamily="34" charset="0"/>
            </a:endParaRPr>
          </a:p>
          <a:p>
            <a:pPr marL="800100" marR="0" lvl="1" indent="-342900">
              <a:lnSpc>
                <a:spcPct val="10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Vision Difficulty</a:t>
            </a:r>
            <a:endParaRPr lang="en-US" sz="1200" dirty="0">
              <a:effectLst/>
              <a:latin typeface="Calibri" panose="020F0502020204030204" pitchFamily="34" charset="0"/>
              <a:ea typeface="Calibri" panose="020F0502020204030204" pitchFamily="34" charset="0"/>
            </a:endParaRPr>
          </a:p>
          <a:p>
            <a:pPr marL="800100" marR="0" lvl="1" indent="-342900">
              <a:lnSpc>
                <a:spcPct val="10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Cognitive Difficulty</a:t>
            </a:r>
            <a:endParaRPr lang="en-US" sz="1200" dirty="0">
              <a:effectLst/>
              <a:latin typeface="Calibri" panose="020F0502020204030204" pitchFamily="34" charset="0"/>
              <a:ea typeface="Calibri" panose="020F0502020204030204" pitchFamily="34" charset="0"/>
            </a:endParaRPr>
          </a:p>
          <a:p>
            <a:pPr marL="800100" marR="0" lvl="1" indent="-342900">
              <a:lnSpc>
                <a:spcPct val="10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Ambulatory Difficulty</a:t>
            </a:r>
            <a:endParaRPr lang="en-US" sz="1200" dirty="0">
              <a:effectLst/>
              <a:latin typeface="Calibri" panose="020F0502020204030204" pitchFamily="34" charset="0"/>
              <a:ea typeface="Calibri" panose="020F0502020204030204" pitchFamily="34" charset="0"/>
            </a:endParaRPr>
          </a:p>
          <a:p>
            <a:pPr marL="800100" marR="0" lvl="1" indent="-342900">
              <a:lnSpc>
                <a:spcPct val="105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Self-Care Difficulty</a:t>
            </a:r>
            <a:endParaRPr lang="en-US" sz="1200" dirty="0">
              <a:effectLst/>
              <a:latin typeface="Calibri" panose="020F0502020204030204" pitchFamily="34" charset="0"/>
              <a:ea typeface="Calibri" panose="020F0502020204030204" pitchFamily="34" charset="0"/>
            </a:endParaRPr>
          </a:p>
          <a:p>
            <a:pPr marL="800100" marR="0" lvl="1" indent="-342900">
              <a:lnSpc>
                <a:spcPct val="105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Independent Living Difficulty</a:t>
            </a:r>
            <a:endParaRPr lang="en-US" sz="12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15</a:t>
            </a:fld>
            <a:endParaRPr lang="en-US" dirty="0"/>
          </a:p>
        </p:txBody>
      </p:sp>
    </p:spTree>
    <p:extLst>
      <p:ext uri="{BB962C8B-B14F-4D97-AF65-F5344CB8AC3E}">
        <p14:creationId xmlns:p14="http://schemas.microsoft.com/office/powerpoint/2010/main" val="2451686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000" b="0" dirty="0">
                <a:effectLst/>
                <a:latin typeface="Calibri" panose="020F0502020204030204" pitchFamily="34" charset="0"/>
                <a:ea typeface="Calibri" panose="020F0502020204030204" pitchFamily="34" charset="0"/>
                <a:cs typeface="Calibri" panose="020F0502020204030204" pitchFamily="34" charset="0"/>
              </a:rPr>
              <a:t>The Washington Environmental Health Disparities Map is an interactive tool that compare communities across Washington State for environmental health disparities. The map shows 19 pollution and population indicators at the census tract level. The map is displayed on the Department of Health’s Washington Tracking Network. It show relative community rankings by selected health and social factors.</a:t>
            </a:r>
          </a:p>
          <a:p>
            <a:pPr marL="0" indent="0">
              <a:buFont typeface="+mj-lt"/>
              <a:buNone/>
            </a:pPr>
            <a:endParaRPr lang="en-US" sz="1000" b="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mj-lt"/>
              <a:buNone/>
            </a:pPr>
            <a:r>
              <a:rPr lang="en-US" sz="1000" b="0" dirty="0">
                <a:effectLst/>
                <a:latin typeface="Calibri" panose="020F0502020204030204" pitchFamily="34" charset="0"/>
                <a:ea typeface="Calibri" panose="020F0502020204030204" pitchFamily="34" charset="0"/>
                <a:cs typeface="Calibri" panose="020F0502020204030204" pitchFamily="34" charset="0"/>
              </a:rPr>
              <a:t>The map is the result of a two-year collaborative project between:</a:t>
            </a:r>
          </a:p>
          <a:p>
            <a:pPr marL="171450" indent="-171450">
              <a:buFont typeface="Arial" panose="020B0604020202020204" pitchFamily="34" charset="0"/>
              <a:buChar char="•"/>
            </a:pPr>
            <a:r>
              <a:rPr lang="en-US" sz="1000" b="0" dirty="0">
                <a:effectLst/>
                <a:latin typeface="Calibri" panose="020F0502020204030204" pitchFamily="34" charset="0"/>
                <a:ea typeface="Calibri" panose="020F0502020204030204" pitchFamily="34" charset="0"/>
                <a:cs typeface="Calibri" panose="020F0502020204030204" pitchFamily="34" charset="0"/>
              </a:rPr>
              <a:t>University of Washington’s Department of Environmental and Occupational Health Sciences</a:t>
            </a:r>
          </a:p>
          <a:p>
            <a:pPr marL="171450" indent="-171450">
              <a:buFont typeface="Arial" panose="020B0604020202020204" pitchFamily="34" charset="0"/>
              <a:buChar char="•"/>
            </a:pPr>
            <a:r>
              <a:rPr lang="en-US" sz="1000" b="0" dirty="0">
                <a:effectLst/>
                <a:latin typeface="Calibri" panose="020F0502020204030204" pitchFamily="34" charset="0"/>
                <a:ea typeface="Calibri" panose="020F0502020204030204" pitchFamily="34" charset="0"/>
                <a:cs typeface="Calibri" panose="020F0502020204030204" pitchFamily="34" charset="0"/>
              </a:rPr>
              <a:t>Front and Centered – a community-based coalition</a:t>
            </a:r>
          </a:p>
          <a:p>
            <a:pPr marL="171450" indent="-171450">
              <a:buFont typeface="Arial" panose="020B0604020202020204" pitchFamily="34" charset="0"/>
              <a:buChar char="•"/>
            </a:pPr>
            <a:r>
              <a:rPr lang="en-US" sz="1000" b="0" dirty="0">
                <a:effectLst/>
                <a:latin typeface="Calibri" panose="020F0502020204030204" pitchFamily="34" charset="0"/>
                <a:ea typeface="Calibri" panose="020F0502020204030204" pitchFamily="34" charset="0"/>
                <a:cs typeface="Calibri" panose="020F0502020204030204" pitchFamily="34" charset="0"/>
              </a:rPr>
              <a:t>Washington State Department of Health</a:t>
            </a:r>
          </a:p>
          <a:p>
            <a:pPr marL="171450" indent="-171450">
              <a:buFont typeface="Arial" panose="020B0604020202020204" pitchFamily="34" charset="0"/>
              <a:buChar char="•"/>
            </a:pPr>
            <a:r>
              <a:rPr lang="en-US" sz="1000" b="0" dirty="0">
                <a:effectLst/>
                <a:latin typeface="Calibri" panose="020F0502020204030204" pitchFamily="34" charset="0"/>
                <a:ea typeface="Calibri" panose="020F0502020204030204" pitchFamily="34" charset="0"/>
                <a:cs typeface="Calibri" panose="020F0502020204030204" pitchFamily="34" charset="0"/>
              </a:rPr>
              <a:t>Washington State Department of Ecology</a:t>
            </a:r>
          </a:p>
          <a:p>
            <a:pPr marL="171450" indent="-171450">
              <a:buFont typeface="Arial" panose="020B0604020202020204" pitchFamily="34" charset="0"/>
              <a:buChar char="•"/>
            </a:pPr>
            <a:r>
              <a:rPr lang="en-US" sz="1000" b="0" dirty="0">
                <a:effectLst/>
                <a:latin typeface="Calibri" panose="020F0502020204030204" pitchFamily="34" charset="0"/>
                <a:ea typeface="Calibri" panose="020F0502020204030204" pitchFamily="34" charset="0"/>
                <a:cs typeface="Calibri" panose="020F0502020204030204" pitchFamily="34" charset="0"/>
              </a:rPr>
              <a:t>Puget Sound Clean Air Agency.</a:t>
            </a:r>
          </a:p>
          <a:p>
            <a:pPr marL="171450" indent="-171450">
              <a:buFont typeface="Arial" panose="020B0604020202020204" pitchFamily="34" charset="0"/>
              <a:buChar char="•"/>
            </a:pPr>
            <a:endParaRPr lang="en-US" sz="1000" b="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000" b="0" dirty="0">
                <a:effectLst/>
                <a:latin typeface="Calibri" panose="020F0502020204030204" pitchFamily="34" charset="0"/>
                <a:ea typeface="Calibri" panose="020F0502020204030204" pitchFamily="34" charset="0"/>
                <a:cs typeface="Calibri" panose="020F0502020204030204" pitchFamily="34" charset="0"/>
              </a:rPr>
              <a:t>The map was designed using input from community leaders and organizations on the environmental health conditions affecting their communities. The evidence and approaches used to develop the map are built on decades of science documenting cumulative environmental impacts and the role environmental hazards and social conditions play in magnifying those impacts.</a:t>
            </a: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16</a:t>
            </a:fld>
            <a:endParaRPr lang="en-US" dirty="0"/>
          </a:p>
        </p:txBody>
      </p:sp>
    </p:spTree>
    <p:extLst>
      <p:ext uri="{BB962C8B-B14F-4D97-AF65-F5344CB8AC3E}">
        <p14:creationId xmlns:p14="http://schemas.microsoft.com/office/powerpoint/2010/main" val="1336151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model that underlies the map is adapted from a similar tool used in CA.</a:t>
            </a:r>
          </a:p>
          <a:p>
            <a:r>
              <a:rPr lang="en-US" dirty="0"/>
              <a:t>It estimates a cumulative environmental health impact score for each census tract reflecting pollutant exposures and factors that affect people’s vulnerability to environmental pollution. </a:t>
            </a:r>
          </a:p>
          <a:p>
            <a:r>
              <a:rPr lang="en-US" dirty="0"/>
              <a:t>Conceptual formula – Risk = Threat x Vulnerability</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17</a:t>
            </a:fld>
            <a:endParaRPr lang="en-US" dirty="0"/>
          </a:p>
        </p:txBody>
      </p:sp>
    </p:spTree>
    <p:extLst>
      <p:ext uri="{BB962C8B-B14F-4D97-AF65-F5344CB8AC3E}">
        <p14:creationId xmlns:p14="http://schemas.microsoft.com/office/powerpoint/2010/main" val="702348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The Washington Environmental Health Disparities Map depicts cumulative health impact as a ranking of the final composite score from 1 to 10, with 10 indicating the highest impact. These rankings reflect the risk each community faces from multiple environmental hazards and the degree to which a community is more vulnerable to those hazards because of sociodemographic factors.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dirty="0">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effectLst/>
                <a:latin typeface="Calibri" panose="020F0502020204030204" pitchFamily="34" charset="0"/>
                <a:cs typeface="Calibri" panose="020F0502020204030204" pitchFamily="34" charset="0"/>
              </a:rPr>
              <a:t>Limitations: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The map relies on currently available statewide data. There are gaps in the data that prevent us from characterizing the full scope of environmental risks and health impacts experienced by people living in Washington.</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Rankings do not show the actual numeric difference between ranks – it only show there is a difference, not how much.</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The map does not model resilience or asset-based indicators contributing to environmental health.</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It does not model the overall burden on communities or reflect the actual number of individuals affected by environmental risk factors.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It does not model the positive or negative likelihood of an individual health outcome.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effectLst/>
                <a:latin typeface="Calibri" panose="020F0502020204030204" pitchFamily="34" charset="0"/>
                <a:ea typeface="Calibri" panose="020F0502020204030204" pitchFamily="34" charset="0"/>
                <a:cs typeface="Calibri" panose="020F0502020204030204" pitchFamily="34" charset="0"/>
              </a:rPr>
              <a:t>It should not be used to diagnose a community health issue, label a community, or impute risk factors and exposures for specific individuals.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18</a:t>
            </a:fld>
            <a:endParaRPr lang="en-US" dirty="0"/>
          </a:p>
        </p:txBody>
      </p:sp>
    </p:spTree>
    <p:extLst>
      <p:ext uri="{BB962C8B-B14F-4D97-AF65-F5344CB8AC3E}">
        <p14:creationId xmlns:p14="http://schemas.microsoft.com/office/powerpoint/2010/main" val="39487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 third building block for the equity analysis methodology are WSDOT’s statewide multimodal accessibility gap maps. I’m just going to introduce you to the theory behind these maps so you have a sense of what they are measuring.</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a:effectLst/>
              </a:rPr>
              <a:t>Most people don’t get in a car or bus just to drive; they have a destination in mind. They are going to work, to school, to shop or play. Measuring accessibility brings WSDOT closer to evaluating what people care about when they travel - the ease of reaching destinations by different travel modes. Accessibility measures account for both transportation network conditions and the land uses those networks are meant to connect. </a:t>
            </a:r>
            <a:r>
              <a:rPr lang="en-US" sz="1800" dirty="0">
                <a:effectLst/>
                <a:latin typeface="Calibri" panose="020F0502020204030204" pitchFamily="34" charset="0"/>
                <a:ea typeface="Calibri" panose="020F0502020204030204" pitchFamily="34" charset="0"/>
                <a:cs typeface="Times New Roman" panose="02020603050405020304" pitchFamily="18" charset="0"/>
              </a:rPr>
              <a:t>WSDOT uses the GIS add-in, Cube Access, to measure accessibility. The data within Cube Access includes: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Points of interest like schools, grocery stores, or parks (provided by HERE, a navigation company)</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Jobs by type and earnings (the source is the Longitudinal Employer-Household Dynamics Origin Destination Employment Statistics - LODES)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Demographics like race, income, age, veteran and disabled status, and limited English-speakers (the source is the Census &amp; American Community Survey)</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All-street network with average traffic speeds at four different periods during the day, number of lanes, turn restrictions, speed limits and other attributes (HERE)</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Transit stops, routes and headways (GTFS)</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Bicycle and pedestrian networks with customizable level of service ratings (based on facility type, number of lanes, and speed limit by default)</a:t>
            </a:r>
          </a:p>
          <a:p>
            <a:pPr marL="0" indent="0">
              <a:buFont typeface="+mj-lt"/>
              <a:buNone/>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mj-lt"/>
              <a:buNone/>
            </a:pPr>
            <a:r>
              <a:rPr lang="en-US" sz="1200" b="0" dirty="0">
                <a:effectLst/>
                <a:latin typeface="Calibri" panose="020F0502020204030204" pitchFamily="34" charset="0"/>
                <a:ea typeface="Calibri" panose="020F0502020204030204" pitchFamily="34" charset="0"/>
                <a:cs typeface="Times New Roman" panose="02020603050405020304" pitchFamily="18" charset="0"/>
              </a:rPr>
              <a:t>Data can be analyzed at the block and block group level. Cube Access uses travel time decay functions are used so that accessibility metrics can be reported as the weighted sum of destinations. Travel time decay functions place higher value on closer destinations. The accessibility value “decays” as travel times increase.</a:t>
            </a:r>
          </a:p>
          <a:p>
            <a:pPr marL="0" indent="0">
              <a:buFont typeface="+mj-lt"/>
              <a:buNone/>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mj-lt"/>
              <a:buNone/>
            </a:pPr>
            <a:r>
              <a:rPr lang="en-US" sz="1200" b="0" dirty="0">
                <a:effectLst/>
                <a:latin typeface="Calibri" panose="020F0502020204030204" pitchFamily="34" charset="0"/>
                <a:ea typeface="Calibri" panose="020F0502020204030204" pitchFamily="34" charset="0"/>
                <a:cs typeface="Times New Roman" panose="02020603050405020304" pitchFamily="18" charset="0"/>
              </a:rPr>
              <a:t>WSDOT worked with the State Smart Transportation Initiative, a national leader in accessibility analysis, to develop basic standards of practice for measuring multimodal accessibility on a statewide scale. Accessibility analysis is typically performed at a smaller geographic scale. Scaling the basic analysis to a statewide scale was not particularly meaningful, because land uses have such a strong influence on accessibility the statewide map basically just identified where all the cities were.</a:t>
            </a: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19</a:t>
            </a:fld>
            <a:endParaRPr lang="en-US" dirty="0"/>
          </a:p>
        </p:txBody>
      </p:sp>
    </p:spTree>
    <p:extLst>
      <p:ext uri="{BB962C8B-B14F-4D97-AF65-F5344CB8AC3E}">
        <p14:creationId xmlns:p14="http://schemas.microsoft.com/office/powerpoint/2010/main" val="1487673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 be sharing information about…</a:t>
            </a:r>
          </a:p>
          <a:p>
            <a:pPr marL="171450" indent="-171450">
              <a:buFont typeface="Arial" panose="020B0604020202020204" pitchFamily="34" charset="0"/>
              <a:buChar char="•"/>
            </a:pPr>
            <a:r>
              <a:rPr lang="en-US" dirty="0"/>
              <a:t>How the equity approach was developed and why</a:t>
            </a:r>
          </a:p>
          <a:p>
            <a:pPr marL="171450" indent="-171450">
              <a:buFont typeface="Arial" panose="020B0604020202020204" pitchFamily="34" charset="0"/>
              <a:buChar char="•"/>
            </a:pPr>
            <a:r>
              <a:rPr lang="en-US" dirty="0"/>
              <a:t>The six-step process that is the foundation of the approach</a:t>
            </a:r>
          </a:p>
          <a:p>
            <a:pPr marL="171450" indent="-171450">
              <a:buFont typeface="Arial" panose="020B0604020202020204" pitchFamily="34" charset="0"/>
              <a:buChar char="•"/>
            </a:pPr>
            <a:r>
              <a:rPr lang="en-US" dirty="0"/>
              <a:t>The methodology for the equity analysis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In the course of the presentation I’ll also be describing the engagement the agency planned and how it intends to use the input we hear.</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2</a:t>
            </a:fld>
            <a:endParaRPr lang="en-US" dirty="0"/>
          </a:p>
        </p:txBody>
      </p:sp>
    </p:spTree>
    <p:extLst>
      <p:ext uri="{BB962C8B-B14F-4D97-AF65-F5344CB8AC3E}">
        <p14:creationId xmlns:p14="http://schemas.microsoft.com/office/powerpoint/2010/main" val="1368508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SSTI’s addressed this by standardizing accessibility metrics based on the available land uses, which allows for better comparisons of transportation system performance among regions and modes. The general approach is to first measure how many destinations someone could reach from a given location under some assumptions about optimal conditions. After some analysis, the method found it was most useful to assume that “optimal” meant traveling in a straight line at 35 miles per hour (the 85</a:t>
            </a:r>
            <a:r>
              <a:rPr lang="en-US" sz="1200"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US" sz="1200" dirty="0">
                <a:effectLst/>
                <a:latin typeface="Calibri" panose="020F0502020204030204" pitchFamily="34" charset="0"/>
                <a:ea typeface="Calibri" panose="020F0502020204030204" pitchFamily="34" charset="0"/>
                <a:cs typeface="Times New Roman" panose="02020603050405020304" pitchFamily="18" charset="0"/>
              </a:rPr>
              <a:t> percentile commute trip speed in Washington based on the 2017 NHTS). They called this “land use accessibility.” In this example, the house at the bottom of the screen has access to 200 jobs if the people who lived there could travel straight to the destination at 35 miles per hour.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5643C8-2597-F946-A031-43C417A10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5583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land use accessibility measure provides a useful baseline for standardizing other accessibility measures. When traveling on the actual road or transit or active transportation network, it takes longer to get to destinations, which reduces accessibility. In this example, network accessibility by driving at peak hour is 120 jobs, or about 60% of land use accessibility. That gives you a better sense of how much the transportation system is contributing to accessibility gaps – whether because the route is indirect or because traffic at peak period increases travel time.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5643C8-2597-F946-A031-43C417A10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1726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also isolate whether the issue is the circuity of the route or traffic by calculating accessibility at free flow. In this case, you can reach 60 more jobs on the network in the absence of traffic, bringing you to 90% of land use accessibility. So, now you know that one-quarter of the accessibility gap is caused by route circuity, and so the other three-quarters must be caused by traffic congestion.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5643C8-2597-F946-A031-43C417A10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430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also use land use accessibility to standardize transit accessibility based on available service. In this example, you can reach 40% of the jobs on the transit network compared to the “as the crow flies” land use accessibility method.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5643C8-2597-F946-A031-43C417A10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6493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Calculating standardized accessibility is just an abstraction we use to remove the effect of land use, and to put all places on an even footing</a:t>
            </a:r>
            <a:r>
              <a:rPr lang="en-US" baseline="0" dirty="0"/>
              <a:t> to assess the transportation system. Recall land use accessibility measures access to jobs from each block group, if you simply traveled “as the crow flies” in a straight line to get to each job. </a:t>
            </a:r>
            <a:endParaRPr lang="en-US" dirty="0"/>
          </a:p>
          <a:p>
            <a:endParaRPr lang="en-US" dirty="0"/>
          </a:p>
          <a:p>
            <a:r>
              <a:rPr lang="en-US" dirty="0"/>
              <a:t>Standardized accessibility measures access to jobs while</a:t>
            </a:r>
            <a:r>
              <a:rPr lang="en-US" baseline="0" dirty="0"/>
              <a:t> traveling on the transportation network, compared to the “straight line” access. </a:t>
            </a:r>
          </a:p>
          <a:p>
            <a:endParaRPr lang="en-US" baseline="0" dirty="0"/>
          </a:p>
          <a:p>
            <a:r>
              <a:rPr lang="en-US" baseline="0" dirty="0"/>
              <a:t>There’s one more step in the production of the maps, and that is weighting the gaps by the number of households in the block group. Standardized accessibility alone does not indicate whether there are people living in those areas who could be affected. Weighting accounts for both the accessibility gap and the number of affected households. </a:t>
            </a:r>
          </a:p>
          <a:p>
            <a:pPr defTabSz="933237"/>
            <a:endParaRPr lang="en-US" dirty="0"/>
          </a:p>
          <a:p>
            <a:endParaRPr lang="en-US" dirty="0"/>
          </a:p>
        </p:txBody>
      </p:sp>
      <p:sp>
        <p:nvSpPr>
          <p:cNvPr id="4" name="Slide Number Placeholder 3"/>
          <p:cNvSpPr>
            <a:spLocks noGrp="1"/>
          </p:cNvSpPr>
          <p:nvPr>
            <p:ph type="sldNum" sz="quarter" idx="10"/>
          </p:nvPr>
        </p:nvSpPr>
        <p:spPr/>
        <p:txBody>
          <a:bodyPr/>
          <a:lstStyle/>
          <a:p>
            <a:fld id="{51AD0C51-2192-45E9-9FA3-D6C2D2C49924}" type="slidenum">
              <a:rPr lang="en-US" smtClean="0"/>
              <a:t>24</a:t>
            </a:fld>
            <a:endParaRPr lang="en-US"/>
          </a:p>
        </p:txBody>
      </p:sp>
    </p:spTree>
    <p:extLst>
      <p:ext uri="{BB962C8B-B14F-4D97-AF65-F5344CB8AC3E}">
        <p14:creationId xmlns:p14="http://schemas.microsoft.com/office/powerpoint/2010/main" val="24190339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getting back to the equity analysis, the next section of the presentation describes the methodology for using the three building blocks I’ve described to answer the three research questions identified by the HSP Steering committee. Starting with the first question… </a:t>
            </a:r>
          </a:p>
          <a:p>
            <a:endParaRPr lang="en-US" dirty="0"/>
          </a:p>
          <a:p>
            <a:pPr marL="457200" indent="-457200">
              <a:buFont typeface="+mj-lt"/>
              <a:buAutoNum type="arabicPeriod"/>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To what extent do certain communities bear greater burdens from the transportation system?</a:t>
            </a:r>
          </a:p>
          <a:p>
            <a:pPr marL="0" indent="0">
              <a:buFont typeface="+mj-lt"/>
              <a:buNone/>
            </a:pP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25</a:t>
            </a:fld>
            <a:endParaRPr lang="en-US" dirty="0"/>
          </a:p>
        </p:txBody>
      </p:sp>
    </p:spTree>
    <p:extLst>
      <p:ext uri="{BB962C8B-B14F-4D97-AF65-F5344CB8AC3E}">
        <p14:creationId xmlns:p14="http://schemas.microsoft.com/office/powerpoint/2010/main" val="3403514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a:effectLst/>
                <a:latin typeface="Calibri" panose="020F0502020204030204" pitchFamily="34" charset="0"/>
                <a:ea typeface="Calibri" panose="020F0502020204030204" pitchFamily="34" charset="0"/>
                <a:cs typeface="Calibri" panose="020F0502020204030204" pitchFamily="34" charset="0"/>
              </a:rPr>
              <a:t>We’ll answer this question in two ways. </a:t>
            </a:r>
          </a:p>
          <a:p>
            <a:pPr marL="171450" indent="-171450">
              <a:buFont typeface="Arial" panose="020B0604020202020204" pitchFamily="34" charset="0"/>
              <a:buChar char="•"/>
            </a:pPr>
            <a:r>
              <a:rPr lang="en-US" sz="1200" b="0" dirty="0">
                <a:effectLst/>
                <a:latin typeface="Calibri" panose="020F0502020204030204" pitchFamily="34" charset="0"/>
                <a:ea typeface="Calibri" panose="020F0502020204030204" pitchFamily="34" charset="0"/>
                <a:cs typeface="Calibri" panose="020F0502020204030204" pitchFamily="34" charset="0"/>
              </a:rPr>
              <a:t>First, we’ll identify the census tracts in the 9</a:t>
            </a:r>
            <a:r>
              <a:rPr lang="en-US" sz="1200" b="0" baseline="30000" dirty="0">
                <a:effectLst/>
                <a:latin typeface="Calibri" panose="020F0502020204030204" pitchFamily="34" charset="0"/>
                <a:ea typeface="Calibri" panose="020F0502020204030204" pitchFamily="34" charset="0"/>
                <a:cs typeface="Calibri" panose="020F0502020204030204" pitchFamily="34" charset="0"/>
              </a:rPr>
              <a:t>th</a:t>
            </a:r>
            <a:r>
              <a:rPr lang="en-US" sz="1200" b="0" dirty="0">
                <a:effectLst/>
                <a:latin typeface="Calibri" panose="020F0502020204030204" pitchFamily="34" charset="0"/>
                <a:ea typeface="Calibri" panose="020F0502020204030204" pitchFamily="34" charset="0"/>
                <a:cs typeface="Calibri" panose="020F0502020204030204" pitchFamily="34" charset="0"/>
              </a:rPr>
              <a:t> and 10</a:t>
            </a:r>
            <a:r>
              <a:rPr lang="en-US" sz="1200" b="0" baseline="30000" dirty="0">
                <a:effectLst/>
                <a:latin typeface="Calibri" panose="020F0502020204030204" pitchFamily="34" charset="0"/>
                <a:ea typeface="Calibri" panose="020F0502020204030204" pitchFamily="34" charset="0"/>
                <a:cs typeface="Calibri" panose="020F0502020204030204" pitchFamily="34" charset="0"/>
              </a:rPr>
              <a:t>th</a:t>
            </a:r>
            <a:r>
              <a:rPr lang="en-US" sz="1200" b="0" dirty="0">
                <a:effectLst/>
                <a:latin typeface="Calibri" panose="020F0502020204030204" pitchFamily="34" charset="0"/>
                <a:ea typeface="Calibri" panose="020F0502020204030204" pitchFamily="34" charset="0"/>
                <a:cs typeface="Calibri" panose="020F0502020204030204" pitchFamily="34" charset="0"/>
              </a:rPr>
              <a:t> percentile on the Environmental Health Disparities Map, based on the exposure/vulnerability composite index I described to you earlier.</a:t>
            </a:r>
          </a:p>
          <a:p>
            <a:pPr marL="171450" indent="-171450">
              <a:buFont typeface="Arial" panose="020B0604020202020204" pitchFamily="34" charset="0"/>
              <a:buChar char="•"/>
            </a:pPr>
            <a:r>
              <a:rPr lang="en-US" sz="1200" b="0" dirty="0">
                <a:effectLst/>
                <a:latin typeface="Calibri" panose="020F0502020204030204" pitchFamily="34" charset="0"/>
                <a:ea typeface="Calibri" panose="020F0502020204030204" pitchFamily="34" charset="0"/>
                <a:cs typeface="Calibri" panose="020F0502020204030204" pitchFamily="34" charset="0"/>
              </a:rPr>
              <a:t>The percentiles reflect the risk each community faces from multiple environmental hazards and the degree to which a community is more vulnerable to those hazards because of sociodemographic factors</a:t>
            </a:r>
            <a:endParaRPr lang="en-US" dirty="0"/>
          </a:p>
          <a:p>
            <a:endParaRPr lang="en-US" dirty="0"/>
          </a:p>
          <a:p>
            <a:r>
              <a:rPr lang="en-US" dirty="0"/>
              <a:t>One thing to highlight here before jumping to the next slide… there are 4 populations of interest for the HSP. The one missing from this tool is people with disabilities. We’ll talk about that later.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702348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primary analysis tells us the 20% of census tracts with the worst overall factors related to pollution and overburdened/vulnerable populations. </a:t>
            </a:r>
          </a:p>
          <a:p>
            <a:pPr marL="171450" indent="-171450">
              <a:buFont typeface="Arial" panose="020B0604020202020204" pitchFamily="34" charset="0"/>
              <a:buChar char="•"/>
            </a:pPr>
            <a:r>
              <a:rPr lang="en-US" dirty="0"/>
              <a:t>That’s useful for finding the places that are worst off in this regard, helping ground workshop participants as they discuss ideas to avoid, reduce, mitigate, or improve disproportionate impacts. </a:t>
            </a:r>
          </a:p>
          <a:p>
            <a:pPr marL="171450" indent="-171450">
              <a:buFont typeface="Arial" panose="020B0604020202020204" pitchFamily="34" charset="0"/>
              <a:buChar char="•"/>
            </a:pPr>
            <a:r>
              <a:rPr lang="en-US" dirty="0"/>
              <a:t>After looking more closely at the analysis question from our steering committee, the team came up with a secondary analysis approach that hones-in on communities that bear greater burdens from the </a:t>
            </a:r>
            <a:r>
              <a:rPr lang="en-US" b="1" dirty="0"/>
              <a:t>transportation</a:t>
            </a:r>
            <a:r>
              <a:rPr lang="en-US" dirty="0"/>
              <a:t> system that also focuses on the communities of concern from the HSP Equity Approach. &lt;click&gt; Those factors are highlighted. </a:t>
            </a:r>
          </a:p>
          <a:p>
            <a:pPr marL="171450" indent="-171450">
              <a:buFont typeface="Arial" panose="020B0604020202020204" pitchFamily="34" charset="0"/>
              <a:buChar char="•"/>
            </a:pPr>
            <a:r>
              <a:rPr lang="en-US" dirty="0"/>
              <a:t>We’ll use the same indexing technique used in the Environmental Health Disparities Map, we’ll just focus in on the transportation exposures.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0462261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sz="1100" b="0" i="0" dirty="0">
                <a:effectLst/>
                <a:latin typeface="Calibri" panose="020F0502020204030204" pitchFamily="34" charset="0"/>
              </a:rPr>
              <a:t>As mentioned, the Environmental Health Disparities Tool does not address people with disabilities. </a:t>
            </a:r>
          </a:p>
          <a:p>
            <a:pPr marL="171450" indent="-171450" algn="l">
              <a:buFont typeface="Arial" panose="020B0604020202020204" pitchFamily="34" charset="0"/>
              <a:buChar char="•"/>
            </a:pPr>
            <a:r>
              <a:rPr lang="en-US" sz="1100" b="0" i="0" dirty="0">
                <a:effectLst/>
                <a:latin typeface="Calibri" panose="020F0502020204030204" pitchFamily="34" charset="0"/>
              </a:rPr>
              <a:t>What can we say about the burdens disabled communities bear from the transportation system?</a:t>
            </a:r>
          </a:p>
          <a:p>
            <a:pPr marL="171450" lvl="0" indent="-171450" algn="l">
              <a:buFont typeface="Arial" panose="020B0604020202020204" pitchFamily="34" charset="0"/>
              <a:buChar char="•"/>
            </a:pPr>
            <a:r>
              <a:rPr lang="en-US" b="0" i="0" dirty="0">
                <a:effectLst/>
                <a:latin typeface="Calibri" panose="020F0502020204030204" pitchFamily="34" charset="0"/>
              </a:rPr>
              <a:t>We can summarize the information in existing resources:</a:t>
            </a:r>
          </a:p>
          <a:p>
            <a:pPr marL="628650" lvl="1" indent="-171450" algn="l">
              <a:buFont typeface="Arial" panose="020B0604020202020204" pitchFamily="34" charset="0"/>
              <a:buChar char="•"/>
            </a:pPr>
            <a:r>
              <a:rPr lang="en-US" b="0" i="0" dirty="0">
                <a:effectLst/>
                <a:latin typeface="Calibri" panose="020F0502020204030204" pitchFamily="34" charset="0"/>
              </a:rPr>
              <a:t>The document produced last year by Disability Rights Washington on transportation access in Washington State.</a:t>
            </a:r>
          </a:p>
          <a:p>
            <a:pPr marL="628650" lvl="1" indent="-171450" algn="l">
              <a:buFont typeface="Arial" panose="020B0604020202020204" pitchFamily="34" charset="0"/>
              <a:buChar char="•"/>
            </a:pPr>
            <a:r>
              <a:rPr lang="en-US" b="0" i="0" dirty="0">
                <a:effectLst/>
                <a:latin typeface="Calibri" panose="020F0502020204030204" pitchFamily="34" charset="0"/>
              </a:rPr>
              <a:t>The draft 2021 Washington Statewide Human Services Transportation Plan produced by WSDOT (out for public comment through March 7, 2022)</a:t>
            </a:r>
          </a:p>
          <a:p>
            <a:pPr marL="628650" lvl="1" indent="-171450" algn="l">
              <a:buFont typeface="Arial" panose="020B0604020202020204" pitchFamily="34" charset="0"/>
              <a:buChar char="•"/>
            </a:pPr>
            <a:r>
              <a:rPr lang="en-US" b="0" i="0" dirty="0">
                <a:effectLst/>
                <a:latin typeface="Calibri" panose="020F0502020204030204" pitchFamily="34" charset="0"/>
              </a:rPr>
              <a:t>WSDOT’s 2017 ADA Transition Plan.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3313151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80454">
              <a:defRPr/>
            </a:pPr>
            <a:r>
              <a:rPr lang="en-US" b="0" u="none" dirty="0">
                <a:latin typeface="Arial" panose="020B0604020202020204" pitchFamily="34" charset="0"/>
                <a:ea typeface="Calibri" panose="020F0502020204030204" pitchFamily="34" charset="0"/>
                <a:cs typeface="Arial" panose="020B0604020202020204" pitchFamily="34" charset="0"/>
              </a:rPr>
              <a:t>The second research question is – do communities have equitable walking, biking, transit and driving access to opportunities? </a:t>
            </a:r>
          </a:p>
          <a:p>
            <a:pPr defTabSz="980454">
              <a:defRPr/>
            </a:pPr>
            <a:r>
              <a:rPr lang="en-US" b="0" u="none" dirty="0">
                <a:latin typeface="Arial" panose="020B0604020202020204" pitchFamily="34" charset="0"/>
                <a:ea typeface="Calibri" panose="020F0502020204030204" pitchFamily="34" charset="0"/>
                <a:cs typeface="Arial" panose="020B0604020202020204" pitchFamily="34" charset="0"/>
              </a:rPr>
              <a:t>This is where we can build on our statewide accessibility gap maps.</a:t>
            </a: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29</a:t>
            </a:fld>
            <a:endParaRPr lang="en-US" dirty="0"/>
          </a:p>
        </p:txBody>
      </p:sp>
    </p:spTree>
    <p:extLst>
      <p:ext uri="{BB962C8B-B14F-4D97-AF65-F5344CB8AC3E}">
        <p14:creationId xmlns:p14="http://schemas.microsoft.com/office/powerpoint/2010/main" val="1968211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always good to start by refocusing on our purpose. Grounded in statutory requirements, the purpose of the HSP update is to identify program and financing needs to: </a:t>
            </a:r>
          </a:p>
          <a:p>
            <a:pPr marL="171450" indent="-171450">
              <a:buFont typeface="Arial" panose="020B0604020202020204" pitchFamily="34" charset="0"/>
              <a:buChar char="•"/>
            </a:pPr>
            <a:r>
              <a:rPr lang="en-US" dirty="0"/>
              <a:t>Preserve and maintain the system </a:t>
            </a:r>
          </a:p>
          <a:p>
            <a:pPr marL="171450" indent="-171450">
              <a:buFont typeface="Arial" panose="020B0604020202020204" pitchFamily="34" charset="0"/>
              <a:buChar char="•"/>
            </a:pPr>
            <a:r>
              <a:rPr lang="en-US" dirty="0"/>
              <a:t>Improve safety </a:t>
            </a:r>
          </a:p>
          <a:p>
            <a:pPr marL="171450" indent="-171450">
              <a:buFont typeface="Arial" panose="020B0604020202020204" pitchFamily="34" charset="0"/>
              <a:buChar char="•"/>
            </a:pPr>
            <a:r>
              <a:rPr lang="en-US" dirty="0"/>
              <a:t>Maximize operational efficiency </a:t>
            </a:r>
          </a:p>
          <a:p>
            <a:pPr marL="171450" indent="-171450">
              <a:buFont typeface="Arial" panose="020B0604020202020204" pitchFamily="34" charset="0"/>
              <a:buChar char="•"/>
            </a:pPr>
            <a:r>
              <a:rPr lang="en-US" dirty="0"/>
              <a:t>and provide people with travel choices </a:t>
            </a:r>
          </a:p>
        </p:txBody>
      </p:sp>
      <p:sp>
        <p:nvSpPr>
          <p:cNvPr id="4" name="Slide Number Placeholder 3"/>
          <p:cNvSpPr>
            <a:spLocks noGrp="1"/>
          </p:cNvSpPr>
          <p:nvPr>
            <p:ph type="sldNum" sz="quarter" idx="10"/>
          </p:nvPr>
        </p:nvSpPr>
        <p:spPr/>
        <p:txBody>
          <a:bodyPr/>
          <a:lstStyle/>
          <a:p>
            <a:pPr>
              <a:defRPr/>
            </a:pPr>
            <a:fld id="{DBCDC475-BD9A-4C4C-9E91-34CA21719164}" type="slidenum">
              <a:rPr lang="en-US" smtClean="0"/>
              <a:pPr>
                <a:defRPr/>
              </a:pPr>
              <a:t>3</a:t>
            </a:fld>
            <a:endParaRPr lang="en-US" dirty="0"/>
          </a:p>
        </p:txBody>
      </p:sp>
    </p:spTree>
    <p:extLst>
      <p:ext uri="{BB962C8B-B14F-4D97-AF65-F5344CB8AC3E}">
        <p14:creationId xmlns:p14="http://schemas.microsoft.com/office/powerpoint/2010/main" val="39464788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Recall me mentioning that the final step in calculating standardized accessibility is weighting by household. </a:t>
            </a:r>
          </a:p>
          <a:p>
            <a:pPr marL="171450" indent="-171450">
              <a:buFont typeface="Arial" panose="020B0604020202020204" pitchFamily="34" charset="0"/>
              <a:buChar char="•"/>
            </a:pPr>
            <a:r>
              <a:rPr lang="en-US" dirty="0"/>
              <a:t>In this analysis, we’ll be weighting those gaps by the number of low-income households, the number of households that include people of color, and the number of households with limited English proficiency. </a:t>
            </a:r>
          </a:p>
          <a:p>
            <a:pPr marL="171450" indent="-171450">
              <a:buFont typeface="Arial" panose="020B0604020202020204" pitchFamily="34" charset="0"/>
              <a:buChar char="•"/>
            </a:pPr>
            <a:r>
              <a:rPr lang="en-US" dirty="0"/>
              <a:t>Here’s an example from the Spokane area of driving accessibility gaps weighted by the number of low-income households.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5643C8-2597-F946-A031-43C417A10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1669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use the same demographic data to weight transit accessibility gaps.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5643C8-2597-F946-A031-43C417A10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83161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We’re planning to overlay walk scores calculated in Cube Access (which is an indicator of destination density) with demographic data and level of traffic stress and route directness data from WSDOT’s Active Transportation Plan to get a better understand of whether overburdened communities have equitable active transportation access.</a:t>
            </a:r>
          </a:p>
          <a:p>
            <a:pPr marL="171450" marR="0" lvl="0"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T</a:t>
            </a:r>
            <a:r>
              <a:rPr lang="en-US" sz="1100" dirty="0">
                <a:effectLst/>
                <a:latin typeface="Calibri" panose="020F0502020204030204" pitchFamily="34" charset="0"/>
                <a:ea typeface="Calibri" panose="020F0502020204030204" pitchFamily="34" charset="0"/>
              </a:rPr>
              <a:t>he Active Transportation Plan data gives us a network quality perspective (very important for people who walk and bike).  </a:t>
            </a:r>
          </a:p>
          <a:p>
            <a:pPr marL="171450" marR="0" lvl="0" indent="-171450" algn="l" defTabSz="914400" rtl="0" eaLnBrk="0" fontAlgn="base" latinLnBrk="0" hangingPunct="0">
              <a:lnSpc>
                <a:spcPct val="107000"/>
              </a:lnSpc>
              <a:spcBef>
                <a:spcPts val="0"/>
              </a:spcBef>
              <a:spcAft>
                <a:spcPts val="0"/>
              </a:spcAft>
              <a:buClrTx/>
              <a:buSzTx/>
              <a:buFont typeface="Arial" panose="020B0604020202020204" pitchFamily="34" charset="0"/>
              <a:buChar char="•"/>
              <a:tabLst/>
              <a:defRPr/>
            </a:pPr>
            <a:r>
              <a:rPr lang="en-US" sz="1100" dirty="0">
                <a:effectLst/>
                <a:latin typeface="Calibri" panose="020F0502020204030204" pitchFamily="34" charset="0"/>
                <a:ea typeface="Calibri" panose="020F0502020204030204" pitchFamily="34" charset="0"/>
              </a:rPr>
              <a:t>The plan identifies the level of traffic stress on state highways from 1 to 4 based on the number of thru-travel lanes, posted speed limit, and bike lanes. </a:t>
            </a:r>
          </a:p>
          <a:p>
            <a:pPr marL="628650" marR="0" lvl="1"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LTS 1 (blue) provides for all ages and abilities</a:t>
            </a:r>
          </a:p>
          <a:p>
            <a:pPr marL="628650" marR="0" lvl="1"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LTS 2 (green) for most of the population, </a:t>
            </a:r>
          </a:p>
          <a:p>
            <a:pPr marL="628650" marR="0" lvl="1"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LTS 3 (yellow) generally for adults without disabilities, </a:t>
            </a:r>
          </a:p>
          <a:p>
            <a:pPr marL="628650" marR="0" lvl="1"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LTS 4 (red) is the most stressful environment, people will avoid walking and biking there unless there are no other options.   </a:t>
            </a:r>
          </a:p>
          <a:p>
            <a:pPr marL="171450" marR="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The Active Transportation data also identifies route directness.</a:t>
            </a:r>
          </a:p>
          <a:p>
            <a:pPr marL="171450" marR="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Because of their characteristics, state routes often create barriers for active travelers. The best examples are freeways that divide communities and offer few crossing opportunities.</a:t>
            </a:r>
          </a:p>
          <a:p>
            <a:pPr marL="171450" marR="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The Route Directness Index or RDI, measures how much out of direction travel is required to go between two points on either side of a state route. </a:t>
            </a:r>
          </a:p>
          <a:p>
            <a:pPr marL="628650" marR="0" lvl="1"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The best case is an RDI of 1 where someone can go directly to their destination. </a:t>
            </a:r>
          </a:p>
          <a:p>
            <a:pPr marL="628650" marR="0" lvl="1"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An RDI of 2 means they must travel twice that distance to complete their journey. </a:t>
            </a:r>
          </a:p>
          <a:p>
            <a:pPr marL="171450" marR="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rPr>
              <a:t>For active travelers, RDI is very important as longer journeys require more time, more physical effort and more exposure to weather.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8407136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third research question is “Are transportation resources invested equitably across communities?</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Since the HSP Steering Committee asked this question, WSDOT commissioned WWU faculty for an Equity Study that was charged with answering a similar question.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They invested a lot of resources and expertise into answering that question, and found that they didn’t fully get to what they wanted to know.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Looking at our timeframe, expertise – we asked ourselves if we would do more good or harm attempting to answer this question on a shorter timeframe with less resources. It’s a complicated topic.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Our plan is to summarize what we know now from the WWU study and a national literature review, talk with others about that information, and point to future work on this topic being undertaken at the agency as part of our implementation of the HEAL Act. </a:t>
            </a:r>
          </a:p>
          <a:p>
            <a:pPr defTabSz="980454">
              <a:defRPr/>
            </a:pPr>
            <a:endParaRPr lang="en-US" b="0" i="0" u="none" dirty="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1611552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hope this review of WSDOT’s equity approach to the Highway System Plan was helpful to you. If you have questions, you can contact any of these three team members working on the analysis. </a:t>
            </a:r>
            <a:r>
              <a:rPr lang="en-US"/>
              <a:t>Thank you!</a:t>
            </a:r>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34</a:t>
            </a:fld>
            <a:endParaRPr lang="en-US" dirty="0"/>
          </a:p>
        </p:txBody>
      </p:sp>
    </p:spTree>
    <p:extLst>
      <p:ext uri="{BB962C8B-B14F-4D97-AF65-F5344CB8AC3E}">
        <p14:creationId xmlns:p14="http://schemas.microsoft.com/office/powerpoint/2010/main" val="3181511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1800"/>
              </a:spcAft>
              <a:buFont typeface="Arial" panose="020B0604020202020204" pitchFamily="34" charset="0"/>
              <a:buNone/>
            </a:pPr>
            <a:r>
              <a:rPr lang="en-US" sz="1200" dirty="0"/>
              <a:t>A few highlights we noticed:</a:t>
            </a:r>
          </a:p>
          <a:p>
            <a:pPr marL="171450" indent="-171450">
              <a:spcAft>
                <a:spcPts val="1800"/>
              </a:spcAft>
              <a:buFont typeface="Arial" panose="020B0604020202020204" pitchFamily="34" charset="0"/>
              <a:buChar char="•"/>
            </a:pPr>
            <a:r>
              <a:rPr lang="en-US" sz="1200" dirty="0"/>
              <a:t>Communities of color, LEP, and Low income are correlated, but disability is not</a:t>
            </a:r>
          </a:p>
          <a:p>
            <a:pPr marL="171450" indent="-171450" algn="l">
              <a:spcAft>
                <a:spcPts val="1800"/>
              </a:spcAft>
              <a:buFont typeface="Arial" panose="020B0604020202020204" pitchFamily="34" charset="0"/>
              <a:buChar char="•"/>
            </a:pPr>
            <a:r>
              <a:rPr lang="en-US" sz="1200" dirty="0"/>
              <a:t>Higher rates of disability in tracts with higher proportion of white/Caucasian residents. Low rates of disability reported in tribal areas. </a:t>
            </a:r>
          </a:p>
          <a:p>
            <a:pPr marL="0" indent="0">
              <a:spcAft>
                <a:spcPts val="1800"/>
              </a:spcAft>
              <a:buFont typeface="Arial" panose="020B0604020202020204" pitchFamily="34" charset="0"/>
              <a:buNone/>
            </a:pPr>
            <a:r>
              <a:rPr lang="en-US" sz="1200" dirty="0"/>
              <a:t>Questions:</a:t>
            </a:r>
          </a:p>
          <a:p>
            <a:pPr marL="285750" indent="-285750">
              <a:spcAft>
                <a:spcPts val="1800"/>
              </a:spcAft>
              <a:buFont typeface="Arial" panose="020B0604020202020204" pitchFamily="34" charset="0"/>
              <a:buChar char="•"/>
            </a:pPr>
            <a:r>
              <a:rPr lang="en-US" sz="1200" dirty="0"/>
              <a:t>What do you notice? What stands out?</a:t>
            </a:r>
          </a:p>
          <a:p>
            <a:pPr marL="285750" indent="-285750">
              <a:spcAft>
                <a:spcPts val="1800"/>
              </a:spcAft>
              <a:buFont typeface="Arial" panose="020B0604020202020204" pitchFamily="34" charset="0"/>
              <a:buChar char="•"/>
            </a:pPr>
            <a:r>
              <a:rPr lang="en-US" sz="1200" dirty="0"/>
              <a:t>Why is that important? What patterns or conclusions emerge? What hypotheses can you make?</a:t>
            </a:r>
          </a:p>
          <a:p>
            <a:pPr marL="285750" indent="-285750">
              <a:spcAft>
                <a:spcPts val="1800"/>
              </a:spcAft>
              <a:buFont typeface="Arial" panose="020B0604020202020204" pitchFamily="34" charset="0"/>
              <a:buChar char="•"/>
            </a:pPr>
            <a:r>
              <a:rPr lang="en-US" sz="1200" dirty="0"/>
              <a:t>What does this mean? What actions make sense?</a:t>
            </a:r>
          </a:p>
          <a:p>
            <a:endParaRPr lang="en-US" dirty="0"/>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35</a:t>
            </a:fld>
            <a:endParaRPr lang="en-US" dirty="0"/>
          </a:p>
        </p:txBody>
      </p:sp>
    </p:spTree>
    <p:extLst>
      <p:ext uri="{BB962C8B-B14F-4D97-AF65-F5344CB8AC3E}">
        <p14:creationId xmlns:p14="http://schemas.microsoft.com/office/powerpoint/2010/main" val="406606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1800"/>
              </a:spcAft>
              <a:buFont typeface="Arial" panose="020B0604020202020204" pitchFamily="34" charset="0"/>
              <a:buNone/>
            </a:pPr>
            <a:r>
              <a:rPr lang="en-US" sz="1200" dirty="0"/>
              <a:t>A few highlights we noticed:</a:t>
            </a:r>
          </a:p>
          <a:p>
            <a:pPr marL="171450" indent="-171450">
              <a:spcAft>
                <a:spcPts val="1800"/>
              </a:spcAft>
              <a:buFont typeface="Arial" panose="020B0604020202020204" pitchFamily="34" charset="0"/>
              <a:buChar char="•"/>
            </a:pPr>
            <a:r>
              <a:rPr lang="en-US" sz="1200" dirty="0"/>
              <a:t>Communities of color, LEP, and Low income are correlated, but disability is not</a:t>
            </a:r>
          </a:p>
          <a:p>
            <a:pPr marL="171450" indent="-171450" algn="l">
              <a:spcAft>
                <a:spcPts val="1800"/>
              </a:spcAft>
              <a:buFont typeface="Arial" panose="020B0604020202020204" pitchFamily="34" charset="0"/>
              <a:buChar char="•"/>
            </a:pPr>
            <a:r>
              <a:rPr lang="en-US" sz="1200" dirty="0"/>
              <a:t>Higher rates of disability in tracts with higher proportion of white/Caucasian residents. Low rates of disability reported in tribal areas. </a:t>
            </a:r>
          </a:p>
          <a:p>
            <a:pPr marL="0" indent="0">
              <a:spcAft>
                <a:spcPts val="1800"/>
              </a:spcAft>
              <a:buFont typeface="Arial" panose="020B0604020202020204" pitchFamily="34" charset="0"/>
              <a:buNone/>
            </a:pPr>
            <a:r>
              <a:rPr lang="en-US" sz="1200" dirty="0"/>
              <a:t>Questions:</a:t>
            </a:r>
          </a:p>
          <a:p>
            <a:pPr marL="285750" indent="-285750">
              <a:spcAft>
                <a:spcPts val="1800"/>
              </a:spcAft>
              <a:buFont typeface="Arial" panose="020B0604020202020204" pitchFamily="34" charset="0"/>
              <a:buChar char="•"/>
            </a:pPr>
            <a:r>
              <a:rPr lang="en-US" sz="1200" dirty="0"/>
              <a:t>So seeing this data, what strikes you? What stands out?</a:t>
            </a:r>
          </a:p>
          <a:p>
            <a:pPr marL="285750" indent="-285750">
              <a:spcAft>
                <a:spcPts val="1800"/>
              </a:spcAft>
              <a:buFont typeface="Arial" panose="020B0604020202020204" pitchFamily="34" charset="0"/>
              <a:buChar char="•"/>
            </a:pPr>
            <a:r>
              <a:rPr lang="en-US" sz="1200" dirty="0"/>
              <a:t>When thinking about how we’ll use the data (to identify gaps, project evaluation criteria) – what barriers do you see in our agency as we move toward using these demographic variables to inform and drive decisions about projects, for example.</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36</a:t>
            </a:fld>
            <a:endParaRPr lang="en-US" dirty="0"/>
          </a:p>
        </p:txBody>
      </p:sp>
    </p:spTree>
    <p:extLst>
      <p:ext uri="{BB962C8B-B14F-4D97-AF65-F5344CB8AC3E}">
        <p14:creationId xmlns:p14="http://schemas.microsoft.com/office/powerpoint/2010/main" val="1528916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t>The purpose of planning is to inform decision-making. </a:t>
            </a:r>
          </a:p>
          <a:p>
            <a:pPr marL="171450" indent="-171450">
              <a:buFont typeface="Arial" panose="020B0604020202020204" pitchFamily="34" charset="0"/>
              <a:buChar char="•"/>
            </a:pPr>
            <a:r>
              <a:rPr lang="en-US" sz="1200" baseline="0" dirty="0"/>
              <a:t>WSDOT leadership felt the decision the agency needed more information about was the mix and level of funding for programs. </a:t>
            </a:r>
          </a:p>
          <a:p>
            <a:pPr marL="171450" indent="-171450">
              <a:buFont typeface="Arial" panose="020B0604020202020204" pitchFamily="34" charset="0"/>
              <a:buChar char="•"/>
            </a:pPr>
            <a:r>
              <a:rPr lang="en-US" sz="1200" baseline="0" dirty="0"/>
              <a:t>The other objectives articulated by leadership included: rigorous community engagement, addressing all highway modes, evaluating tradeoffs, and recommending performance-based criteria to evaluate future project investments.</a:t>
            </a:r>
          </a:p>
          <a:p>
            <a:pPr marL="0" indent="0">
              <a:buFont typeface="Arial" panose="020B0604020202020204" pitchFamily="34" charset="0"/>
              <a:buNone/>
            </a:pPr>
            <a:endParaRPr lang="en-US" sz="1200" baseline="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b="0" i="0" u="none" strike="noStrike" baseline="0" dirty="0">
              <a:solidFill>
                <a:srgbClr val="000000"/>
              </a:solidFill>
              <a:latin typeface="Lato" panose="020F0502020204030203" pitchFamily="34" charset="0"/>
            </a:endParaRP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4</a:t>
            </a:fld>
            <a:endParaRPr lang="en-US"/>
          </a:p>
        </p:txBody>
      </p:sp>
    </p:spTree>
    <p:extLst>
      <p:ext uri="{BB962C8B-B14F-4D97-AF65-F5344CB8AC3E}">
        <p14:creationId xmlns:p14="http://schemas.microsoft.com/office/powerpoint/2010/main" val="1289517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Why does WSDOT address equity in the Highway System Plan?</a:t>
            </a:r>
          </a:p>
          <a:p>
            <a:pPr marL="171450" indent="-171450">
              <a:buFont typeface="Arial" panose="020B0604020202020204" pitchFamily="34" charset="0"/>
              <a:buChar char="•"/>
            </a:pPr>
            <a:r>
              <a:rPr lang="en-US" dirty="0"/>
              <a:t>State DOTs have long implemented environmental justice and Title VI (Civil Rights Act) programs to meet federal requirements.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There is widespread community and industry acknowledgment that it hasn’t been enough to address equity disparities embedded in our systems.</a:t>
            </a:r>
          </a:p>
          <a:p>
            <a:pPr marL="171450" indent="-171450">
              <a:buFont typeface="Arial" panose="020B0604020202020204" pitchFamily="34" charset="0"/>
              <a:buChar char="•"/>
            </a:pPr>
            <a:r>
              <a:rPr lang="en-US" dirty="0"/>
              <a:t>The state legislature signaled its commitment to address issues of race, equity, diversity and inclusion by passing the HEAL Act in 2021. </a:t>
            </a:r>
          </a:p>
          <a:p>
            <a:pPr marL="628650" lvl="1" indent="-171450">
              <a:buFont typeface="Arial" panose="020B0604020202020204" pitchFamily="34" charset="0"/>
              <a:buChar char="•"/>
            </a:pPr>
            <a:r>
              <a:rPr lang="en-US" dirty="0"/>
              <a:t>The intent of the legislation was to reduce environmental and health disparities and improve the health of all people of Washington state by implementing the recommendations of the environmental justice task force commissioned in 2019.</a:t>
            </a:r>
          </a:p>
          <a:p>
            <a:pPr marL="628650" lvl="1" indent="-171450">
              <a:buFont typeface="Arial" panose="020B0604020202020204" pitchFamily="34" charset="0"/>
              <a:buChar char="•"/>
            </a:pPr>
            <a:r>
              <a:rPr lang="en-US" dirty="0"/>
              <a:t>The Governor created a State Office of Equity to help agencies develop their own diversity, equity, and inclusion plans or enhance plans that are already in place.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Strengthening commitment to diversity and engagement in all WSDOT’s business processes, functions and services to ensure every voice is heard is one of the agency’s three strategic plan goals.</a:t>
            </a:r>
            <a:endParaRPr lang="en-US" sz="1200" dirty="0">
              <a:effectLst/>
              <a:latin typeface="Times New Roman" panose="02020603050405020304" pitchFamily="18" charset="0"/>
              <a:ea typeface="Calibri" panose="020F050202020403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dirty="0">
                <a:effectLst/>
                <a:latin typeface="Times New Roman" panose="02020603050405020304" pitchFamily="18" charset="0"/>
                <a:ea typeface="Calibri" panose="020F0502020204030204" pitchFamily="34" charset="0"/>
              </a:rPr>
              <a:t>WSDOT </a:t>
            </a:r>
            <a:r>
              <a:rPr lang="en-US" dirty="0"/>
              <a:t>led an effort to develop and implement a resolution to address racial justice, equity, diversity and inclusion that was adopted unanimously by the American Association of State Highway and Transportation Officials Board (comprised of the Secretaries of all state DOTs in the nation), including p</a:t>
            </a:r>
            <a:r>
              <a:rPr lang="en-US" sz="1200" dirty="0"/>
              <a:t>rotecting all people from discrimination in the delivery of programs and services and inclusion in all aspects of transportation through more effective public engagement processes, especially in historically underserved communities.</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5</a:t>
            </a:fld>
            <a:endParaRPr lang="en-US"/>
          </a:p>
        </p:txBody>
      </p:sp>
    </p:spTree>
    <p:extLst>
      <p:ext uri="{BB962C8B-B14F-4D97-AF65-F5344CB8AC3E}">
        <p14:creationId xmlns:p14="http://schemas.microsoft.com/office/powerpoint/2010/main" val="2464506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Highway System Plan’s equity approach was approved by the HSP Steering Committee in the spring of 2021, after almost a year of development through discussion both inside and outside the agency. </a:t>
            </a:r>
          </a:p>
          <a:p>
            <a:pPr marL="171450" indent="-171450">
              <a:buFont typeface="Arial" panose="020B0604020202020204" pitchFamily="34" charset="0"/>
              <a:buChar char="•"/>
            </a:pPr>
            <a:r>
              <a:rPr lang="en-US" dirty="0"/>
              <a:t>A few months after this work began, the Environmental Justice Task Force released a report that included recommendations on the establishment of environmental justice goals, policies, mapping, and community engagement.</a:t>
            </a:r>
          </a:p>
          <a:p>
            <a:pPr marL="171450" indent="-171450">
              <a:buFont typeface="Arial" panose="020B0604020202020204" pitchFamily="34" charset="0"/>
              <a:buChar char="•"/>
            </a:pPr>
            <a:r>
              <a:rPr lang="en-US" dirty="0"/>
              <a:t>Rather than waiting to see what recommendations the legislature enacted, WSDOT leadership felt it was important to make progress on equity in this Highway System Plan, and so used the report’s recommendations as a foundation for the plan’s approach to equity.  </a:t>
            </a:r>
          </a:p>
          <a:p>
            <a:pPr marL="171450" indent="-171450">
              <a:buFont typeface="Arial" panose="020B0604020202020204" pitchFamily="34" charset="0"/>
              <a:buChar char="•"/>
            </a:pPr>
            <a:r>
              <a:rPr lang="en-US" dirty="0"/>
              <a:t>We worked through uncertainties with the help of subject matter experts in the department as well as external stakeholders on the Highway System Plan Advisory Committee.</a:t>
            </a:r>
          </a:p>
          <a:p>
            <a:pPr marL="171450" indent="-171450">
              <a:buFont typeface="Arial" panose="020B0604020202020204" pitchFamily="34" charset="0"/>
              <a:buChar char="•"/>
            </a:pPr>
            <a:r>
              <a:rPr lang="en-US" dirty="0"/>
              <a:t>The Highway System Plan’s equity approach captures a moment in transition for department practices and the agency’s approach to equity is likely to evolve as we learn more.</a:t>
            </a:r>
          </a:p>
        </p:txBody>
      </p:sp>
      <p:sp>
        <p:nvSpPr>
          <p:cNvPr id="4" name="Slide Number Placeholder 3"/>
          <p:cNvSpPr>
            <a:spLocks noGrp="1"/>
          </p:cNvSpPr>
          <p:nvPr>
            <p:ph type="sldNum" sz="quarter" idx="5"/>
          </p:nvPr>
        </p:nvSpPr>
        <p:spPr/>
        <p:txBody>
          <a:bodyPr/>
          <a:lstStyle/>
          <a:p>
            <a:pPr>
              <a:defRPr/>
            </a:pPr>
            <a:fld id="{DBCDC475-BD9A-4C4C-9E91-34CA21719164}" type="slidenum">
              <a:rPr lang="en-US" smtClean="0"/>
              <a:pPr>
                <a:defRPr/>
              </a:pPr>
              <a:t>6</a:t>
            </a:fld>
            <a:endParaRPr lang="en-US" dirty="0"/>
          </a:p>
        </p:txBody>
      </p:sp>
    </p:spTree>
    <p:extLst>
      <p:ext uri="{BB962C8B-B14F-4D97-AF65-F5344CB8AC3E}">
        <p14:creationId xmlns:p14="http://schemas.microsoft.com/office/powerpoint/2010/main" val="1616772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six steps in the HSP’s equity approach are based on the Government Alliance on Race &amp; Equity’s Racial Equity Toolkit, as recommended by the Environmental Justice Task Force.</a:t>
            </a:r>
          </a:p>
          <a:p>
            <a:pPr marL="171450" indent="-171450">
              <a:buFont typeface="Arial" panose="020B0604020202020204" pitchFamily="34" charset="0"/>
              <a:buChar char="•"/>
            </a:pPr>
            <a:r>
              <a:rPr lang="en-US" dirty="0"/>
              <a:t>The first step is to define the desired outcome.</a:t>
            </a:r>
          </a:p>
          <a:p>
            <a:pPr marL="171450" indent="-171450">
              <a:buFont typeface="Arial" panose="020B0604020202020204" pitchFamily="34" charset="0"/>
              <a:buChar char="•"/>
            </a:pPr>
            <a:r>
              <a:rPr lang="en-US" dirty="0"/>
              <a:t>There is a scope and context for this work. </a:t>
            </a:r>
          </a:p>
          <a:p>
            <a:pPr marL="171450" indent="-171450">
              <a:buFont typeface="Arial" panose="020B0604020202020204" pitchFamily="34" charset="0"/>
              <a:buChar char="•"/>
            </a:pPr>
            <a:r>
              <a:rPr lang="en-US" dirty="0"/>
              <a:t>This is not about equity for the whole transportation system, but it is about equity within the scope of the Highway System Plan. </a:t>
            </a:r>
          </a:p>
          <a:p>
            <a:pPr marL="171450" indent="-171450">
              <a:buFont typeface="Arial" panose="020B0604020202020204" pitchFamily="34" charset="0"/>
              <a:buChar char="•"/>
            </a:pPr>
            <a:r>
              <a:rPr lang="en-US" dirty="0"/>
              <a:t>Recall the decision the Highway System Plan informs is the mix and level of funding for programs. </a:t>
            </a:r>
          </a:p>
          <a:p>
            <a:pPr marL="171450" indent="-171450">
              <a:buFont typeface="Arial" panose="020B0604020202020204" pitchFamily="34" charset="0"/>
              <a:buChar char="•"/>
            </a:pPr>
            <a:r>
              <a:rPr lang="en-US" dirty="0"/>
              <a:t>So, one desired outcome of our equity approach is to balance investments across programs in a way that protects and improves health, safety and accessibility outcomes for overburdened populations. </a:t>
            </a:r>
          </a:p>
          <a:p>
            <a:pPr marL="171450" indent="-171450">
              <a:buFont typeface="Arial" panose="020B0604020202020204" pitchFamily="34" charset="0"/>
              <a:buChar char="•"/>
            </a:pPr>
            <a:r>
              <a:rPr lang="en-US" dirty="0"/>
              <a:t>We added an additional desired outcome based on feedback we heard - to address WSDOT’s role in transportation-adjacent issues like homelessness and human trafficking.</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In conversations inside and outside the agency, we heard a lot of different terminology to describe populations of focus.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You may have heard terms like environmental justice communities or Title VI protected populations (used by USDOT), or marginalized, under-represented, traditionally under-served, or disadvantaged populations.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Based on the input of stakeholders, the Steering Committee decided to use the term “overburdened populations.”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The EJ Task Force refers to those who experience disproportionate environmental and health impacts as “overburdened populations” and advises prioritizing those populations - equitably distributing resources and benefits and eliminating harm.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Another change we made based on feedback was to broaden the populations of focus.</a:t>
            </a:r>
          </a:p>
          <a:p>
            <a:pPr marL="171450" indent="-171450">
              <a:buFont typeface="Arial" panose="020B0604020202020204" pitchFamily="34" charset="0"/>
              <a:buChar char="•"/>
            </a:pPr>
            <a:r>
              <a:rPr lang="en-US" dirty="0"/>
              <a:t>The Environmental Justice Task Force defined environmental justice as the fair treatment and meaningful involvement of all people regardless of </a:t>
            </a:r>
            <a:r>
              <a:rPr lang="en-US" b="1" dirty="0"/>
              <a:t>race, color, national origin</a:t>
            </a:r>
            <a:r>
              <a:rPr lang="en-US" dirty="0"/>
              <a:t> or </a:t>
            </a:r>
            <a:r>
              <a:rPr lang="en-US" b="1" dirty="0"/>
              <a:t>income</a:t>
            </a:r>
            <a:r>
              <a:rPr lang="en-US" dirty="0"/>
              <a:t> with respect to development, implementation, and enforcement of environmental laws, regulations and policies. </a:t>
            </a:r>
          </a:p>
          <a:p>
            <a:pPr marL="171450" indent="-171450">
              <a:buFont typeface="Arial" panose="020B0604020202020204" pitchFamily="34" charset="0"/>
              <a:buChar char="•"/>
            </a:pPr>
            <a:r>
              <a:rPr lang="en-US" dirty="0"/>
              <a:t>The HSP Steering Committee expressed a desire to also recognize and avoid real burdens to the disabled community. </a:t>
            </a:r>
          </a:p>
          <a:p>
            <a:pPr>
              <a:buFont typeface="+mj-lt"/>
              <a:buAutoNum type="arabicPeriod"/>
            </a:pPr>
            <a:endParaRPr lang="en-US" b="0" dirty="0">
              <a:solidFill>
                <a:srgbClr val="FFFFFF"/>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302378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Step 2 asks “What does the data tell us?”</a:t>
            </a:r>
            <a:endParaRPr kumimoji="0" lang="en-US" sz="1200" b="0" i="0" u="none" strike="noStrike" kern="1200" cap="none" spc="0" normalizeH="0" baseline="0" noProof="0" dirty="0">
              <a:ln>
                <a:noFill/>
              </a:ln>
              <a:solidFill>
                <a:prstClr val="white"/>
              </a:solidFill>
              <a:effectLst/>
              <a:uLnTx/>
              <a:uFillTx/>
              <a:latin typeface="Arial"/>
              <a:ea typeface="+mn-ea"/>
              <a:cs typeface="+mn-cs"/>
            </a:endParaRPr>
          </a:p>
          <a:p>
            <a:r>
              <a:rPr lang="en-US" dirty="0"/>
              <a:t>Early on, the HSP Steering Committee discussed some potential equity issues we can explore based on data:</a:t>
            </a:r>
          </a:p>
          <a:p>
            <a:pPr marL="171450" indent="-171450">
              <a:buFont typeface="Arial" panose="020B0604020202020204" pitchFamily="34" charset="0"/>
              <a:buChar char="•"/>
            </a:pPr>
            <a:r>
              <a:rPr lang="en-US" dirty="0"/>
              <a:t>The state transportation system is car centric and drives land use.</a:t>
            </a:r>
          </a:p>
          <a:p>
            <a:pPr marL="171450" indent="-171450">
              <a:buFont typeface="Arial" panose="020B0604020202020204" pitchFamily="34" charset="0"/>
              <a:buChar char="•"/>
            </a:pPr>
            <a:r>
              <a:rPr lang="en-US" dirty="0"/>
              <a:t>There are not enough opportunities to walk</a:t>
            </a:r>
          </a:p>
          <a:p>
            <a:pPr marL="171450" indent="-171450">
              <a:buFont typeface="Arial" panose="020B0604020202020204" pitchFamily="34" charset="0"/>
              <a:buChar char="•"/>
            </a:pPr>
            <a:r>
              <a:rPr lang="en-US" dirty="0"/>
              <a:t>Certain communities bear greater burdens, including people of color, poorer communities</a:t>
            </a:r>
          </a:p>
          <a:p>
            <a:pPr marL="171450" indent="-171450">
              <a:buFont typeface="Arial" panose="020B0604020202020204" pitchFamily="34" charset="0"/>
              <a:buChar char="•"/>
            </a:pPr>
            <a:r>
              <a:rPr lang="en-US" dirty="0"/>
              <a:t>Rural areas don’t have equitable access</a:t>
            </a:r>
          </a:p>
          <a:p>
            <a:pPr marL="171450" indent="-171450">
              <a:buFont typeface="Arial" panose="020B0604020202020204" pitchFamily="34" charset="0"/>
              <a:buChar char="•"/>
            </a:pPr>
            <a:r>
              <a:rPr lang="en-US" dirty="0"/>
              <a:t>Urban areas are burdened by poor air quality</a:t>
            </a:r>
          </a:p>
          <a:p>
            <a:pPr marL="171450" indent="-171450">
              <a:buFont typeface="Arial" panose="020B0604020202020204" pitchFamily="34" charset="0"/>
              <a:buChar char="•"/>
            </a:pPr>
            <a:r>
              <a:rPr lang="en-US" dirty="0"/>
              <a:t>Money may be disproportionately spent on wealthy communities</a:t>
            </a:r>
          </a:p>
          <a:p>
            <a:pPr marL="171450" indent="-171450">
              <a:buFont typeface="Arial" panose="020B0604020202020204" pitchFamily="34" charset="0"/>
              <a:buChar char="•"/>
            </a:pPr>
            <a:r>
              <a:rPr lang="en-US" dirty="0"/>
              <a:t>Mitigation resources may not be equitably applied</a:t>
            </a:r>
          </a:p>
          <a:p>
            <a:pPr marL="0" indent="0">
              <a:buFont typeface="Arial" panose="020B0604020202020204" pitchFamily="34" charset="0"/>
              <a:buNone/>
            </a:pPr>
            <a:endParaRPr lang="en-US" dirty="0"/>
          </a:p>
          <a:p>
            <a:r>
              <a:rPr lang="en-US" dirty="0"/>
              <a:t>They focused in on three analysis questions to advance the agency’s understanding of equity. </a:t>
            </a:r>
          </a:p>
          <a:p>
            <a:pPr marL="287338" marR="0" lvl="0" indent="-287338" algn="l" defTabSz="914400" rtl="0" eaLnBrk="1" fontAlgn="base" latinLnBrk="0" hangingPunct="1">
              <a:lnSpc>
                <a:spcPct val="100000"/>
              </a:lnSpc>
              <a:spcBef>
                <a:spcPct val="0"/>
              </a:spcBef>
              <a:spcAft>
                <a:spcPts val="120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Arial" charset="0"/>
                <a:ea typeface="+mn-ea"/>
                <a:cs typeface="+mn-cs"/>
              </a:rPr>
              <a:t>To what extent do communities bear greater burdens from the transportation system?</a:t>
            </a:r>
          </a:p>
          <a:p>
            <a:pPr marL="287338" indent="-287338">
              <a:spcAft>
                <a:spcPts val="1200"/>
              </a:spcAft>
              <a:buFont typeface="+mj-lt"/>
              <a:buAutoNum type="arabicPeriod"/>
              <a:defRPr/>
            </a:pPr>
            <a:r>
              <a:rPr kumimoji="0" lang="en-US" sz="1200" b="0" i="0" u="none" strike="noStrike" kern="1200" cap="none" spc="0" normalizeH="0" baseline="0" noProof="0" dirty="0">
                <a:ln>
                  <a:noFill/>
                </a:ln>
                <a:solidFill>
                  <a:prstClr val="black"/>
                </a:solidFill>
                <a:effectLst/>
                <a:uLnTx/>
                <a:uFillTx/>
                <a:latin typeface="Arial" charset="0"/>
                <a:ea typeface="+mn-ea"/>
                <a:cs typeface="+mn-cs"/>
              </a:rPr>
              <a:t>Do communities have equitable walking, biking, transit and driving access to opportunities?</a:t>
            </a:r>
          </a:p>
          <a:p>
            <a:pPr marL="287338" indent="-287338">
              <a:spcAft>
                <a:spcPts val="1200"/>
              </a:spcAft>
              <a:buFont typeface="+mj-lt"/>
              <a:buAutoNum type="arabicPeriod"/>
              <a:defRPr/>
            </a:pPr>
            <a:r>
              <a:rPr kumimoji="0" lang="en-US" sz="1200" b="0" i="0" u="none" strike="noStrike" kern="1200" cap="none" spc="0" normalizeH="0" baseline="0" noProof="0" dirty="0">
                <a:ln>
                  <a:noFill/>
                </a:ln>
                <a:solidFill>
                  <a:prstClr val="black"/>
                </a:solidFill>
                <a:effectLst/>
                <a:uLnTx/>
                <a:uFillTx/>
                <a:latin typeface="Arial" charset="0"/>
                <a:ea typeface="+mn-ea"/>
                <a:cs typeface="+mn-cs"/>
              </a:rPr>
              <a:t>Are transportation resources invested equitably across communities?</a:t>
            </a:r>
          </a:p>
          <a:p>
            <a:endParaRPr lang="en-US" dirty="0"/>
          </a:p>
          <a:p>
            <a:r>
              <a:rPr lang="en-US" dirty="0"/>
              <a:t>We identified two primary data sources:</a:t>
            </a:r>
          </a:p>
          <a:p>
            <a:pPr marL="228600" indent="-228600">
              <a:buFont typeface="+mj-lt"/>
              <a:buAutoNum type="arabicPeriod"/>
            </a:pPr>
            <a:r>
              <a:rPr lang="en-US" dirty="0"/>
              <a:t>Environmental Health Disparities Map (DOH WTN)</a:t>
            </a:r>
          </a:p>
          <a:p>
            <a:pPr marL="742950" marR="0" lvl="1" indent="-285750">
              <a:lnSpc>
                <a:spcPct val="107000"/>
              </a:lnSpc>
              <a:spcBef>
                <a:spcPts val="0"/>
              </a:spcBef>
              <a:spcAft>
                <a:spcPts val="0"/>
              </a:spcAft>
              <a:buFont typeface="Symbol" panose="05050102010706020507" pitchFamily="18" charset="2"/>
              <a:buChar char=""/>
            </a:pPr>
            <a:r>
              <a:rPr lang="en-US" sz="1200" dirty="0">
                <a:solidFill>
                  <a:srgbClr val="000000"/>
                </a:solidFill>
                <a:effectLst/>
                <a:latin typeface="Calibri" panose="020F0502020204030204" pitchFamily="34" charset="0"/>
                <a:ea typeface="Calibri" panose="020F0502020204030204" pitchFamily="34" charset="0"/>
              </a:rPr>
              <a:t>The </a:t>
            </a:r>
            <a:r>
              <a:rPr lang="en-US" sz="1200" dirty="0">
                <a:solidFill>
                  <a:srgbClr val="349D95"/>
                </a:solidFill>
                <a:effectLst/>
                <a:latin typeface="Calibri" panose="020F0502020204030204" pitchFamily="34" charset="0"/>
                <a:ea typeface="Calibri" panose="020F0502020204030204" pitchFamily="34" charset="0"/>
              </a:rPr>
              <a:t>Environmental Health Disparities map </a:t>
            </a:r>
            <a:r>
              <a:rPr lang="en-US" sz="1200" dirty="0">
                <a:solidFill>
                  <a:srgbClr val="000000"/>
                </a:solidFill>
                <a:effectLst/>
                <a:latin typeface="Calibri" panose="020F0502020204030204" pitchFamily="34" charset="0"/>
                <a:ea typeface="Calibri" panose="020F0502020204030204" pitchFamily="34" charset="0"/>
              </a:rPr>
              <a:t>(EHD map) is a cumulative impact map that compares census tracts across Washington for environmental health disparities  </a:t>
            </a:r>
          </a:p>
          <a:p>
            <a:pPr marL="742950" marR="0" lvl="1" indent="-285750">
              <a:lnSpc>
                <a:spcPct val="107000"/>
              </a:lnSpc>
              <a:spcBef>
                <a:spcPts val="0"/>
              </a:spcBef>
              <a:spcAft>
                <a:spcPts val="0"/>
              </a:spcAft>
              <a:buFont typeface="Symbol" panose="05050102010706020507" pitchFamily="18" charset="2"/>
              <a:buChar char=""/>
            </a:pPr>
            <a:r>
              <a:rPr lang="en-US" sz="1200" dirty="0">
                <a:solidFill>
                  <a:srgbClr val="000000"/>
                </a:solidFill>
                <a:effectLst/>
                <a:latin typeface="Calibri" panose="020F0502020204030204" pitchFamily="34" charset="0"/>
                <a:ea typeface="Calibri" panose="020F0502020204030204" pitchFamily="34" charset="0"/>
              </a:rPr>
              <a:t>The maps were developed jointly through community, academic, and government agency collaboration.</a:t>
            </a:r>
          </a:p>
          <a:p>
            <a:pPr marL="742950" marR="0" lvl="1" indent="-285750">
              <a:lnSpc>
                <a:spcPct val="107000"/>
              </a:lnSpc>
              <a:spcBef>
                <a:spcPts val="0"/>
              </a:spcBef>
              <a:spcAft>
                <a:spcPts val="0"/>
              </a:spcAft>
              <a:buFont typeface="Symbol" panose="05050102010706020507" pitchFamily="18" charset="2"/>
              <a:buChar char=""/>
            </a:pPr>
            <a:r>
              <a:rPr lang="en-US" sz="1200" dirty="0">
                <a:solidFill>
                  <a:srgbClr val="000000"/>
                </a:solidFill>
                <a:effectLst/>
                <a:latin typeface="Calibri" panose="020F0502020204030204" pitchFamily="34" charset="0"/>
                <a:ea typeface="Calibri" panose="020F0502020204030204" pitchFamily="34" charset="0"/>
              </a:rPr>
              <a:t>The HEAL Act directs state agencies use the map and data to improve accountability, engagement, and transparency towards EJ goals. </a:t>
            </a:r>
            <a:endParaRPr lang="en-US" sz="1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228600">
              <a:buFont typeface="+mj-lt"/>
              <a:buAutoNum type="arabicPeriod"/>
            </a:pPr>
            <a:r>
              <a:rPr lang="en-US" dirty="0"/>
              <a:t>WSDOT’s Statewide Accessibility Gap Maps</a:t>
            </a:r>
          </a:p>
          <a:p>
            <a:pPr marL="628650" lvl="1" indent="-171450">
              <a:buFont typeface="Arial" panose="020B0604020202020204" pitchFamily="34" charset="0"/>
              <a:buChar char="•"/>
            </a:pPr>
            <a:r>
              <a:rPr lang="en-US" dirty="0"/>
              <a:t>Multimodal accessibility is the ease of reaching destinations by different travel modes. </a:t>
            </a:r>
          </a:p>
          <a:p>
            <a:pPr marL="628650" lvl="1" indent="-171450">
              <a:buFont typeface="Arial" panose="020B0604020202020204" pitchFamily="34" charset="0"/>
              <a:buChar char="•"/>
            </a:pPr>
            <a:r>
              <a:rPr lang="en-US" dirty="0"/>
              <a:t>Multimodal accessibility measures account for both transportation network conditions and the land uses those networks are meant to connect.</a:t>
            </a:r>
          </a:p>
          <a:p>
            <a:pPr marL="628650" lvl="1" indent="-171450">
              <a:buFont typeface="Arial" panose="020B0604020202020204" pitchFamily="34" charset="0"/>
              <a:buChar char="•"/>
            </a:pPr>
            <a:r>
              <a:rPr lang="en-US" dirty="0"/>
              <a:t>WSDOT has produced a beta version of statewide accessibility gap maps using Cube Access (formerly Sugar Access), a GIS plug-in for measuring multimodal accessibility</a:t>
            </a:r>
          </a:p>
          <a:p>
            <a:pPr marL="628650" lvl="1" indent="-171450">
              <a:buFont typeface="Arial" panose="020B0604020202020204" pitchFamily="34" charset="0"/>
              <a:buChar char="•"/>
            </a:pPr>
            <a:r>
              <a:rPr lang="en-US" dirty="0"/>
              <a:t>The maps Identify auto, transit, and active transportation accessibility gaps and can be evaluated based on the demographic characteristics of different geographies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09983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7000"/>
              </a:lnSpc>
              <a:spcBef>
                <a:spcPts val="0"/>
              </a:spcBef>
              <a:spcAft>
                <a:spcPts val="800"/>
              </a:spcAft>
              <a:buClrTx/>
              <a:buSzTx/>
              <a:buFontTx/>
              <a:buNone/>
              <a:tabLst/>
              <a:defRPr/>
            </a:pPr>
            <a:r>
              <a:rPr lang="en-US" sz="1800" dirty="0"/>
              <a:t>Jeremy</a:t>
            </a:r>
          </a:p>
          <a:p>
            <a:pPr marL="0" marR="0" lvl="0" indent="0" algn="l" defTabSz="914400" rtl="0" eaLnBrk="0" fontAlgn="base" latinLnBrk="0" hangingPunct="0">
              <a:lnSpc>
                <a:spcPct val="107000"/>
              </a:lnSpc>
              <a:spcBef>
                <a:spcPts val="0"/>
              </a:spcBef>
              <a:spcAft>
                <a:spcPts val="800"/>
              </a:spcAft>
              <a:buClrTx/>
              <a:buSzTx/>
              <a:buFontTx/>
              <a:buNone/>
              <a:tabLst/>
              <a:defRPr/>
            </a:pPr>
            <a:r>
              <a:rPr lang="en-US" sz="1800" dirty="0"/>
              <a:t>We know some of you, smartly, like to be 10 steps ahead on any particular discussion.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kumimoji="0" lang="en-US" sz="1800" b="0" i="0" u="none" strike="noStrike" kern="1200" cap="none" spc="0" normalizeH="0" baseline="0" noProof="0" dirty="0">
                <a:ln>
                  <a:noFill/>
                </a:ln>
                <a:solidFill>
                  <a:prstClr val="white"/>
                </a:solidFill>
                <a:effectLst/>
                <a:uLnTx/>
                <a:uFillTx/>
                <a:latin typeface="Arial"/>
                <a:ea typeface="+mn-ea"/>
                <a:cs typeface="+mn-cs"/>
              </a:rPr>
              <a:t>The data analysis does not stand alone, it is intended to inform the equity conversation as we move forward.</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Two things to keep in mind: </a:t>
            </a:r>
          </a:p>
          <a:p>
            <a:pPr marL="800100" marR="0" lvl="1"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more established processes for evaluating equity are location-based, locally. </a:t>
            </a:r>
          </a:p>
          <a:p>
            <a:pPr marL="800100" marR="0" lvl="1"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HSP is a statewide programmatic approach for scenario tradeoffs</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That means we are cutting some new ground and trying to provide the best data we can to inform that conversation. </a:t>
            </a:r>
          </a:p>
          <a:p>
            <a:pPr marL="285750" marR="0" indent="-285750">
              <a:lnSpc>
                <a:spcPct val="107000"/>
              </a:lnSpc>
              <a:spcBef>
                <a:spcPts val="0"/>
              </a:spcBef>
              <a:spcAft>
                <a:spcPts val="800"/>
              </a:spcAft>
              <a:buFont typeface="Arial" panose="020B0604020202020204" pitchFamily="34" charset="0"/>
              <a:buChar char="•"/>
            </a:pPr>
            <a:r>
              <a:rPr lang="en-US" dirty="0"/>
              <a:t>The data analysis is intended primarily to be used to 1) establish outreach goals, and 2) inform workshops.</a:t>
            </a:r>
          </a:p>
          <a:p>
            <a:pPr marL="285750" marR="0" indent="-285750">
              <a:lnSpc>
                <a:spcPct val="107000"/>
              </a:lnSpc>
              <a:spcBef>
                <a:spcPts val="0"/>
              </a:spcBef>
              <a:spcAft>
                <a:spcPts val="800"/>
              </a:spcAft>
              <a:buFont typeface="Arial" panose="020B0604020202020204" pitchFamily="34" charset="0"/>
              <a:buChar char="•"/>
            </a:pPr>
            <a:r>
              <a:rPr lang="en-US" dirty="0"/>
              <a:t>In turn, the results of that engagement will inform what scenarios WSDOT evaluates, what strategies it considers to avoid, reduce, mitigate, or improve equity on the state highway system, and what criteria it will use for selecting future investments.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BCDC475-BD9A-4C4C-9E91-34CA21719164}"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769213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424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hoto with Caption Un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3600450"/>
            <a:ext cx="5486400" cy="425054"/>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1792288" y="459581"/>
            <a:ext cx="5486400" cy="3086100"/>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1792288" y="4025503"/>
            <a:ext cx="5486400" cy="603647"/>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8"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329803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hoto with Caption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12771"/>
            <a:ext cx="5486400" cy="425054"/>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1792288" y="1505624"/>
            <a:ext cx="5486400" cy="3086100"/>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1792288" y="837825"/>
            <a:ext cx="5486400" cy="603647"/>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919361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hoto on Left Content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40421" y="379876"/>
            <a:ext cx="3791764" cy="4469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434224" y="388007"/>
            <a:ext cx="4021699" cy="4154016"/>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4940422" y="826813"/>
            <a:ext cx="3791763" cy="3720715"/>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083504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Photos on Left Content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40421" y="379876"/>
            <a:ext cx="3791764" cy="4469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434224" y="388008"/>
            <a:ext cx="4021699" cy="2028901"/>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4940422" y="826813"/>
            <a:ext cx="3791763" cy="3720715"/>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
        <p:nvSpPr>
          <p:cNvPr id="7" name="Picture Placeholder 2"/>
          <p:cNvSpPr>
            <a:spLocks noGrp="1"/>
          </p:cNvSpPr>
          <p:nvPr>
            <p:ph type="pic" idx="13"/>
          </p:nvPr>
        </p:nvSpPr>
        <p:spPr>
          <a:xfrm>
            <a:off x="432465" y="2516007"/>
            <a:ext cx="4021699" cy="2030208"/>
          </a:xfrm>
          <a:prstGeom prst="rect">
            <a:avLst/>
          </a:prstGeom>
        </p:spPr>
        <p:txBody>
          <a:bodyPr rtlCol="0">
            <a:normAutofit/>
          </a:bodyPr>
          <a:lstStyle>
            <a:lvl1pPr marL="0" indent="0">
              <a:buNone/>
              <a:defRPr lang="en-US" sz="1600" kern="1200" noProof="0" dirty="0" smtClean="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Tree>
    <p:extLst>
      <p:ext uri="{BB962C8B-B14F-4D97-AF65-F5344CB8AC3E}">
        <p14:creationId xmlns:p14="http://schemas.microsoft.com/office/powerpoint/2010/main" val="24726948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on Top, Three Photos on Bottom">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3113" y="379876"/>
            <a:ext cx="8295209" cy="4469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4" name="Text Placeholder 3"/>
          <p:cNvSpPr>
            <a:spLocks noGrp="1"/>
          </p:cNvSpPr>
          <p:nvPr>
            <p:ph type="body" sz="half" idx="2" hasCustomPrompt="1"/>
          </p:nvPr>
        </p:nvSpPr>
        <p:spPr>
          <a:xfrm>
            <a:off x="433114" y="946944"/>
            <a:ext cx="8295209" cy="2367359"/>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
        <p:nvSpPr>
          <p:cNvPr id="7" name="Picture Placeholder 2"/>
          <p:cNvSpPr>
            <a:spLocks noGrp="1"/>
          </p:cNvSpPr>
          <p:nvPr>
            <p:ph type="pic" idx="13"/>
          </p:nvPr>
        </p:nvSpPr>
        <p:spPr>
          <a:xfrm>
            <a:off x="3368823" y="3417591"/>
            <a:ext cx="2430483" cy="1123117"/>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9" name="Picture Placeholder 2"/>
          <p:cNvSpPr>
            <a:spLocks noGrp="1"/>
          </p:cNvSpPr>
          <p:nvPr>
            <p:ph type="pic" idx="15"/>
          </p:nvPr>
        </p:nvSpPr>
        <p:spPr>
          <a:xfrm>
            <a:off x="423367" y="3416275"/>
            <a:ext cx="2430483" cy="1123117"/>
          </a:xfrm>
          <a:prstGeom prst="rect">
            <a:avLst/>
          </a:prstGeom>
        </p:spPr>
        <p:txBody>
          <a:bodyPr rtlCol="0">
            <a:normAutofit/>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10" name="Picture Placeholder 2"/>
          <p:cNvSpPr>
            <a:spLocks noGrp="1"/>
          </p:cNvSpPr>
          <p:nvPr>
            <p:ph type="pic" idx="16"/>
          </p:nvPr>
        </p:nvSpPr>
        <p:spPr>
          <a:xfrm>
            <a:off x="6296081" y="3416276"/>
            <a:ext cx="2430483" cy="1123117"/>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Tree>
    <p:extLst>
      <p:ext uri="{BB962C8B-B14F-4D97-AF65-F5344CB8AC3E}">
        <p14:creationId xmlns:p14="http://schemas.microsoft.com/office/powerpoint/2010/main" val="6689879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85750" y="844061"/>
            <a:ext cx="4183380" cy="39433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7E77D60A-784C-444E-A7EE-248A493185EE}"/>
              </a:ext>
            </a:extLst>
          </p:cNvPr>
          <p:cNvSpPr>
            <a:spLocks noGrp="1"/>
          </p:cNvSpPr>
          <p:nvPr>
            <p:ph sz="half" idx="13"/>
          </p:nvPr>
        </p:nvSpPr>
        <p:spPr>
          <a:xfrm>
            <a:off x="4674870" y="857250"/>
            <a:ext cx="4183380" cy="39433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CA575103-16C8-1249-97BE-24853E963ECF}"/>
              </a:ext>
            </a:extLst>
          </p:cNvPr>
          <p:cNvSpPr>
            <a:spLocks noGrp="1"/>
          </p:cNvSpPr>
          <p:nvPr>
            <p:ph type="title"/>
          </p:nvPr>
        </p:nvSpPr>
        <p:spPr/>
        <p:txBody>
          <a:bodyPr/>
          <a:lstStyle/>
          <a:p>
            <a:r>
              <a:rPr lang="en-US"/>
              <a:t>Click to edit Master title style</a:t>
            </a:r>
          </a:p>
        </p:txBody>
      </p:sp>
      <p:sp>
        <p:nvSpPr>
          <p:cNvPr id="11" name="Slide Number Placeholder 12">
            <a:extLst>
              <a:ext uri="{FF2B5EF4-FFF2-40B4-BE49-F238E27FC236}">
                <a16:creationId xmlns:a16="http://schemas.microsoft.com/office/drawing/2014/main" id="{B44480F3-442E-AB4D-AB82-D2D77ACCDEA5}"/>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1985643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1">
    <p:spTree>
      <p:nvGrpSpPr>
        <p:cNvPr id="1" name=""/>
        <p:cNvGrpSpPr/>
        <p:nvPr/>
      </p:nvGrpSpPr>
      <p:grpSpPr>
        <a:xfrm>
          <a:off x="0" y="0"/>
          <a:ext cx="0" cy="0"/>
          <a:chOff x="0" y="0"/>
          <a:chExt cx="0" cy="0"/>
        </a:xfrm>
      </p:grpSpPr>
      <p:sp>
        <p:nvSpPr>
          <p:cNvPr id="2" name="Title 1"/>
          <p:cNvSpPr>
            <a:spLocks noGrp="1"/>
          </p:cNvSpPr>
          <p:nvPr>
            <p:ph type="ctrTitle"/>
          </p:nvPr>
        </p:nvSpPr>
        <p:spPr>
          <a:xfrm>
            <a:off x="628650" y="1373987"/>
            <a:ext cx="7886700" cy="1200150"/>
          </a:xfrm>
          <a:noFill/>
        </p:spPr>
        <p:txBody>
          <a:bodyPr anchor="b">
            <a:normAutofit/>
          </a:bodyPr>
          <a:lstStyle>
            <a:lvl1pPr algn="ctr">
              <a:lnSpc>
                <a:spcPct val="100000"/>
              </a:lnSpc>
              <a:defRPr sz="3300" b="1">
                <a:solidFill>
                  <a:schemeClr val="tx1"/>
                </a:solidFill>
              </a:defRPr>
            </a:lvl1pPr>
          </a:lstStyle>
          <a:p>
            <a:endParaRPr lang="en-US" dirty="0"/>
          </a:p>
        </p:txBody>
      </p:sp>
      <p:sp>
        <p:nvSpPr>
          <p:cNvPr id="3" name="Subtitle 2"/>
          <p:cNvSpPr>
            <a:spLocks noGrp="1"/>
          </p:cNvSpPr>
          <p:nvPr>
            <p:ph type="subTitle" idx="1"/>
          </p:nvPr>
        </p:nvSpPr>
        <p:spPr>
          <a:xfrm>
            <a:off x="628650" y="2715419"/>
            <a:ext cx="7886700" cy="1714500"/>
          </a:xfrm>
        </p:spPr>
        <p:txBody>
          <a:bodyPr>
            <a:normAutofit/>
          </a:bodyPr>
          <a:lstStyle>
            <a:lvl1pPr marL="0" indent="0" algn="ctr">
              <a:buNone/>
              <a:defRPr sz="21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11" name="Slide Number Placeholder 12">
            <a:extLst>
              <a:ext uri="{FF2B5EF4-FFF2-40B4-BE49-F238E27FC236}">
                <a16:creationId xmlns:a16="http://schemas.microsoft.com/office/drawing/2014/main" id="{8B068EDC-D3E0-8B43-B5DD-B0A465BDE6C4}"/>
              </a:ext>
            </a:extLst>
          </p:cNvPr>
          <p:cNvSpPr txBox="1">
            <a:spLocks/>
          </p:cNvSpPr>
          <p:nvPr userDrawn="1"/>
        </p:nvSpPr>
        <p:spPr>
          <a:xfrm>
            <a:off x="4400550" y="4879253"/>
            <a:ext cx="342900" cy="171450"/>
          </a:xfrm>
          <a:prstGeom prst="rect">
            <a:avLst/>
          </a:prstGeom>
        </p:spPr>
        <p:txBody>
          <a:bodyPr vert="horz" lIns="68580" tIns="34290" rIns="68580" bIns="34290" rtlCol="0" anchor="ctr"/>
          <a:lstStyle>
            <a:defPPr>
              <a:defRPr lang="en-US"/>
            </a:defPPr>
            <a:lvl1pPr marL="0" algn="ctr" defTabSz="914400" rtl="0" eaLnBrk="1" latinLnBrk="0" hangingPunct="1">
              <a:defRPr sz="1600" kern="1200">
                <a:solidFill>
                  <a:schemeClr val="tx1"/>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D721101-93DC-6540-965A-80AA03911783}" type="slidenum">
              <a:rPr lang="en-US" sz="1200" smtClean="0"/>
              <a:pPr/>
              <a:t>‹#›</a:t>
            </a:fld>
            <a:endParaRPr lang="en-US" sz="1200"/>
          </a:p>
        </p:txBody>
      </p:sp>
    </p:spTree>
    <p:extLst>
      <p:ext uri="{BB962C8B-B14F-4D97-AF65-F5344CB8AC3E}">
        <p14:creationId xmlns:p14="http://schemas.microsoft.com/office/powerpoint/2010/main" val="3125046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12">
            <a:extLst>
              <a:ext uri="{FF2B5EF4-FFF2-40B4-BE49-F238E27FC236}">
                <a16:creationId xmlns:a16="http://schemas.microsoft.com/office/drawing/2014/main" id="{BEA3EBDF-66AC-A246-BA38-2D4496F45928}"/>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7779340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8650" y="1980127"/>
            <a:ext cx="7886700" cy="1183246"/>
          </a:xfrm>
        </p:spPr>
        <p:txBody>
          <a:bodyPr anchor="ctr">
            <a:normAutofit/>
          </a:bodyPr>
          <a:lstStyle>
            <a:lvl1pPr algn="ctr">
              <a:defRPr sz="3600"/>
            </a:lvl1pPr>
          </a:lstStyle>
          <a:p>
            <a:r>
              <a:rPr lang="en-US" dirty="0"/>
              <a:t>Click to edit Master title style</a:t>
            </a:r>
          </a:p>
        </p:txBody>
      </p:sp>
      <p:sp>
        <p:nvSpPr>
          <p:cNvPr id="3" name="Text Placeholder 2"/>
          <p:cNvSpPr>
            <a:spLocks noGrp="1"/>
          </p:cNvSpPr>
          <p:nvPr>
            <p:ph type="body" idx="1"/>
          </p:nvPr>
        </p:nvSpPr>
        <p:spPr>
          <a:xfrm>
            <a:off x="628650" y="3163373"/>
            <a:ext cx="7886700" cy="77975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5" name="Slide Number Placeholder 12">
            <a:extLst>
              <a:ext uri="{FF2B5EF4-FFF2-40B4-BE49-F238E27FC236}">
                <a16:creationId xmlns:a16="http://schemas.microsoft.com/office/drawing/2014/main" id="{AA132BDD-3988-364E-9364-A6D84840535F}"/>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6653433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1">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85750" y="844061"/>
            <a:ext cx="4183380" cy="39433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7E77D60A-784C-444E-A7EE-248A493185EE}"/>
              </a:ext>
            </a:extLst>
          </p:cNvPr>
          <p:cNvSpPr>
            <a:spLocks noGrp="1"/>
          </p:cNvSpPr>
          <p:nvPr>
            <p:ph sz="half" idx="13"/>
          </p:nvPr>
        </p:nvSpPr>
        <p:spPr>
          <a:xfrm>
            <a:off x="4674870" y="857250"/>
            <a:ext cx="4183380" cy="39433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CA575103-16C8-1249-97BE-24853E963ECF}"/>
              </a:ext>
            </a:extLst>
          </p:cNvPr>
          <p:cNvSpPr>
            <a:spLocks noGrp="1"/>
          </p:cNvSpPr>
          <p:nvPr>
            <p:ph type="title"/>
          </p:nvPr>
        </p:nvSpPr>
        <p:spPr/>
        <p:txBody>
          <a:bodyPr/>
          <a:lstStyle/>
          <a:p>
            <a:r>
              <a:rPr lang="en-US"/>
              <a:t>Click to edit Master title style</a:t>
            </a:r>
          </a:p>
        </p:txBody>
      </p:sp>
      <p:sp>
        <p:nvSpPr>
          <p:cNvPr id="11" name="Slide Number Placeholder 12">
            <a:extLst>
              <a:ext uri="{FF2B5EF4-FFF2-40B4-BE49-F238E27FC236}">
                <a16:creationId xmlns:a16="http://schemas.microsoft.com/office/drawing/2014/main" id="{B44480F3-442E-AB4D-AB82-D2D77ACCDEA5}"/>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990515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1461FD-8A8E-4ED8-9CA1-37605D8E5032}" type="datetimeFigureOut">
              <a:rPr lang="en-US" smtClean="0"/>
              <a:t>1/19/2022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118D2E-CB9E-4C86-A8AF-474CAB81707C}" type="slidenum">
              <a:rPr lang="en-US" smtClean="0"/>
              <a:t>‹#›</a:t>
            </a:fld>
            <a:endParaRPr lang="en-US" dirty="0"/>
          </a:p>
        </p:txBody>
      </p:sp>
    </p:spTree>
    <p:extLst>
      <p:ext uri="{BB962C8B-B14F-4D97-AF65-F5344CB8AC3E}">
        <p14:creationId xmlns:p14="http://schemas.microsoft.com/office/powerpoint/2010/main" val="9810546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 y="857250"/>
            <a:ext cx="6000750" cy="3943350"/>
          </a:xfrm>
        </p:spPr>
        <p:txBody>
          <a:bodyPr>
            <a:normAutofit/>
          </a:bodyPr>
          <a:lstStyle>
            <a:lvl1pPr>
              <a:defRPr sz="3000"/>
            </a:lvl1pPr>
            <a:lvl2pPr>
              <a:defRPr sz="2700"/>
            </a:lvl2pPr>
            <a:lvl3pPr>
              <a:defRPr sz="2400"/>
            </a:lvl3pPr>
            <a:lvl4pPr>
              <a:defRPr sz="2100"/>
            </a:lvl4pPr>
            <a:lvl5pPr>
              <a:defRPr sz="2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457950" y="857250"/>
            <a:ext cx="2400300" cy="3943350"/>
          </a:xfrm>
        </p:spPr>
        <p:txBody>
          <a:bodyPr>
            <a:normAutofit/>
          </a:bodyPr>
          <a:lstStyle>
            <a:lvl1pPr>
              <a:defRPr sz="1800"/>
            </a:lvl1pPr>
            <a:lvl2pPr>
              <a:defRPr sz="1500"/>
            </a:lvl2pPr>
            <a:lvl3pPr>
              <a:defRPr sz="135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2">
            <a:extLst>
              <a:ext uri="{FF2B5EF4-FFF2-40B4-BE49-F238E27FC236}">
                <a16:creationId xmlns:a16="http://schemas.microsoft.com/office/drawing/2014/main" id="{7C651B4C-42FC-DE41-B5C9-1931FDAB16A8}"/>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2868041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1_Two Content 2">
    <p:spTree>
      <p:nvGrpSpPr>
        <p:cNvPr id="1" name=""/>
        <p:cNvGrpSpPr/>
        <p:nvPr/>
      </p:nvGrpSpPr>
      <p:grpSpPr>
        <a:xfrm>
          <a:off x="0" y="0"/>
          <a:ext cx="0" cy="0"/>
          <a:chOff x="0" y="0"/>
          <a:chExt cx="0" cy="0"/>
        </a:xfrm>
      </p:grpSpPr>
      <p:sp>
        <p:nvSpPr>
          <p:cNvPr id="2" name="Title 1"/>
          <p:cNvSpPr>
            <a:spLocks noGrp="1"/>
          </p:cNvSpPr>
          <p:nvPr>
            <p:ph type="title"/>
          </p:nvPr>
        </p:nvSpPr>
        <p:spPr>
          <a:xfrm>
            <a:off x="6457950" y="342900"/>
            <a:ext cx="2400300" cy="1743075"/>
          </a:xfrm>
        </p:spPr>
        <p:txBody>
          <a:bodyPr>
            <a:normAutofit/>
          </a:bodyPr>
          <a:lstStyle>
            <a:lvl1pPr>
              <a:defRPr sz="2100"/>
            </a:lvl1pPr>
          </a:lstStyle>
          <a:p>
            <a:r>
              <a:rPr lang="en-US" dirty="0"/>
              <a:t>Click to edit Master title style</a:t>
            </a:r>
          </a:p>
        </p:txBody>
      </p:sp>
      <p:sp>
        <p:nvSpPr>
          <p:cNvPr id="3" name="Content Placeholder 2"/>
          <p:cNvSpPr>
            <a:spLocks noGrp="1"/>
          </p:cNvSpPr>
          <p:nvPr>
            <p:ph sz="half" idx="1"/>
          </p:nvPr>
        </p:nvSpPr>
        <p:spPr>
          <a:xfrm>
            <a:off x="-1" y="1"/>
            <a:ext cx="6172201" cy="5143499"/>
          </a:xfrm>
        </p:spPr>
        <p:txBody>
          <a:bodyPr>
            <a:normAutofit/>
          </a:bodyPr>
          <a:lstStyle>
            <a:lvl1pPr>
              <a:defRPr sz="3000"/>
            </a:lvl1pPr>
            <a:lvl2pPr>
              <a:defRPr sz="2700"/>
            </a:lvl2pPr>
            <a:lvl3pPr>
              <a:defRPr sz="2400"/>
            </a:lvl3pPr>
            <a:lvl4pPr>
              <a:defRPr sz="2100"/>
            </a:lvl4pPr>
            <a:lvl5pPr>
              <a:defRPr sz="2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457950" y="2233483"/>
            <a:ext cx="2400300" cy="2567117"/>
          </a:xfrm>
        </p:spPr>
        <p:txBody>
          <a:bodyPr>
            <a:normAutofit/>
          </a:bodyPr>
          <a:lstStyle>
            <a:lvl1pPr>
              <a:defRPr sz="1800"/>
            </a:lvl1pPr>
            <a:lvl2pPr>
              <a:defRPr sz="1500"/>
            </a:lvl2pPr>
            <a:lvl3pPr>
              <a:defRPr sz="135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2">
            <a:extLst>
              <a:ext uri="{FF2B5EF4-FFF2-40B4-BE49-F238E27FC236}">
                <a16:creationId xmlns:a16="http://schemas.microsoft.com/office/drawing/2014/main" id="{7C651B4C-42FC-DE41-B5C9-1931FDAB16A8}"/>
              </a:ext>
            </a:extLst>
          </p:cNvPr>
          <p:cNvSpPr>
            <a:spLocks noGrp="1"/>
          </p:cNvSpPr>
          <p:nvPr>
            <p:ph type="sldNum" sz="quarter" idx="4"/>
          </p:nvPr>
        </p:nvSpPr>
        <p:spPr>
          <a:xfrm>
            <a:off x="7486650" y="4862384"/>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dirty="0"/>
          </a:p>
        </p:txBody>
      </p:sp>
    </p:spTree>
    <p:extLst>
      <p:ext uri="{BB962C8B-B14F-4D97-AF65-F5344CB8AC3E}">
        <p14:creationId xmlns:p14="http://schemas.microsoft.com/office/powerpoint/2010/main" val="3899433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12">
            <a:extLst>
              <a:ext uri="{FF2B5EF4-FFF2-40B4-BE49-F238E27FC236}">
                <a16:creationId xmlns:a16="http://schemas.microsoft.com/office/drawing/2014/main" id="{0CFD0CEB-9BC3-F145-A797-337D8EE1237F}"/>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4140857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12">
            <a:extLst>
              <a:ext uri="{FF2B5EF4-FFF2-40B4-BE49-F238E27FC236}">
                <a16:creationId xmlns:a16="http://schemas.microsoft.com/office/drawing/2014/main" id="{3A826B84-F857-9E46-8717-D981B4758670}"/>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11192644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0718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p>
        </p:txBody>
      </p:sp>
      <p:sp>
        <p:nvSpPr>
          <p:cNvPr id="3" name="Content Placeholder 2"/>
          <p:cNvSpPr>
            <a:spLocks noGrp="1"/>
          </p:cNvSpPr>
          <p:nvPr>
            <p:ph idx="1" hasCustomPrompt="1"/>
          </p:nvPr>
        </p:nvSpPr>
        <p:spPr>
          <a:xfrm>
            <a:off x="457200" y="1200151"/>
            <a:ext cx="8229600" cy="3394472"/>
          </a:xfrm>
          <a:prstGeom prst="rect">
            <a:avLst/>
          </a:prstGeom>
        </p:spPr>
        <p:txBody>
          <a:bodyPr/>
          <a:lstStyle>
            <a:lvl1pPr>
              <a:defRPr sz="1600"/>
            </a:lvl1pPr>
            <a:lvl2pPr>
              <a:defRPr sz="1600"/>
            </a:lvl2pPr>
            <a:lvl3pPr>
              <a:defRPr sz="1600"/>
            </a:lvl3pPr>
            <a:lvl4pPr>
              <a:defRPr sz="1600"/>
            </a:lvl4pPr>
            <a:lvl5pPr>
              <a:defRPr sz="1600"/>
            </a:lvl5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34104504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3" name="Content Placeholder 2"/>
          <p:cNvSpPr>
            <a:spLocks noGrp="1"/>
          </p:cNvSpPr>
          <p:nvPr>
            <p:ph sz="half" idx="1" hasCustomPrompt="1"/>
          </p:nvPr>
        </p:nvSpPr>
        <p:spPr>
          <a:xfrm>
            <a:off x="457200" y="1200151"/>
            <a:ext cx="4038600" cy="3394472"/>
          </a:xfrm>
          <a:prstGeom prst="rect">
            <a:avLst/>
          </a:prstGeom>
        </p:spPr>
        <p:txBody>
          <a:bodyPr/>
          <a:lstStyle>
            <a:lvl1pPr>
              <a:defRPr sz="1600" baseline="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200151"/>
            <a:ext cx="4038600" cy="3394472"/>
          </a:xfrm>
          <a:prstGeom prst="rect">
            <a:avLst/>
          </a:prstGeo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4061712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3" name="Text Placeholder 2"/>
          <p:cNvSpPr>
            <a:spLocks noGrp="1"/>
          </p:cNvSpPr>
          <p:nvPr>
            <p:ph type="body" idx="1" hasCustomPrompt="1"/>
          </p:nvPr>
        </p:nvSpPr>
        <p:spPr>
          <a:xfrm>
            <a:off x="457200" y="1151335"/>
            <a:ext cx="4040188" cy="479822"/>
          </a:xfrm>
          <a:prstGeom prst="rect">
            <a:avLst/>
          </a:prstGeo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TITLE HERE</a:t>
            </a:r>
          </a:p>
        </p:txBody>
      </p:sp>
      <p:sp>
        <p:nvSpPr>
          <p:cNvPr id="4" name="Content Placeholder 3"/>
          <p:cNvSpPr>
            <a:spLocks noGrp="1"/>
          </p:cNvSpPr>
          <p:nvPr>
            <p:ph sz="half" idx="2" hasCustomPrompt="1"/>
          </p:nvPr>
        </p:nvSpPr>
        <p:spPr>
          <a:xfrm>
            <a:off x="457200" y="1631156"/>
            <a:ext cx="4040188" cy="2963466"/>
          </a:xfrm>
          <a:prstGeom prst="rect">
            <a:avLst/>
          </a:prstGeo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TITLE HERE</a:t>
            </a:r>
          </a:p>
        </p:txBody>
      </p:sp>
      <p:sp>
        <p:nvSpPr>
          <p:cNvPr id="6" name="Content Placeholder 5"/>
          <p:cNvSpPr>
            <a:spLocks noGrp="1"/>
          </p:cNvSpPr>
          <p:nvPr>
            <p:ph sz="quarter" idx="4" hasCustomPrompt="1"/>
          </p:nvPr>
        </p:nvSpPr>
        <p:spPr>
          <a:xfrm>
            <a:off x="4645026" y="1631156"/>
            <a:ext cx="4041775" cy="2963466"/>
          </a:xfrm>
          <a:prstGeom prst="rect">
            <a:avLst/>
          </a:prstGeo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6913516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32086724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362889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4368"/>
            </a:lvl1pPr>
          </a:lstStyle>
          <a:p>
            <a:r>
              <a:rPr lang="en-US"/>
              <a:t>Click to edit Master title style</a:t>
            </a:r>
            <a:endParaRPr lang="en-US" dirty="0"/>
          </a:p>
        </p:txBody>
      </p:sp>
      <p:sp>
        <p:nvSpPr>
          <p:cNvPr id="3" name="Subtitle 2"/>
          <p:cNvSpPr>
            <a:spLocks noGrp="1"/>
          </p:cNvSpPr>
          <p:nvPr>
            <p:ph type="subTitle" idx="1"/>
          </p:nvPr>
        </p:nvSpPr>
        <p:spPr>
          <a:xfrm>
            <a:off x="1143000" y="2701529"/>
            <a:ext cx="6858000" cy="1241821"/>
          </a:xfrm>
        </p:spPr>
        <p:txBody>
          <a:bodyPr/>
          <a:lstStyle>
            <a:lvl1pPr marL="0" indent="0" algn="ctr">
              <a:buNone/>
              <a:defRPr sz="1747"/>
            </a:lvl1pPr>
            <a:lvl2pPr marL="332832" indent="0" algn="ctr">
              <a:buNone/>
              <a:defRPr sz="1456"/>
            </a:lvl2pPr>
            <a:lvl3pPr marL="665665" indent="0" algn="ctr">
              <a:buNone/>
              <a:defRPr sz="1310"/>
            </a:lvl3pPr>
            <a:lvl4pPr marL="998497" indent="0" algn="ctr">
              <a:buNone/>
              <a:defRPr sz="1165"/>
            </a:lvl4pPr>
            <a:lvl5pPr marL="1331330" indent="0" algn="ctr">
              <a:buNone/>
              <a:defRPr sz="1165"/>
            </a:lvl5pPr>
            <a:lvl6pPr marL="1664162" indent="0" algn="ctr">
              <a:buNone/>
              <a:defRPr sz="1165"/>
            </a:lvl6pPr>
            <a:lvl7pPr marL="1996995" indent="0" algn="ctr">
              <a:buNone/>
              <a:defRPr sz="1165"/>
            </a:lvl7pPr>
            <a:lvl8pPr marL="2329827" indent="0" algn="ctr">
              <a:buNone/>
              <a:defRPr sz="1165"/>
            </a:lvl8pPr>
            <a:lvl9pPr marL="2662660" indent="0" algn="ctr">
              <a:buNone/>
              <a:defRPr sz="116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51461FD-8A8E-4ED8-9CA1-37605D8E5032}" type="datetimeFigureOut">
              <a:rPr lang="en-US" smtClean="0"/>
              <a:t>1/19/2022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118D2E-CB9E-4C86-A8AF-474CAB81707C}" type="slidenum">
              <a:rPr lang="en-US" smtClean="0"/>
              <a:t>‹#›</a:t>
            </a:fld>
            <a:endParaRPr lang="en-US" dirty="0"/>
          </a:p>
        </p:txBody>
      </p:sp>
    </p:spTree>
    <p:extLst>
      <p:ext uri="{BB962C8B-B14F-4D97-AF65-F5344CB8AC3E}">
        <p14:creationId xmlns:p14="http://schemas.microsoft.com/office/powerpoint/2010/main" val="33454593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on Left Bullets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04787"/>
            <a:ext cx="3008313" cy="8715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Content Placeholder 2"/>
          <p:cNvSpPr>
            <a:spLocks noGrp="1"/>
          </p:cNvSpPr>
          <p:nvPr>
            <p:ph idx="1" hasCustomPrompt="1"/>
          </p:nvPr>
        </p:nvSpPr>
        <p:spPr>
          <a:xfrm>
            <a:off x="3575050" y="204788"/>
            <a:ext cx="5111750" cy="4389835"/>
          </a:xfrm>
          <a:prstGeom prst="rect">
            <a:avLst/>
          </a:prstGeom>
        </p:spPr>
        <p:txBody>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hasCustomPrompt="1"/>
          </p:nvPr>
        </p:nvSpPr>
        <p:spPr>
          <a:xfrm>
            <a:off x="457201" y="1076326"/>
            <a:ext cx="3008313" cy="3518297"/>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8"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3399770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hoto with Caption Un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3600450"/>
            <a:ext cx="5486400" cy="425054"/>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1792288" y="459581"/>
            <a:ext cx="5486400" cy="3086100"/>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1792288" y="4025503"/>
            <a:ext cx="5486400" cy="603647"/>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8"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38134776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hoto with Caption Abo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12771"/>
            <a:ext cx="5486400" cy="425054"/>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1792288" y="1505624"/>
            <a:ext cx="5486400" cy="3086100"/>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1792288" y="837825"/>
            <a:ext cx="5486400" cy="603647"/>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4166992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hoto on Left Content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40421" y="379876"/>
            <a:ext cx="3791764" cy="4469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434224" y="388007"/>
            <a:ext cx="4021699" cy="4154016"/>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4940422" y="826813"/>
            <a:ext cx="3791763" cy="3720715"/>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8919692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Photos on Left Content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40421" y="379876"/>
            <a:ext cx="3791764" cy="4469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Picture Placeholder 2"/>
          <p:cNvSpPr>
            <a:spLocks noGrp="1"/>
          </p:cNvSpPr>
          <p:nvPr>
            <p:ph type="pic" idx="1"/>
          </p:nvPr>
        </p:nvSpPr>
        <p:spPr>
          <a:xfrm>
            <a:off x="434224" y="388008"/>
            <a:ext cx="4021699" cy="2028901"/>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4" name="Text Placeholder 3"/>
          <p:cNvSpPr>
            <a:spLocks noGrp="1"/>
          </p:cNvSpPr>
          <p:nvPr>
            <p:ph type="body" sz="half" idx="2" hasCustomPrompt="1"/>
          </p:nvPr>
        </p:nvSpPr>
        <p:spPr>
          <a:xfrm>
            <a:off x="4940422" y="826813"/>
            <a:ext cx="3791763" cy="3720715"/>
          </a:xfrm>
          <a:prstGeom prst="rect">
            <a:avLst/>
          </a:prstGeom>
        </p:spPr>
        <p:txBody>
          <a:bodyPr/>
          <a:lstStyle>
            <a:lvl1pPr marL="0" indent="0">
              <a:buNone/>
              <a:defRPr sz="16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
        <p:nvSpPr>
          <p:cNvPr id="7" name="Picture Placeholder 2"/>
          <p:cNvSpPr>
            <a:spLocks noGrp="1"/>
          </p:cNvSpPr>
          <p:nvPr>
            <p:ph type="pic" idx="13"/>
          </p:nvPr>
        </p:nvSpPr>
        <p:spPr>
          <a:xfrm>
            <a:off x="432465" y="2516007"/>
            <a:ext cx="4021699" cy="2030208"/>
          </a:xfrm>
          <a:prstGeom prst="rect">
            <a:avLst/>
          </a:prstGeom>
        </p:spPr>
        <p:txBody>
          <a:bodyPr rtlCol="0">
            <a:normAutofit/>
          </a:bodyPr>
          <a:lstStyle>
            <a:lvl1pPr marL="0" indent="0">
              <a:buNone/>
              <a:defRPr lang="en-US" sz="1600" kern="1200" noProof="0" dirty="0" smtClean="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Tree>
    <p:extLst>
      <p:ext uri="{BB962C8B-B14F-4D97-AF65-F5344CB8AC3E}">
        <p14:creationId xmlns:p14="http://schemas.microsoft.com/office/powerpoint/2010/main" val="21523871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on Top, Three Photos on Bottom">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3113" y="379876"/>
            <a:ext cx="8295209" cy="4469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4" name="Text Placeholder 3"/>
          <p:cNvSpPr>
            <a:spLocks noGrp="1"/>
          </p:cNvSpPr>
          <p:nvPr>
            <p:ph type="body" sz="half" idx="2" hasCustomPrompt="1"/>
          </p:nvPr>
        </p:nvSpPr>
        <p:spPr>
          <a:xfrm>
            <a:off x="433114" y="946944"/>
            <a:ext cx="8295209" cy="2367359"/>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
        <p:nvSpPr>
          <p:cNvPr id="7" name="Picture Placeholder 2"/>
          <p:cNvSpPr>
            <a:spLocks noGrp="1"/>
          </p:cNvSpPr>
          <p:nvPr>
            <p:ph type="pic" idx="13"/>
          </p:nvPr>
        </p:nvSpPr>
        <p:spPr>
          <a:xfrm>
            <a:off x="3368823" y="3417591"/>
            <a:ext cx="2430483" cy="1123117"/>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
        <p:nvSpPr>
          <p:cNvPr id="9" name="Picture Placeholder 2"/>
          <p:cNvSpPr>
            <a:spLocks noGrp="1"/>
          </p:cNvSpPr>
          <p:nvPr>
            <p:ph type="pic" idx="15"/>
          </p:nvPr>
        </p:nvSpPr>
        <p:spPr>
          <a:xfrm>
            <a:off x="423367" y="3416275"/>
            <a:ext cx="2430483" cy="1123117"/>
          </a:xfrm>
          <a:prstGeom prst="rect">
            <a:avLst/>
          </a:prstGeom>
        </p:spPr>
        <p:txBody>
          <a:bodyPr rtlCol="0">
            <a:normAutofit/>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10" name="Picture Placeholder 2"/>
          <p:cNvSpPr>
            <a:spLocks noGrp="1"/>
          </p:cNvSpPr>
          <p:nvPr>
            <p:ph type="pic" idx="16"/>
          </p:nvPr>
        </p:nvSpPr>
        <p:spPr>
          <a:xfrm>
            <a:off x="6296081" y="3416276"/>
            <a:ext cx="2430483" cy="1123117"/>
          </a:xfrm>
          <a:prstGeom prst="rect">
            <a:avLst/>
          </a:prstGeom>
        </p:spPr>
        <p:txBody>
          <a:bodyPr rtlCol="0">
            <a:normAutofit/>
          </a:bodyPr>
          <a:lstStyle>
            <a:lvl1pPr marL="0" indent="0">
              <a:buNone/>
              <a:defRPr lang="en-US" sz="1600" kern="1200" noProof="0" dirty="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lvl="0" indent="0" algn="l" defTabSz="457200" rtl="0" eaLnBrk="0" fontAlgn="base" hangingPunct="0">
              <a:spcBef>
                <a:spcPct val="20000"/>
              </a:spcBef>
              <a:spcAft>
                <a:spcPct val="0"/>
              </a:spcAft>
              <a:buFont typeface="Arial" charset="0"/>
              <a:buNone/>
            </a:pPr>
            <a:r>
              <a:rPr lang="en-US" noProof="0" dirty="0"/>
              <a:t>Click icon to add picture</a:t>
            </a:r>
          </a:p>
        </p:txBody>
      </p:sp>
    </p:spTree>
    <p:extLst>
      <p:ext uri="{BB962C8B-B14F-4D97-AF65-F5344CB8AC3E}">
        <p14:creationId xmlns:p14="http://schemas.microsoft.com/office/powerpoint/2010/main" val="21791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p>
        </p:txBody>
      </p:sp>
      <p:sp>
        <p:nvSpPr>
          <p:cNvPr id="3" name="Content Placeholder 2"/>
          <p:cNvSpPr>
            <a:spLocks noGrp="1"/>
          </p:cNvSpPr>
          <p:nvPr>
            <p:ph idx="1" hasCustomPrompt="1"/>
          </p:nvPr>
        </p:nvSpPr>
        <p:spPr>
          <a:xfrm>
            <a:off x="457200" y="1200151"/>
            <a:ext cx="8229600" cy="3394472"/>
          </a:xfrm>
          <a:prstGeom prst="rect">
            <a:avLst/>
          </a:prstGeom>
        </p:spPr>
        <p:txBody>
          <a:bodyPr/>
          <a:lstStyle>
            <a:lvl1pPr>
              <a:defRPr sz="1600"/>
            </a:lvl1pPr>
            <a:lvl2pPr>
              <a:defRPr sz="1600"/>
            </a:lvl2pPr>
            <a:lvl3pPr>
              <a:defRPr sz="1600"/>
            </a:lvl3pPr>
            <a:lvl4pPr>
              <a:defRPr sz="1600"/>
            </a:lvl4pPr>
            <a:lvl5pPr>
              <a:defRPr sz="1600"/>
            </a:lvl5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3622573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3" name="Content Placeholder 2"/>
          <p:cNvSpPr>
            <a:spLocks noGrp="1"/>
          </p:cNvSpPr>
          <p:nvPr>
            <p:ph sz="half" idx="1" hasCustomPrompt="1"/>
          </p:nvPr>
        </p:nvSpPr>
        <p:spPr>
          <a:xfrm>
            <a:off x="457200" y="1200151"/>
            <a:ext cx="4038600" cy="3394472"/>
          </a:xfrm>
          <a:prstGeom prst="rect">
            <a:avLst/>
          </a:prstGeom>
        </p:spPr>
        <p:txBody>
          <a:bodyPr/>
          <a:lstStyle>
            <a:lvl1pPr>
              <a:defRPr sz="1600" baseline="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200151"/>
            <a:ext cx="4038600" cy="3394472"/>
          </a:xfrm>
          <a:prstGeom prst="rect">
            <a:avLst/>
          </a:prstGeo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90396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3" name="Text Placeholder 2"/>
          <p:cNvSpPr>
            <a:spLocks noGrp="1"/>
          </p:cNvSpPr>
          <p:nvPr>
            <p:ph type="body" idx="1" hasCustomPrompt="1"/>
          </p:nvPr>
        </p:nvSpPr>
        <p:spPr>
          <a:xfrm>
            <a:off x="457200" y="1151335"/>
            <a:ext cx="4040188" cy="479822"/>
          </a:xfrm>
          <a:prstGeom prst="rect">
            <a:avLst/>
          </a:prstGeo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TITLE HERE</a:t>
            </a:r>
          </a:p>
        </p:txBody>
      </p:sp>
      <p:sp>
        <p:nvSpPr>
          <p:cNvPr id="4" name="Content Placeholder 3"/>
          <p:cNvSpPr>
            <a:spLocks noGrp="1"/>
          </p:cNvSpPr>
          <p:nvPr>
            <p:ph sz="half" idx="2" hasCustomPrompt="1"/>
          </p:nvPr>
        </p:nvSpPr>
        <p:spPr>
          <a:xfrm>
            <a:off x="457200" y="1631156"/>
            <a:ext cx="4040188" cy="2963466"/>
          </a:xfrm>
          <a:prstGeom prst="rect">
            <a:avLst/>
          </a:prstGeo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TITLE HERE</a:t>
            </a:r>
          </a:p>
        </p:txBody>
      </p:sp>
      <p:sp>
        <p:nvSpPr>
          <p:cNvPr id="6" name="Content Placeholder 5"/>
          <p:cNvSpPr>
            <a:spLocks noGrp="1"/>
          </p:cNvSpPr>
          <p:nvPr>
            <p:ph sz="quarter" idx="4" hasCustomPrompt="1"/>
          </p:nvPr>
        </p:nvSpPr>
        <p:spPr>
          <a:xfrm>
            <a:off x="4645026" y="1631156"/>
            <a:ext cx="4041775" cy="2963466"/>
          </a:xfrm>
          <a:prstGeom prst="rect">
            <a:avLst/>
          </a:prstGeo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400499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stStyle>
          <a:p>
            <a:r>
              <a:rPr lang="en-US" sz="3600" dirty="0">
                <a:solidFill>
                  <a:srgbClr val="1D7D5B"/>
                </a:solidFill>
                <a:latin typeface="Arial Black"/>
                <a:cs typeface="Arial Black"/>
              </a:rPr>
              <a:t>CLICK TO ADD TITLE</a:t>
            </a:r>
            <a:endParaRPr lang="en-US" dirty="0"/>
          </a:p>
        </p:txBody>
      </p:sp>
      <p:sp>
        <p:nvSpPr>
          <p:cNvPr id="6"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458175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1884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on Left Bullets on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04787"/>
            <a:ext cx="3008313" cy="871538"/>
          </a:xfrm>
          <a:prstGeom prst="rect">
            <a:avLst/>
          </a:prstGeom>
        </p:spPr>
        <p:txBody>
          <a:bodyPr anchor="b"/>
          <a:lstStyle>
            <a:lvl1pPr marL="0" marR="0" indent="0" algn="l" defTabSz="457200" rtl="0" eaLnBrk="0" fontAlgn="base" latinLnBrk="0" hangingPunct="0">
              <a:lnSpc>
                <a:spcPct val="100000"/>
              </a:lnSpc>
              <a:spcBef>
                <a:spcPct val="0"/>
              </a:spcBef>
              <a:spcAft>
                <a:spcPct val="0"/>
              </a:spcAft>
              <a:buClrTx/>
              <a:buSzTx/>
              <a:buFontTx/>
              <a:buNone/>
              <a:tabLst/>
              <a:defRPr lang="en-US" sz="2000" b="1" kern="1200" dirty="0">
                <a:solidFill>
                  <a:srgbClr val="1D7D5B"/>
                </a:solidFill>
                <a:latin typeface="Arial Black"/>
                <a:ea typeface="+mj-ea"/>
                <a:cs typeface="Arial Black"/>
              </a:defRPr>
            </a:lvl1pPr>
          </a:lstStyle>
          <a:p>
            <a:r>
              <a:rPr lang="en-US" dirty="0"/>
              <a:t>TITLE HERE</a:t>
            </a:r>
          </a:p>
        </p:txBody>
      </p:sp>
      <p:sp>
        <p:nvSpPr>
          <p:cNvPr id="3" name="Content Placeholder 2"/>
          <p:cNvSpPr>
            <a:spLocks noGrp="1"/>
          </p:cNvSpPr>
          <p:nvPr>
            <p:ph idx="1" hasCustomPrompt="1"/>
          </p:nvPr>
        </p:nvSpPr>
        <p:spPr>
          <a:xfrm>
            <a:off x="3575050" y="204788"/>
            <a:ext cx="5111750" cy="4389835"/>
          </a:xfrm>
          <a:prstGeom prst="rect">
            <a:avLst/>
          </a:prstGeom>
        </p:spPr>
        <p:txBody>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First level of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hasCustomPrompt="1"/>
          </p:nvPr>
        </p:nvSpPr>
        <p:spPr>
          <a:xfrm>
            <a:off x="457201" y="1076326"/>
            <a:ext cx="3008313" cy="3518297"/>
          </a:xfrm>
          <a:prstGeom prst="rect">
            <a:avLst/>
          </a:prstGeo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Content can go here.</a:t>
            </a:r>
          </a:p>
        </p:txBody>
      </p:sp>
      <p:sp>
        <p:nvSpPr>
          <p:cNvPr id="8" name="Slide Number Placeholder 5"/>
          <p:cNvSpPr>
            <a:spLocks noGrp="1"/>
          </p:cNvSpPr>
          <p:nvPr>
            <p:ph type="sldNum" sz="quarter" idx="12"/>
          </p:nvPr>
        </p:nvSpPr>
        <p:spPr>
          <a:xfrm>
            <a:off x="7010400" y="4869657"/>
            <a:ext cx="2133600" cy="273844"/>
          </a:xfrm>
          <a:prstGeom prst="rect">
            <a:avLst/>
          </a:prstGeom>
        </p:spPr>
        <p:txBody>
          <a:bodyPr/>
          <a:lstStyle>
            <a:lvl1pPr algn="r">
              <a:defRPr sz="1200">
                <a:solidFill>
                  <a:schemeClr val="bg1"/>
                </a:solidFill>
              </a:defRPr>
            </a:lvl1pPr>
          </a:lstStyle>
          <a:p>
            <a:pPr>
              <a:defRPr/>
            </a:pPr>
            <a:fld id="{07A1B390-8C00-49C7-BEED-470B249615B6}" type="slidenum">
              <a:rPr lang="en-US" smtClean="0"/>
              <a:pPr>
                <a:defRPr/>
              </a:pPr>
              <a:t>‹#›</a:t>
            </a:fld>
            <a:endParaRPr lang="en-US" dirty="0"/>
          </a:p>
        </p:txBody>
      </p:sp>
    </p:spTree>
    <p:extLst>
      <p:ext uri="{BB962C8B-B14F-4D97-AF65-F5344CB8AC3E}">
        <p14:creationId xmlns:p14="http://schemas.microsoft.com/office/powerpoint/2010/main" val="21074030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5"/>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620098"/>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78"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5" r:id="rId10"/>
    <p:sldLayoutId id="2147483672" r:id="rId11"/>
    <p:sldLayoutId id="2147483679" r:id="rId1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pitchFamily="34" charset="0"/>
        </a:defRPr>
      </a:lvl2pPr>
      <a:lvl3pPr algn="ctr" defTabSz="457200" rtl="0" eaLnBrk="0" fontAlgn="base" hangingPunct="0">
        <a:spcBef>
          <a:spcPct val="0"/>
        </a:spcBef>
        <a:spcAft>
          <a:spcPct val="0"/>
        </a:spcAft>
        <a:defRPr sz="4400">
          <a:solidFill>
            <a:schemeClr val="tx1"/>
          </a:solidFill>
          <a:latin typeface="Arial" pitchFamily="34" charset="0"/>
        </a:defRPr>
      </a:lvl3pPr>
      <a:lvl4pPr algn="ctr" defTabSz="457200" rtl="0" eaLnBrk="0" fontAlgn="base" hangingPunct="0">
        <a:spcBef>
          <a:spcPct val="0"/>
        </a:spcBef>
        <a:spcAft>
          <a:spcPct val="0"/>
        </a:spcAft>
        <a:defRPr sz="4400">
          <a:solidFill>
            <a:schemeClr val="tx1"/>
          </a:solidFill>
          <a:latin typeface="Arial" pitchFamily="34" charset="0"/>
        </a:defRPr>
      </a:lvl4pPr>
      <a:lvl5pPr algn="ctr" defTabSz="457200" rtl="0" eaLnBrk="0" fontAlgn="base" hangingPunct="0">
        <a:spcBef>
          <a:spcPct val="0"/>
        </a:spcBef>
        <a:spcAft>
          <a:spcPct val="0"/>
        </a:spcAft>
        <a:defRPr sz="4400">
          <a:solidFill>
            <a:schemeClr val="tx1"/>
          </a:solidFill>
          <a:latin typeface="Arial" pitchFamily="34" charset="0"/>
        </a:defRPr>
      </a:lvl5pPr>
      <a:lvl6pPr marL="457200" algn="ctr" defTabSz="457200" rtl="0" fontAlgn="base">
        <a:spcBef>
          <a:spcPct val="0"/>
        </a:spcBef>
        <a:spcAft>
          <a:spcPct val="0"/>
        </a:spcAft>
        <a:defRPr sz="4400">
          <a:solidFill>
            <a:schemeClr val="tx1"/>
          </a:solidFill>
          <a:latin typeface="Arial" pitchFamily="34" charset="0"/>
        </a:defRPr>
      </a:lvl6pPr>
      <a:lvl7pPr marL="914400" algn="ctr" defTabSz="457200" rtl="0" fontAlgn="base">
        <a:spcBef>
          <a:spcPct val="0"/>
        </a:spcBef>
        <a:spcAft>
          <a:spcPct val="0"/>
        </a:spcAft>
        <a:defRPr sz="4400">
          <a:solidFill>
            <a:schemeClr val="tx1"/>
          </a:solidFill>
          <a:latin typeface="Arial" pitchFamily="34" charset="0"/>
        </a:defRPr>
      </a:lvl7pPr>
      <a:lvl8pPr marL="1371600" algn="ctr" defTabSz="457200" rtl="0" fontAlgn="base">
        <a:spcBef>
          <a:spcPct val="0"/>
        </a:spcBef>
        <a:spcAft>
          <a:spcPct val="0"/>
        </a:spcAft>
        <a:defRPr sz="4400">
          <a:solidFill>
            <a:schemeClr val="tx1"/>
          </a:solidFill>
          <a:latin typeface="Arial" pitchFamily="34" charset="0"/>
        </a:defRPr>
      </a:lvl8pPr>
      <a:lvl9pPr marL="1828800" algn="ctr" defTabSz="457200" rtl="0" fontAlgn="base">
        <a:spcBef>
          <a:spcPct val="0"/>
        </a:spcBef>
        <a:spcAft>
          <a:spcPct val="0"/>
        </a:spcAft>
        <a:defRPr sz="4400">
          <a:solidFill>
            <a:schemeClr val="tx1"/>
          </a:solidFill>
          <a:latin typeface="Arial"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5750" y="171450"/>
            <a:ext cx="8572500" cy="514350"/>
          </a:xfrm>
          <a:prstGeom prst="rect">
            <a:avLst/>
          </a:prstGeom>
          <a:noFill/>
          <a:ln>
            <a:noFill/>
          </a:ln>
        </p:spPr>
        <p:txBody>
          <a:bodyPr vert="horz" lIns="91440" tIns="45720" rIns="91440" bIns="45720" rtlCol="0" anchor="b">
            <a:normAutofit/>
          </a:bodyPr>
          <a:lstStyle/>
          <a:p>
            <a:r>
              <a:rPr lang="en-US" dirty="0"/>
              <a:t>Click to edit Master title styles</a:t>
            </a:r>
          </a:p>
        </p:txBody>
      </p:sp>
      <p:sp>
        <p:nvSpPr>
          <p:cNvPr id="3" name="Text Placeholder 2"/>
          <p:cNvSpPr>
            <a:spLocks noGrp="1"/>
          </p:cNvSpPr>
          <p:nvPr>
            <p:ph type="body" idx="1"/>
          </p:nvPr>
        </p:nvSpPr>
        <p:spPr>
          <a:xfrm>
            <a:off x="285750" y="857250"/>
            <a:ext cx="8572500" cy="39433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10">
            <a:extLst>
              <a:ext uri="{FF2B5EF4-FFF2-40B4-BE49-F238E27FC236}">
                <a16:creationId xmlns:a16="http://schemas.microsoft.com/office/drawing/2014/main" id="{D1F4AE0B-E3DF-644C-BB90-74858A47E63F}"/>
              </a:ext>
            </a:extLst>
          </p:cNvPr>
          <p:cNvSpPr>
            <a:spLocks noGrp="1"/>
          </p:cNvSpPr>
          <p:nvPr>
            <p:ph type="ftr" sz="quarter" idx="3"/>
          </p:nvPr>
        </p:nvSpPr>
        <p:spPr>
          <a:xfrm>
            <a:off x="5772149" y="4886325"/>
            <a:ext cx="3086100" cy="171450"/>
          </a:xfrm>
          <a:prstGeom prst="rect">
            <a:avLst/>
          </a:prstGeom>
        </p:spPr>
        <p:txBody>
          <a:bodyPr vert="horz" lIns="91440" tIns="45720" rIns="91440" bIns="45720" rtlCol="0" anchor="ctr"/>
          <a:lstStyle>
            <a:lvl1pPr algn="r">
              <a:defRPr sz="1200" strike="noStrike">
                <a:solidFill>
                  <a:schemeClr val="tx1">
                    <a:lumMod val="65000"/>
                    <a:lumOff val="35000"/>
                  </a:schemeClr>
                </a:solidFill>
                <a:latin typeface="Times New Roman" panose="02020603050405020304" pitchFamily="18" charset="0"/>
                <a:cs typeface="Times New Roman" panose="02020603050405020304" pitchFamily="18" charset="0"/>
              </a:defRPr>
            </a:lvl1pPr>
          </a:lstStyle>
          <a:p>
            <a:r>
              <a:rPr lang="en-US"/>
              <a:t>State Smart Transportation Initiative | ssti.us</a:t>
            </a:r>
            <a:endParaRPr lang="en-US" dirty="0"/>
          </a:p>
        </p:txBody>
      </p:sp>
      <p:sp>
        <p:nvSpPr>
          <p:cNvPr id="13" name="Slide Number Placeholder 12">
            <a:extLst>
              <a:ext uri="{FF2B5EF4-FFF2-40B4-BE49-F238E27FC236}">
                <a16:creationId xmlns:a16="http://schemas.microsoft.com/office/drawing/2014/main" id="{5F3E2D06-B3D0-094D-93EE-A4FF877CBA1B}"/>
              </a:ext>
            </a:extLst>
          </p:cNvPr>
          <p:cNvSpPr>
            <a:spLocks noGrp="1"/>
          </p:cNvSpPr>
          <p:nvPr>
            <p:ph type="sldNum" sz="quarter" idx="4"/>
          </p:nvPr>
        </p:nvSpPr>
        <p:spPr>
          <a:xfrm>
            <a:off x="4400550" y="4879253"/>
            <a:ext cx="342900" cy="171450"/>
          </a:xfrm>
          <a:prstGeom prst="rect">
            <a:avLst/>
          </a:prstGeom>
        </p:spPr>
        <p:txBody>
          <a:bodyPr vert="horz" lIns="91440" tIns="45720" rIns="91440" bIns="45720" rtlCol="0" anchor="ctr"/>
          <a:lstStyle>
            <a:lvl1pPr algn="ctr">
              <a:defRPr sz="1200">
                <a:solidFill>
                  <a:schemeClr val="tx1"/>
                </a:solidFill>
                <a:latin typeface="Times New Roman" panose="02020603050405020304" pitchFamily="18" charset="0"/>
                <a:cs typeface="Times New Roman" panose="02020603050405020304" pitchFamily="18" charset="0"/>
              </a:defRPr>
            </a:lvl1pPr>
          </a:lstStyle>
          <a:p>
            <a:fld id="{3D721101-93DC-6540-965A-80AA03911783}" type="slidenum">
              <a:rPr lang="en-US" smtClean="0"/>
              <a:pPr/>
              <a:t>‹#›</a:t>
            </a:fld>
            <a:endParaRPr lang="en-US"/>
          </a:p>
        </p:txBody>
      </p:sp>
    </p:spTree>
    <p:extLst>
      <p:ext uri="{BB962C8B-B14F-4D97-AF65-F5344CB8AC3E}">
        <p14:creationId xmlns:p14="http://schemas.microsoft.com/office/powerpoint/2010/main" val="283448822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hdr="0" dt="0"/>
  <p:txStyles>
    <p:titleStyle>
      <a:lvl1pPr marL="94060" indent="0" algn="l" defTabSz="685800" rtl="0" eaLnBrk="1" latinLnBrk="0" hangingPunct="1">
        <a:lnSpc>
          <a:spcPct val="90000"/>
        </a:lnSpc>
        <a:spcBef>
          <a:spcPct val="0"/>
        </a:spcBef>
        <a:buNone/>
        <a:tabLst/>
        <a:defRPr sz="2700" b="1" kern="1200">
          <a:solidFill>
            <a:schemeClr val="tx1"/>
          </a:solidFill>
          <a:latin typeface="Century Gothic" panose="020B0502020202020204" pitchFamily="34" charset="0"/>
          <a:ea typeface="Century Gothic" panose="020B0502020202020204" pitchFamily="34" charset="0"/>
          <a:cs typeface="Arial" charset="0"/>
        </a:defRPr>
      </a:lvl1pPr>
    </p:titleStyle>
    <p:bodyStyle>
      <a:lvl1pPr marL="222647" indent="-222647" algn="l" defTabSz="685800" rtl="0" eaLnBrk="1" latinLnBrk="0" hangingPunct="1">
        <a:lnSpc>
          <a:spcPct val="100000"/>
        </a:lnSpc>
        <a:spcBef>
          <a:spcPts val="900"/>
        </a:spcBef>
        <a:buFont typeface="Arial"/>
        <a:buChar char="•"/>
        <a:tabLst/>
        <a:defRPr sz="2700" kern="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1pPr>
      <a:lvl2pPr marL="563166" indent="-220266" algn="l" defTabSz="685800" rtl="0" eaLnBrk="1" latinLnBrk="0" hangingPunct="1">
        <a:lnSpc>
          <a:spcPct val="100000"/>
        </a:lnSpc>
        <a:spcBef>
          <a:spcPts val="450"/>
        </a:spcBef>
        <a:buFont typeface="Arial"/>
        <a:buChar char="•"/>
        <a:tabLst/>
        <a:defRPr sz="2100" kern="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2pPr>
      <a:lvl3pPr marL="903685" indent="-217885" algn="l" defTabSz="685800" rtl="0" eaLnBrk="1" latinLnBrk="0" hangingPunct="1">
        <a:lnSpc>
          <a:spcPct val="100000"/>
        </a:lnSpc>
        <a:spcBef>
          <a:spcPts val="450"/>
        </a:spcBef>
        <a:buFont typeface="Arial"/>
        <a:buChar char="•"/>
        <a:tabLst/>
        <a:defRPr sz="1800" kern="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3pPr>
      <a:lvl4pPr marL="1243013" indent="-214313" algn="l" defTabSz="685800" rtl="0" eaLnBrk="1" latinLnBrk="0" hangingPunct="1">
        <a:lnSpc>
          <a:spcPct val="100000"/>
        </a:lnSpc>
        <a:spcBef>
          <a:spcPts val="450"/>
        </a:spcBef>
        <a:buFont typeface="Arial"/>
        <a:buChar char="•"/>
        <a:tabLst/>
        <a:defRPr sz="1500" kern="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4pPr>
      <a:lvl5pPr marL="1593056" indent="-221456" algn="l" defTabSz="685800" rtl="0" eaLnBrk="1" latinLnBrk="0" hangingPunct="1">
        <a:lnSpc>
          <a:spcPct val="100000"/>
        </a:lnSpc>
        <a:spcBef>
          <a:spcPts val="450"/>
        </a:spcBef>
        <a:buFont typeface="Arial"/>
        <a:buChar char="•"/>
        <a:tabLst/>
        <a:defRPr sz="1500" kern="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80839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pitchFamily="34" charset="0"/>
        </a:defRPr>
      </a:lvl2pPr>
      <a:lvl3pPr algn="ctr" defTabSz="457200" rtl="0" eaLnBrk="0" fontAlgn="base" hangingPunct="0">
        <a:spcBef>
          <a:spcPct val="0"/>
        </a:spcBef>
        <a:spcAft>
          <a:spcPct val="0"/>
        </a:spcAft>
        <a:defRPr sz="4400">
          <a:solidFill>
            <a:schemeClr val="tx1"/>
          </a:solidFill>
          <a:latin typeface="Arial" pitchFamily="34" charset="0"/>
        </a:defRPr>
      </a:lvl3pPr>
      <a:lvl4pPr algn="ctr" defTabSz="457200" rtl="0" eaLnBrk="0" fontAlgn="base" hangingPunct="0">
        <a:spcBef>
          <a:spcPct val="0"/>
        </a:spcBef>
        <a:spcAft>
          <a:spcPct val="0"/>
        </a:spcAft>
        <a:defRPr sz="4400">
          <a:solidFill>
            <a:schemeClr val="tx1"/>
          </a:solidFill>
          <a:latin typeface="Arial" pitchFamily="34" charset="0"/>
        </a:defRPr>
      </a:lvl4pPr>
      <a:lvl5pPr algn="ctr" defTabSz="457200" rtl="0" eaLnBrk="0" fontAlgn="base" hangingPunct="0">
        <a:spcBef>
          <a:spcPct val="0"/>
        </a:spcBef>
        <a:spcAft>
          <a:spcPct val="0"/>
        </a:spcAft>
        <a:defRPr sz="4400">
          <a:solidFill>
            <a:schemeClr val="tx1"/>
          </a:solidFill>
          <a:latin typeface="Arial" pitchFamily="34" charset="0"/>
        </a:defRPr>
      </a:lvl5pPr>
      <a:lvl6pPr marL="457200" algn="ctr" defTabSz="457200" rtl="0" fontAlgn="base">
        <a:spcBef>
          <a:spcPct val="0"/>
        </a:spcBef>
        <a:spcAft>
          <a:spcPct val="0"/>
        </a:spcAft>
        <a:defRPr sz="4400">
          <a:solidFill>
            <a:schemeClr val="tx1"/>
          </a:solidFill>
          <a:latin typeface="Arial" pitchFamily="34" charset="0"/>
        </a:defRPr>
      </a:lvl6pPr>
      <a:lvl7pPr marL="914400" algn="ctr" defTabSz="457200" rtl="0" fontAlgn="base">
        <a:spcBef>
          <a:spcPct val="0"/>
        </a:spcBef>
        <a:spcAft>
          <a:spcPct val="0"/>
        </a:spcAft>
        <a:defRPr sz="4400">
          <a:solidFill>
            <a:schemeClr val="tx1"/>
          </a:solidFill>
          <a:latin typeface="Arial" pitchFamily="34" charset="0"/>
        </a:defRPr>
      </a:lvl7pPr>
      <a:lvl8pPr marL="1371600" algn="ctr" defTabSz="457200" rtl="0" fontAlgn="base">
        <a:spcBef>
          <a:spcPct val="0"/>
        </a:spcBef>
        <a:spcAft>
          <a:spcPct val="0"/>
        </a:spcAft>
        <a:defRPr sz="4400">
          <a:solidFill>
            <a:schemeClr val="tx1"/>
          </a:solidFill>
          <a:latin typeface="Arial" pitchFamily="34" charset="0"/>
        </a:defRPr>
      </a:lvl8pPr>
      <a:lvl9pPr marL="1828800" algn="ctr" defTabSz="457200" rtl="0" fontAlgn="base">
        <a:spcBef>
          <a:spcPct val="0"/>
        </a:spcBef>
        <a:spcAft>
          <a:spcPct val="0"/>
        </a:spcAft>
        <a:defRPr sz="4400">
          <a:solidFill>
            <a:schemeClr val="tx1"/>
          </a:solidFill>
          <a:latin typeface="Arial"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3.png"/><Relationship Id="rId2" Type="http://schemas.openxmlformats.org/officeDocument/2006/relationships/audio" Target="../media/media13.m4a"/><Relationship Id="rId1" Type="http://schemas.microsoft.com/office/2007/relationships/media" Target="../media/media13.m4a"/><Relationship Id="rId6" Type="http://schemas.microsoft.com/office/2007/relationships/hdphoto" Target="../media/hdphoto1.wdp"/><Relationship Id="rId5" Type="http://schemas.openxmlformats.org/officeDocument/2006/relationships/image" Target="../media/image29.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slideLayout" Target="../slideLayouts/slideLayout5.xml"/><Relationship Id="rId7" Type="http://schemas.openxmlformats.org/officeDocument/2006/relationships/image" Target="../media/image32.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31.svg"/><Relationship Id="rId11" Type="http://schemas.openxmlformats.org/officeDocument/2006/relationships/image" Target="../media/image3.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notesSlide" Target="../notesSlides/notesSlide15.xml"/><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hyperlink" Target="https://www.doh.wa.gov/DataandStatisticalReports/WashingtonTrackingNetworkWTN/InformationbyLocation/WashingtonEnvironmentalHealthDisparitiesMap" TargetMode="External"/><Relationship Id="rId5" Type="http://schemas.openxmlformats.org/officeDocument/2006/relationships/image" Target="../media/image3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7" Type="http://schemas.openxmlformats.org/officeDocument/2006/relationships/image" Target="../media/image3.png"/><Relationship Id="rId2" Type="http://schemas.microsoft.com/office/2007/relationships/media" Target="../media/media17.m4a"/><Relationship Id="rId1" Type="http://schemas.openxmlformats.org/officeDocument/2006/relationships/tags" Target="../tags/tag1.xml"/><Relationship Id="rId6" Type="http://schemas.openxmlformats.org/officeDocument/2006/relationships/image" Target="../media/image37.png"/><Relationship Id="rId5" Type="http://schemas.openxmlformats.org/officeDocument/2006/relationships/notesSlide" Target="../notesSlides/notesSlide17.xml"/><Relationship Id="rId4"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image" Target="../media/image40.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slideLayout" Target="../slideLayouts/slideLayout7.xml"/><Relationship Id="rId7" Type="http://schemas.openxmlformats.org/officeDocument/2006/relationships/image" Target="../media/image43.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42.svg"/><Relationship Id="rId11" Type="http://schemas.openxmlformats.org/officeDocument/2006/relationships/image" Target="../media/image3.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notesSlide" Target="../notesSlides/notesSlide19.xml"/><Relationship Id="rId9" Type="http://schemas.openxmlformats.org/officeDocument/2006/relationships/image" Target="../media/image45.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slideLayout" Target="../slideLayouts/slideLayout5.xml"/><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3.png"/><Relationship Id="rId2" Type="http://schemas.openxmlformats.org/officeDocument/2006/relationships/audio" Target="../media/media2.m4a"/><Relationship Id="rId16" Type="http://schemas.openxmlformats.org/officeDocument/2006/relationships/image" Target="../media/image15.svg"/><Relationship Id="rId1" Type="http://schemas.microsoft.com/office/2007/relationships/media" Target="../media/media2.m4a"/><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notesSlide" Target="../notesSlides/notesSlide2.xml"/><Relationship Id="rId9" Type="http://schemas.openxmlformats.org/officeDocument/2006/relationships/image" Target="../media/image8.png"/><Relationship Id="rId14" Type="http://schemas.openxmlformats.org/officeDocument/2006/relationships/image" Target="../media/image13.svg"/></Relationships>
</file>

<file path=ppt/slides/_rels/slide20.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49.png"/><Relationship Id="rId12" Type="http://schemas.openxmlformats.org/officeDocument/2006/relationships/image" Target="../media/image42.sv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48.svg"/><Relationship Id="rId11" Type="http://schemas.openxmlformats.org/officeDocument/2006/relationships/image" Target="../media/image52.png"/><Relationship Id="rId5" Type="http://schemas.openxmlformats.org/officeDocument/2006/relationships/image" Target="../media/image47.png"/><Relationship Id="rId10" Type="http://schemas.openxmlformats.org/officeDocument/2006/relationships/image" Target="../media/image51.svg"/><Relationship Id="rId4" Type="http://schemas.openxmlformats.org/officeDocument/2006/relationships/notesSlide" Target="../notesSlides/notesSlide20.xml"/><Relationship Id="rId9" Type="http://schemas.openxmlformats.org/officeDocument/2006/relationships/image" Target="../media/image50.png"/></Relationships>
</file>

<file path=ppt/slides/_rels/slide21.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49.png"/><Relationship Id="rId12" Type="http://schemas.openxmlformats.org/officeDocument/2006/relationships/image" Target="../media/image42.sv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48.svg"/><Relationship Id="rId11" Type="http://schemas.openxmlformats.org/officeDocument/2006/relationships/image" Target="../media/image52.png"/><Relationship Id="rId5" Type="http://schemas.openxmlformats.org/officeDocument/2006/relationships/image" Target="../media/image47.png"/><Relationship Id="rId10" Type="http://schemas.openxmlformats.org/officeDocument/2006/relationships/image" Target="../media/image51.svg"/><Relationship Id="rId4" Type="http://schemas.openxmlformats.org/officeDocument/2006/relationships/notesSlide" Target="../notesSlides/notesSlide21.xml"/><Relationship Id="rId9"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49.png"/><Relationship Id="rId12" Type="http://schemas.openxmlformats.org/officeDocument/2006/relationships/image" Target="../media/image42.sv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48.svg"/><Relationship Id="rId11" Type="http://schemas.openxmlformats.org/officeDocument/2006/relationships/image" Target="../media/image52.png"/><Relationship Id="rId5" Type="http://schemas.openxmlformats.org/officeDocument/2006/relationships/image" Target="../media/image47.png"/><Relationship Id="rId10" Type="http://schemas.openxmlformats.org/officeDocument/2006/relationships/image" Target="../media/image51.svg"/><Relationship Id="rId4" Type="http://schemas.openxmlformats.org/officeDocument/2006/relationships/notesSlide" Target="../notesSlides/notesSlide22.xml"/><Relationship Id="rId9" Type="http://schemas.openxmlformats.org/officeDocument/2006/relationships/image" Target="../media/image50.png"/></Relationships>
</file>

<file path=ppt/slides/_rels/slide23.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49.png"/><Relationship Id="rId12" Type="http://schemas.openxmlformats.org/officeDocument/2006/relationships/image" Target="../media/image42.sv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48.svg"/><Relationship Id="rId11" Type="http://schemas.openxmlformats.org/officeDocument/2006/relationships/image" Target="../media/image52.png"/><Relationship Id="rId5" Type="http://schemas.openxmlformats.org/officeDocument/2006/relationships/image" Target="../media/image47.png"/><Relationship Id="rId10" Type="http://schemas.openxmlformats.org/officeDocument/2006/relationships/image" Target="../media/image51.svg"/><Relationship Id="rId4" Type="http://schemas.openxmlformats.org/officeDocument/2006/relationships/notesSlide" Target="../notesSlides/notesSlide23.xml"/><Relationship Id="rId9" Type="http://schemas.openxmlformats.org/officeDocument/2006/relationships/image" Target="../media/image50.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4.xml"/><Relationship Id="rId7" Type="http://schemas.openxmlformats.org/officeDocument/2006/relationships/image" Target="../media/image55.png"/><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3.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3.png"/><Relationship Id="rId5" Type="http://schemas.openxmlformats.org/officeDocument/2006/relationships/image" Target="../media/image56.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audio" Target="../media/media27.m4a"/><Relationship Id="rId7" Type="http://schemas.openxmlformats.org/officeDocument/2006/relationships/image" Target="../media/image3.png"/><Relationship Id="rId2" Type="http://schemas.microsoft.com/office/2007/relationships/media" Target="../media/media27.m4a"/><Relationship Id="rId1" Type="http://schemas.openxmlformats.org/officeDocument/2006/relationships/tags" Target="../tags/tag2.xml"/><Relationship Id="rId6" Type="http://schemas.openxmlformats.org/officeDocument/2006/relationships/image" Target="../media/image56.png"/><Relationship Id="rId5" Type="http://schemas.openxmlformats.org/officeDocument/2006/relationships/notesSlide" Target="../notesSlides/notesSlide27.xml"/><Relationship Id="rId4"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hyperlink" Target="http://www.wsdot.wa.gov/publications/fulltext/access/WSDOTSelfEvaluationData.xlsx" TargetMode="Externa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hyperlink" Target="https://wsdot.wa.gov/sites/default/files/2021-11/PT-Report-StatewideHumanServicesTransportationPlan.pdf" TargetMode="External"/><Relationship Id="rId5" Type="http://schemas.openxmlformats.org/officeDocument/2006/relationships/hyperlink" Target="https://drive.google.com/file/d/1yh_DxI0HtDM8O9SiTYx5nE8GhfMpj7dL/view" TargetMode="Externa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3.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3.png"/><Relationship Id="rId5" Type="http://schemas.openxmlformats.org/officeDocument/2006/relationships/image" Target="../media/image57.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3.png"/><Relationship Id="rId5" Type="http://schemas.openxmlformats.org/officeDocument/2006/relationships/image" Target="../media/image58.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image" Target="../media/image3.png"/><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image" Target="../media/image3.png"/><Relationship Id="rId5" Type="http://schemas.openxmlformats.org/officeDocument/2006/relationships/hyperlink" Target="https://cbe.wwu.edu/files/2021%20WSDOT%20Equity%20Study.pdf" TargetMode="Externa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hyperlink" Target="mailto:Kyle.Miller@wsdot.wa.gov" TargetMode="External"/><Relationship Id="rId2" Type="http://schemas.openxmlformats.org/officeDocument/2006/relationships/audio" Target="../media/media34.m4a"/><Relationship Id="rId1" Type="http://schemas.microsoft.com/office/2007/relationships/media" Target="../media/media34.m4a"/><Relationship Id="rId6" Type="http://schemas.openxmlformats.org/officeDocument/2006/relationships/hyperlink" Target="mailto:Lisa.Mikesell@wsdot.wa.gov" TargetMode="External"/><Relationship Id="rId5" Type="http://schemas.openxmlformats.org/officeDocument/2006/relationships/hyperlink" Target="mailto:Karena.Houser@wsdot.wa.gov" TargetMode="Externa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notesSlide" Target="../notesSlides/notesSlide4.xml"/><Relationship Id="rId9" Type="http://schemas.openxmlformats.org/officeDocument/2006/relationships/image" Target="../media/image20.jpg"/></Relationships>
</file>

<file path=ppt/slides/_rels/slide5.xml.rels><?xml version="1.0" encoding="UTF-8" standalone="yes"?>
<Relationships xmlns="http://schemas.openxmlformats.org/package/2006/relationships"><Relationship Id="rId8" Type="http://schemas.openxmlformats.org/officeDocument/2006/relationships/hyperlink" Target="https://lawfilesext.leg.wa.gov/biennium/2021-22/Pdf/Bills/Session%20Laws/Senate/5141-S2.SL.pdf?q=20220118161022" TargetMode="External"/><Relationship Id="rId13"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hyperlink" Target="https://policy.transportation.org/wp-content/uploads/sites/59/2020/11/PR-2-20-AASHTO-Resolution-Addressing-Race-Equity-Diversity-and-Inclusion.pdf" TargetMode="External"/><Relationship Id="rId12" Type="http://schemas.openxmlformats.org/officeDocument/2006/relationships/image" Target="../media/image23.jpe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hyperlink" Target="https://www.transportation.gov/civil-rights/civil-rights-awareness-enforcement" TargetMode="External"/><Relationship Id="rId11" Type="http://schemas.openxmlformats.org/officeDocument/2006/relationships/image" Target="../media/image22.jpeg"/><Relationship Id="rId5" Type="http://schemas.openxmlformats.org/officeDocument/2006/relationships/hyperlink" Target="https://www.transportation.gov/transportation-policy/environmental-justice/environmental-justice-strategy#:~:text=The%20U.S.%20Department%20of%20Transportation%20(DOT%20or%20the,all%20of%20the%20Department%E2%80%99s%20programs,%20policies,%20and%20activities." TargetMode="External"/><Relationship Id="rId10" Type="http://schemas.openxmlformats.org/officeDocument/2006/relationships/image" Target="../media/image21.jpeg"/><Relationship Id="rId4" Type="http://schemas.openxmlformats.org/officeDocument/2006/relationships/notesSlide" Target="../notesSlides/notesSlide5.xml"/><Relationship Id="rId9" Type="http://schemas.openxmlformats.org/officeDocument/2006/relationships/hyperlink" Target="https://wsdot.wa.gov/about/secretary-transportation/our-strategic-plan"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6.sv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3.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9"/>
          <p:cNvSpPr txBox="1">
            <a:spLocks noChangeArrowheads="1"/>
          </p:cNvSpPr>
          <p:nvPr/>
        </p:nvSpPr>
        <p:spPr bwMode="auto">
          <a:xfrm>
            <a:off x="474563" y="3908025"/>
            <a:ext cx="4862534" cy="56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cs typeface="ヒラギノ角ゴ Pro W3" charset="0"/>
              </a:defRPr>
            </a:lvl2pPr>
            <a:lvl3pPr marL="1143000" indent="-228600" eaLnBrk="0" hangingPunct="0">
              <a:defRPr sz="2400">
                <a:solidFill>
                  <a:schemeClr val="tx1"/>
                </a:solidFill>
                <a:latin typeface="Arial" charset="0"/>
                <a:ea typeface="ヒラギノ角ゴ Pro W3" charset="0"/>
                <a:cs typeface="ヒラギノ角ゴ Pro W3" charset="0"/>
              </a:defRPr>
            </a:lvl3pPr>
            <a:lvl4pPr marL="1600200" indent="-228600" eaLnBrk="0" hangingPunct="0">
              <a:defRPr sz="2400">
                <a:solidFill>
                  <a:schemeClr val="tx1"/>
                </a:solidFill>
                <a:latin typeface="Arial" charset="0"/>
                <a:ea typeface="ヒラギノ角ゴ Pro W3" charset="0"/>
                <a:cs typeface="ヒラギノ角ゴ Pro W3" charset="0"/>
              </a:defRPr>
            </a:lvl4pPr>
            <a:lvl5pPr marL="2057400" indent="-228600" eaLnBrk="0" hangingPunct="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20000"/>
              </a:spcBef>
              <a:buFont typeface="Arial" charset="0"/>
              <a:buNone/>
            </a:pPr>
            <a:r>
              <a:rPr lang="en-US" sz="1400" dirty="0">
                <a:cs typeface="Arial" charset="0"/>
              </a:rPr>
              <a:t>Multimodal Planning and Data Division</a:t>
            </a:r>
          </a:p>
          <a:p>
            <a:pPr eaLnBrk="1" hangingPunct="1">
              <a:spcBef>
                <a:spcPct val="20000"/>
              </a:spcBef>
              <a:buFont typeface="Arial" charset="0"/>
              <a:buNone/>
            </a:pPr>
            <a:r>
              <a:rPr lang="en-US" sz="1400" dirty="0">
                <a:cs typeface="Arial" charset="0"/>
              </a:rPr>
              <a:t>January 18, 2022</a:t>
            </a:r>
          </a:p>
        </p:txBody>
      </p:sp>
      <p:sp>
        <p:nvSpPr>
          <p:cNvPr id="3" name="TextBox 2"/>
          <p:cNvSpPr txBox="1"/>
          <p:nvPr/>
        </p:nvSpPr>
        <p:spPr>
          <a:xfrm>
            <a:off x="670242" y="1236858"/>
            <a:ext cx="7297561" cy="1200329"/>
          </a:xfrm>
          <a:prstGeom prst="rect">
            <a:avLst/>
          </a:prstGeom>
          <a:noFill/>
        </p:spPr>
        <p:txBody>
          <a:bodyPr wrap="square" rtlCol="0">
            <a:spAutoFit/>
          </a:bodyPr>
          <a:lstStyle/>
          <a:p>
            <a:r>
              <a:rPr lang="en-US" sz="3600" cap="all" dirty="0">
                <a:solidFill>
                  <a:srgbClr val="1D7D5B"/>
                </a:solidFill>
                <a:latin typeface="Arial Black"/>
                <a:cs typeface="Arial Black"/>
              </a:rPr>
              <a:t>Highway System Plan </a:t>
            </a:r>
            <a:r>
              <a:rPr lang="en-US" sz="3600" dirty="0">
                <a:solidFill>
                  <a:srgbClr val="1D7D5B"/>
                </a:solidFill>
                <a:latin typeface="Arial Black"/>
                <a:cs typeface="Arial Black"/>
              </a:rPr>
              <a:t>Equity Approach</a:t>
            </a:r>
          </a:p>
        </p:txBody>
      </p:sp>
      <p:pic>
        <p:nvPicPr>
          <p:cNvPr id="5" name="Audio 4">
            <a:hlinkClick r:id="" action="ppaction://media"/>
            <a:extLst>
              <a:ext uri="{FF2B5EF4-FFF2-40B4-BE49-F238E27FC236}">
                <a16:creationId xmlns:a16="http://schemas.microsoft.com/office/drawing/2014/main" id="{64CD0153-88C1-4AAE-AC1D-E575D6199A4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154898994"/>
      </p:ext>
    </p:extLst>
  </p:cSld>
  <p:clrMapOvr>
    <a:masterClrMapping/>
  </p:clrMapOvr>
  <mc:AlternateContent xmlns:mc="http://schemas.openxmlformats.org/markup-compatibility/2006">
    <mc:Choice xmlns:p14="http://schemas.microsoft.com/office/powerpoint/2010/main" Requires="p14">
      <p:transition spd="slow" p14:dur="2000" advTm="11110"/>
    </mc:Choice>
    <mc:Fallback>
      <p:transition spd="slow" advTm="11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66289" y="145148"/>
            <a:ext cx="8509239" cy="558534"/>
          </a:xfrm>
        </p:spPr>
        <p:txBody>
          <a:bodyPr/>
          <a:lstStyle/>
          <a:p>
            <a:r>
              <a:rPr lang="en-US" sz="2000" dirty="0"/>
              <a:t>Equity Approach – How should the community be engaged?</a:t>
            </a:r>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7" name="Freeform: Shape 6">
            <a:extLst>
              <a:ext uri="{FF2B5EF4-FFF2-40B4-BE49-F238E27FC236}">
                <a16:creationId xmlns:a16="http://schemas.microsoft.com/office/drawing/2014/main" id="{A106C6F6-8672-4FFF-B8BB-6CB3DF9BFB0F}"/>
              </a:ext>
            </a:extLst>
          </p:cNvPr>
          <p:cNvSpPr/>
          <p:nvPr/>
        </p:nvSpPr>
        <p:spPr>
          <a:xfrm>
            <a:off x="145567" y="1022001"/>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One. What are the desired outcomes?</a:t>
            </a:r>
          </a:p>
        </p:txBody>
      </p:sp>
      <p:sp>
        <p:nvSpPr>
          <p:cNvPr id="8" name="Freeform: Shape 7">
            <a:extLst>
              <a:ext uri="{FF2B5EF4-FFF2-40B4-BE49-F238E27FC236}">
                <a16:creationId xmlns:a16="http://schemas.microsoft.com/office/drawing/2014/main" id="{E4B76A91-FBE5-4890-9765-974D7C9E1510}"/>
              </a:ext>
            </a:extLst>
          </p:cNvPr>
          <p:cNvSpPr/>
          <p:nvPr/>
        </p:nvSpPr>
        <p:spPr>
          <a:xfrm>
            <a:off x="145567" y="163473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Two: What does the data tell us?</a:t>
            </a:r>
          </a:p>
        </p:txBody>
      </p:sp>
      <p:sp>
        <p:nvSpPr>
          <p:cNvPr id="9" name="Freeform: Shape 8">
            <a:extLst>
              <a:ext uri="{FF2B5EF4-FFF2-40B4-BE49-F238E27FC236}">
                <a16:creationId xmlns:a16="http://schemas.microsoft.com/office/drawing/2014/main" id="{63E2E7A4-210A-408E-940B-07A6FDC478F7}"/>
              </a:ext>
            </a:extLst>
          </p:cNvPr>
          <p:cNvSpPr/>
          <p:nvPr/>
        </p:nvSpPr>
        <p:spPr>
          <a:xfrm>
            <a:off x="145567" y="2247477"/>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Three: How should the community be engaged?</a:t>
            </a:r>
          </a:p>
        </p:txBody>
      </p:sp>
      <p:sp>
        <p:nvSpPr>
          <p:cNvPr id="10" name="Freeform: Shape 9">
            <a:extLst>
              <a:ext uri="{FF2B5EF4-FFF2-40B4-BE49-F238E27FC236}">
                <a16:creationId xmlns:a16="http://schemas.microsoft.com/office/drawing/2014/main" id="{6B3B763E-39D3-44B2-8C42-0CA3F4984724}"/>
              </a:ext>
            </a:extLst>
          </p:cNvPr>
          <p:cNvSpPr/>
          <p:nvPr/>
        </p:nvSpPr>
        <p:spPr>
          <a:xfrm>
            <a:off x="145567" y="2860215"/>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Four: Who benefits? Who is burdened?</a:t>
            </a:r>
          </a:p>
        </p:txBody>
      </p:sp>
      <p:sp>
        <p:nvSpPr>
          <p:cNvPr id="11" name="Freeform: Shape 10">
            <a:extLst>
              <a:ext uri="{FF2B5EF4-FFF2-40B4-BE49-F238E27FC236}">
                <a16:creationId xmlns:a16="http://schemas.microsoft.com/office/drawing/2014/main" id="{23FBA4F3-54A5-4287-ABBF-624A6F0591A9}"/>
              </a:ext>
            </a:extLst>
          </p:cNvPr>
          <p:cNvSpPr/>
          <p:nvPr/>
        </p:nvSpPr>
        <p:spPr>
          <a:xfrm>
            <a:off x="145567" y="347295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Five: What strategies or mitigation should we pursue?</a:t>
            </a:r>
          </a:p>
        </p:txBody>
      </p:sp>
      <p:sp>
        <p:nvSpPr>
          <p:cNvPr id="12" name="Freeform: Shape 11">
            <a:extLst>
              <a:ext uri="{FF2B5EF4-FFF2-40B4-BE49-F238E27FC236}">
                <a16:creationId xmlns:a16="http://schemas.microsoft.com/office/drawing/2014/main" id="{5C62B35B-E62C-48A0-9EE6-B84FF65D8671}"/>
              </a:ext>
            </a:extLst>
          </p:cNvPr>
          <p:cNvSpPr/>
          <p:nvPr/>
        </p:nvSpPr>
        <p:spPr>
          <a:xfrm>
            <a:off x="145567" y="4085692"/>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Six: How will we hold ourselves accountable?</a:t>
            </a:r>
          </a:p>
        </p:txBody>
      </p:sp>
      <p:sp>
        <p:nvSpPr>
          <p:cNvPr id="16" name="TextBox 15">
            <a:extLst>
              <a:ext uri="{FF2B5EF4-FFF2-40B4-BE49-F238E27FC236}">
                <a16:creationId xmlns:a16="http://schemas.microsoft.com/office/drawing/2014/main" id="{B620A740-40CB-4FE0-B3CA-2A883B2802B3}"/>
              </a:ext>
            </a:extLst>
          </p:cNvPr>
          <p:cNvSpPr txBox="1"/>
          <p:nvPr/>
        </p:nvSpPr>
        <p:spPr>
          <a:xfrm>
            <a:off x="3366542" y="964216"/>
            <a:ext cx="2897044" cy="3354765"/>
          </a:xfrm>
          <a:prstGeom prst="rect">
            <a:avLst/>
          </a:prstGeom>
          <a:noFill/>
        </p:spPr>
        <p:txBody>
          <a:bodyPr wrap="square" rtlCol="0">
            <a:spAutoFit/>
          </a:bodyPr>
          <a:lstStyle/>
          <a:p>
            <a:pPr>
              <a:spcAft>
                <a:spcPts val="1200"/>
              </a:spcAft>
            </a:pPr>
            <a:r>
              <a:rPr lang="en-US" sz="1600" dirty="0"/>
              <a:t>The project team will…</a:t>
            </a:r>
          </a:p>
          <a:p>
            <a:pPr marL="342900" indent="-342900">
              <a:spcAft>
                <a:spcPts val="1200"/>
              </a:spcAft>
              <a:buFont typeface="+mj-lt"/>
              <a:buAutoNum type="arabicPeriod"/>
            </a:pPr>
            <a:r>
              <a:rPr lang="en-US" sz="1400" dirty="0"/>
              <a:t>Understand stakeholders.</a:t>
            </a:r>
          </a:p>
          <a:p>
            <a:pPr marL="342900" indent="-342900">
              <a:spcAft>
                <a:spcPts val="1200"/>
              </a:spcAft>
              <a:buFont typeface="+mj-lt"/>
              <a:buAutoNum type="arabicPeriod"/>
            </a:pPr>
            <a:r>
              <a:rPr lang="en-US" sz="1400" dirty="0"/>
              <a:t>Establish outreach goals.</a:t>
            </a:r>
          </a:p>
          <a:p>
            <a:pPr marL="342900" indent="-342900">
              <a:spcAft>
                <a:spcPts val="1200"/>
              </a:spcAft>
              <a:buFont typeface="+mj-lt"/>
              <a:buAutoNum type="arabicPeriod"/>
            </a:pPr>
            <a:r>
              <a:rPr lang="en-US" sz="1400" dirty="0"/>
              <a:t>Align to influence decisions.</a:t>
            </a:r>
          </a:p>
          <a:p>
            <a:pPr marL="342900" indent="-342900">
              <a:spcAft>
                <a:spcPts val="1200"/>
              </a:spcAft>
              <a:buFont typeface="+mj-lt"/>
              <a:buAutoNum type="arabicPeriod"/>
            </a:pPr>
            <a:r>
              <a:rPr lang="en-US" sz="1400" dirty="0"/>
              <a:t>Screen to understand needs.</a:t>
            </a:r>
          </a:p>
          <a:p>
            <a:pPr marL="342900" indent="-342900">
              <a:spcAft>
                <a:spcPts val="1200"/>
              </a:spcAft>
              <a:buFont typeface="+mj-lt"/>
              <a:buAutoNum type="arabicPeriod"/>
            </a:pPr>
            <a:r>
              <a:rPr lang="en-US" sz="1400" dirty="0"/>
              <a:t>Identify outreach &amp; communication methods.</a:t>
            </a:r>
          </a:p>
          <a:p>
            <a:pPr marL="342900" indent="-342900">
              <a:spcAft>
                <a:spcPts val="1200"/>
              </a:spcAft>
              <a:buFont typeface="+mj-lt"/>
              <a:buAutoNum type="arabicPeriod"/>
            </a:pPr>
            <a:r>
              <a:rPr lang="en-US" sz="1400" dirty="0"/>
              <a:t>Reduce barriers to engagement.</a:t>
            </a:r>
          </a:p>
          <a:p>
            <a:pPr marL="342900" indent="-342900">
              <a:spcAft>
                <a:spcPts val="1200"/>
              </a:spcAft>
              <a:buFont typeface="+mj-lt"/>
              <a:buAutoNum type="arabicPeriod"/>
            </a:pPr>
            <a:r>
              <a:rPr lang="en-US" sz="1400" dirty="0"/>
              <a:t>Tailor for Indigenous people.</a:t>
            </a:r>
          </a:p>
        </p:txBody>
      </p:sp>
      <p:sp>
        <p:nvSpPr>
          <p:cNvPr id="17" name="Rectangle: Rounded Corners 16">
            <a:extLst>
              <a:ext uri="{FF2B5EF4-FFF2-40B4-BE49-F238E27FC236}">
                <a16:creationId xmlns:a16="http://schemas.microsoft.com/office/drawing/2014/main" id="{B2266C15-6A3E-4551-8F01-BB6A96698BED}"/>
              </a:ext>
            </a:extLst>
          </p:cNvPr>
          <p:cNvSpPr/>
          <p:nvPr/>
        </p:nvSpPr>
        <p:spPr>
          <a:xfrm>
            <a:off x="6694131" y="949544"/>
            <a:ext cx="2133601" cy="3403465"/>
          </a:xfrm>
          <a:prstGeom prst="roundRect">
            <a:avLst/>
          </a:prstGeom>
          <a:solidFill>
            <a:schemeClr val="bg1">
              <a:lumMod val="85000"/>
            </a:schemeClr>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spcAft>
                <a:spcPts val="1200"/>
              </a:spcAft>
            </a:pPr>
            <a:r>
              <a:rPr lang="en-US" sz="1200" b="1" dirty="0">
                <a:solidFill>
                  <a:schemeClr val="tx1"/>
                </a:solidFill>
                <a:latin typeface="Arial" charset="0"/>
              </a:rPr>
              <a:t>Outreach &amp; Communication Methods: </a:t>
            </a:r>
          </a:p>
          <a:p>
            <a:pPr marL="285750" indent="-285750">
              <a:spcAft>
                <a:spcPts val="600"/>
              </a:spcAft>
              <a:buSzPct val="125000"/>
              <a:buFont typeface="Arial" panose="020B0604020202020204" pitchFamily="34" charset="0"/>
              <a:buChar char="•"/>
            </a:pPr>
            <a:r>
              <a:rPr lang="en-US" sz="1200" dirty="0">
                <a:solidFill>
                  <a:schemeClr val="tx1"/>
                </a:solidFill>
                <a:latin typeface="Arial" charset="0"/>
              </a:rPr>
              <a:t>Use plain talk.</a:t>
            </a:r>
          </a:p>
          <a:p>
            <a:pPr marL="285750" indent="-285750">
              <a:spcAft>
                <a:spcPts val="600"/>
              </a:spcAft>
              <a:buSzPct val="125000"/>
              <a:buFont typeface="Arial" panose="020B0604020202020204" pitchFamily="34" charset="0"/>
              <a:buChar char="•"/>
            </a:pPr>
            <a:r>
              <a:rPr lang="en-US" sz="1200" dirty="0">
                <a:solidFill>
                  <a:schemeClr val="tx1"/>
                </a:solidFill>
                <a:latin typeface="Arial" charset="0"/>
              </a:rPr>
              <a:t>Provide visuals.</a:t>
            </a:r>
          </a:p>
          <a:p>
            <a:pPr marL="285750" indent="-285750">
              <a:spcAft>
                <a:spcPts val="600"/>
              </a:spcAft>
              <a:buSzPct val="125000"/>
              <a:buFont typeface="Arial" panose="020B0604020202020204" pitchFamily="34" charset="0"/>
              <a:buChar char="•"/>
            </a:pPr>
            <a:r>
              <a:rPr lang="en-US" sz="1200" dirty="0">
                <a:solidFill>
                  <a:schemeClr val="tx1"/>
                </a:solidFill>
                <a:latin typeface="Arial" charset="0"/>
              </a:rPr>
              <a:t>Plan to educate.</a:t>
            </a:r>
          </a:p>
          <a:p>
            <a:pPr marL="285750" indent="-285750">
              <a:spcAft>
                <a:spcPts val="600"/>
              </a:spcAft>
              <a:buSzPct val="125000"/>
              <a:buFont typeface="Arial" panose="020B0604020202020204" pitchFamily="34" charset="0"/>
              <a:buChar char="•"/>
            </a:pPr>
            <a:r>
              <a:rPr lang="en-US" sz="1200" dirty="0">
                <a:solidFill>
                  <a:schemeClr val="tx1"/>
                </a:solidFill>
                <a:latin typeface="Arial" charset="0"/>
              </a:rPr>
              <a:t>Use culturally-appropriate communication.</a:t>
            </a:r>
          </a:p>
          <a:p>
            <a:pPr marL="285750" indent="-285750">
              <a:spcAft>
                <a:spcPts val="600"/>
              </a:spcAft>
              <a:buSzPct val="125000"/>
              <a:buFont typeface="Arial" panose="020B0604020202020204" pitchFamily="34" charset="0"/>
              <a:buChar char="•"/>
            </a:pPr>
            <a:r>
              <a:rPr lang="en-US" sz="1200" dirty="0">
                <a:solidFill>
                  <a:schemeClr val="tx1"/>
                </a:solidFill>
                <a:latin typeface="Arial" charset="0"/>
              </a:rPr>
              <a:t>Provide access for people with disabilities.</a:t>
            </a:r>
          </a:p>
          <a:p>
            <a:pPr marL="285750" indent="-285750">
              <a:spcAft>
                <a:spcPts val="600"/>
              </a:spcAft>
              <a:buSzPct val="125000"/>
              <a:buFont typeface="Arial" panose="020B0604020202020204" pitchFamily="34" charset="0"/>
              <a:buChar char="•"/>
            </a:pPr>
            <a:r>
              <a:rPr lang="en-US" sz="1200" dirty="0">
                <a:solidFill>
                  <a:schemeClr val="tx1"/>
                </a:solidFill>
                <a:latin typeface="Arial" charset="0"/>
              </a:rPr>
              <a:t>Meet communities where they are.</a:t>
            </a:r>
          </a:p>
        </p:txBody>
      </p:sp>
      <p:cxnSp>
        <p:nvCxnSpPr>
          <p:cNvPr id="4" name="Straight Connector 3">
            <a:extLst>
              <a:ext uri="{FF2B5EF4-FFF2-40B4-BE49-F238E27FC236}">
                <a16:creationId xmlns:a16="http://schemas.microsoft.com/office/drawing/2014/main" id="{A4C9936F-A288-4D87-A832-16F71F04797E}"/>
              </a:ext>
            </a:extLst>
          </p:cNvPr>
          <p:cNvCxnSpPr>
            <a:cxnSpLocks/>
            <a:endCxn id="17" idx="1"/>
          </p:cNvCxnSpPr>
          <p:nvPr/>
        </p:nvCxnSpPr>
        <p:spPr>
          <a:xfrm flipV="1">
            <a:off x="5670645" y="2651277"/>
            <a:ext cx="1023486" cy="330759"/>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pic>
        <p:nvPicPr>
          <p:cNvPr id="3" name="Audio 2">
            <a:hlinkClick r:id="" action="ppaction://media"/>
            <a:extLst>
              <a:ext uri="{FF2B5EF4-FFF2-40B4-BE49-F238E27FC236}">
                <a16:creationId xmlns:a16="http://schemas.microsoft.com/office/drawing/2014/main" id="{AD5D1A8A-DBA3-48A5-A288-C3622B51588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378136026"/>
      </p:ext>
    </p:extLst>
  </p:cSld>
  <p:clrMapOvr>
    <a:masterClrMapping/>
  </p:clrMapOvr>
  <mc:AlternateContent xmlns:mc="http://schemas.openxmlformats.org/markup-compatibility/2006">
    <mc:Choice xmlns:p14="http://schemas.microsoft.com/office/powerpoint/2010/main" Requires="p14">
      <p:transition spd="slow" p14:dur="2000" advTm="122286"/>
    </mc:Choice>
    <mc:Fallback>
      <p:transition spd="slow" advTm="1222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66289" y="145148"/>
            <a:ext cx="8509239" cy="558534"/>
          </a:xfrm>
        </p:spPr>
        <p:txBody>
          <a:bodyPr/>
          <a:lstStyle/>
          <a:p>
            <a:r>
              <a:rPr lang="en-US" sz="2000" dirty="0"/>
              <a:t>Equity Approach – Who benefits? Who is burdened?</a:t>
            </a:r>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7" name="Freeform: Shape 6">
            <a:extLst>
              <a:ext uri="{FF2B5EF4-FFF2-40B4-BE49-F238E27FC236}">
                <a16:creationId xmlns:a16="http://schemas.microsoft.com/office/drawing/2014/main" id="{A106C6F6-8672-4FFF-B8BB-6CB3DF9BFB0F}"/>
              </a:ext>
            </a:extLst>
          </p:cNvPr>
          <p:cNvSpPr/>
          <p:nvPr/>
        </p:nvSpPr>
        <p:spPr>
          <a:xfrm>
            <a:off x="145567" y="1022001"/>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One. What are the desired outcomes?</a:t>
            </a:r>
          </a:p>
        </p:txBody>
      </p:sp>
      <p:sp>
        <p:nvSpPr>
          <p:cNvPr id="8" name="Freeform: Shape 7">
            <a:extLst>
              <a:ext uri="{FF2B5EF4-FFF2-40B4-BE49-F238E27FC236}">
                <a16:creationId xmlns:a16="http://schemas.microsoft.com/office/drawing/2014/main" id="{E4B76A91-FBE5-4890-9765-974D7C9E1510}"/>
              </a:ext>
            </a:extLst>
          </p:cNvPr>
          <p:cNvSpPr/>
          <p:nvPr/>
        </p:nvSpPr>
        <p:spPr>
          <a:xfrm>
            <a:off x="145567" y="163473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Two: What does the data tell us?</a:t>
            </a:r>
          </a:p>
        </p:txBody>
      </p:sp>
      <p:sp>
        <p:nvSpPr>
          <p:cNvPr id="9" name="Freeform: Shape 8">
            <a:extLst>
              <a:ext uri="{FF2B5EF4-FFF2-40B4-BE49-F238E27FC236}">
                <a16:creationId xmlns:a16="http://schemas.microsoft.com/office/drawing/2014/main" id="{63E2E7A4-210A-408E-940B-07A6FDC478F7}"/>
              </a:ext>
            </a:extLst>
          </p:cNvPr>
          <p:cNvSpPr/>
          <p:nvPr/>
        </p:nvSpPr>
        <p:spPr>
          <a:xfrm>
            <a:off x="145567" y="2247477"/>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Three: How should the community be engaged?</a:t>
            </a:r>
          </a:p>
        </p:txBody>
      </p:sp>
      <p:sp>
        <p:nvSpPr>
          <p:cNvPr id="10" name="Freeform: Shape 9">
            <a:extLst>
              <a:ext uri="{FF2B5EF4-FFF2-40B4-BE49-F238E27FC236}">
                <a16:creationId xmlns:a16="http://schemas.microsoft.com/office/drawing/2014/main" id="{6B3B763E-39D3-44B2-8C42-0CA3F4984724}"/>
              </a:ext>
            </a:extLst>
          </p:cNvPr>
          <p:cNvSpPr/>
          <p:nvPr/>
        </p:nvSpPr>
        <p:spPr>
          <a:xfrm>
            <a:off x="145567" y="2860215"/>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Four: Who benefits? Who is burdened?</a:t>
            </a:r>
          </a:p>
        </p:txBody>
      </p:sp>
      <p:sp>
        <p:nvSpPr>
          <p:cNvPr id="11" name="Freeform: Shape 10">
            <a:extLst>
              <a:ext uri="{FF2B5EF4-FFF2-40B4-BE49-F238E27FC236}">
                <a16:creationId xmlns:a16="http://schemas.microsoft.com/office/drawing/2014/main" id="{23FBA4F3-54A5-4287-ABBF-624A6F0591A9}"/>
              </a:ext>
            </a:extLst>
          </p:cNvPr>
          <p:cNvSpPr/>
          <p:nvPr/>
        </p:nvSpPr>
        <p:spPr>
          <a:xfrm>
            <a:off x="145567" y="347295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Five: What strategies or mitigation should we pursue?</a:t>
            </a:r>
          </a:p>
        </p:txBody>
      </p:sp>
      <p:sp>
        <p:nvSpPr>
          <p:cNvPr id="12" name="Freeform: Shape 11">
            <a:extLst>
              <a:ext uri="{FF2B5EF4-FFF2-40B4-BE49-F238E27FC236}">
                <a16:creationId xmlns:a16="http://schemas.microsoft.com/office/drawing/2014/main" id="{5C62B35B-E62C-48A0-9EE6-B84FF65D8671}"/>
              </a:ext>
            </a:extLst>
          </p:cNvPr>
          <p:cNvSpPr/>
          <p:nvPr/>
        </p:nvSpPr>
        <p:spPr>
          <a:xfrm>
            <a:off x="145567" y="4085692"/>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Six: How will we hold ourselves accountable?</a:t>
            </a:r>
          </a:p>
        </p:txBody>
      </p:sp>
      <p:sp>
        <p:nvSpPr>
          <p:cNvPr id="15" name="TextBox 14">
            <a:extLst>
              <a:ext uri="{FF2B5EF4-FFF2-40B4-BE49-F238E27FC236}">
                <a16:creationId xmlns:a16="http://schemas.microsoft.com/office/drawing/2014/main" id="{1BF09FAC-3414-49F8-9AC7-195F6507B483}"/>
              </a:ext>
            </a:extLst>
          </p:cNvPr>
          <p:cNvSpPr txBox="1"/>
          <p:nvPr/>
        </p:nvSpPr>
        <p:spPr>
          <a:xfrm>
            <a:off x="7071036" y="1432452"/>
            <a:ext cx="2012328" cy="2708434"/>
          </a:xfrm>
          <a:prstGeom prst="rect">
            <a:avLst/>
          </a:prstGeom>
          <a:solidFill>
            <a:schemeClr val="bg1">
              <a:lumMod val="85000"/>
            </a:schemeClr>
          </a:solidFill>
        </p:spPr>
        <p:txBody>
          <a:bodyPr wrap="square">
            <a:spAutoFit/>
          </a:bodyPr>
          <a:lstStyle/>
          <a:p>
            <a:pPr marL="0" lvl="1">
              <a:spcAft>
                <a:spcPts val="1200"/>
              </a:spcAft>
            </a:pPr>
            <a:r>
              <a:rPr lang="en-US" sz="1200" b="1" dirty="0">
                <a:solidFill>
                  <a:srgbClr val="000000"/>
                </a:solidFill>
                <a:effectLst/>
                <a:latin typeface="+mn-lt"/>
                <a:ea typeface="Calibri" panose="020F0502020204030204" pitchFamily="34" charset="0"/>
                <a:cs typeface="Calibri" panose="020F0502020204030204" pitchFamily="34" charset="0"/>
              </a:rPr>
              <a:t>Investment Programs:</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Pavement</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Bridges</a:t>
            </a:r>
          </a:p>
          <a:p>
            <a:pPr marL="171450" lvl="1" indent="-171450">
              <a:spcAft>
                <a:spcPts val="600"/>
              </a:spcAft>
              <a:buSzPct val="125000"/>
              <a:buFont typeface="Arial" panose="020B0604020202020204" pitchFamily="34" charset="0"/>
              <a:buChar char="•"/>
            </a:pPr>
            <a:r>
              <a:rPr lang="en-US" sz="1200" dirty="0">
                <a:solidFill>
                  <a:srgbClr val="000000"/>
                </a:solidFill>
                <a:latin typeface="+mn-lt"/>
                <a:ea typeface="Calibri" panose="020F0502020204030204" pitchFamily="34" charset="0"/>
                <a:cs typeface="Calibri" panose="020F0502020204030204" pitchFamily="34" charset="0"/>
              </a:rPr>
              <a:t>Stormwater</a:t>
            </a:r>
            <a:endParaRPr lang="en-US" sz="1200" dirty="0">
              <a:solidFill>
                <a:srgbClr val="000000"/>
              </a:solidFill>
              <a:effectLst/>
              <a:latin typeface="+mn-lt"/>
              <a:ea typeface="Calibri" panose="020F0502020204030204" pitchFamily="34" charset="0"/>
              <a:cs typeface="Calibri" panose="020F0502020204030204" pitchFamily="34" charset="0"/>
            </a:endParaRP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Maintenance</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Safety </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Operations</a:t>
            </a:r>
          </a:p>
          <a:p>
            <a:pPr marL="171450" lvl="1" indent="-171450">
              <a:spcAft>
                <a:spcPts val="600"/>
              </a:spcAft>
              <a:buSzPct val="125000"/>
              <a:buFont typeface="Arial" panose="020B0604020202020204" pitchFamily="34" charset="0"/>
              <a:buChar char="•"/>
            </a:pPr>
            <a:r>
              <a:rPr lang="en-US" sz="1200" dirty="0">
                <a:solidFill>
                  <a:srgbClr val="000000"/>
                </a:solidFill>
                <a:latin typeface="+mn-lt"/>
                <a:ea typeface="Calibri" panose="020F0502020204030204" pitchFamily="34" charset="0"/>
                <a:cs typeface="Calibri" panose="020F0502020204030204" pitchFamily="34" charset="0"/>
              </a:rPr>
              <a:t>Walking and Bicycling</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Increase Travel Options</a:t>
            </a:r>
          </a:p>
          <a:p>
            <a:pPr marL="171450" lvl="1" indent="-171450">
              <a:spcAft>
                <a:spcPts val="600"/>
              </a:spcAft>
              <a:buSzPct val="125000"/>
              <a:buFont typeface="Arial" panose="020B0604020202020204" pitchFamily="34" charset="0"/>
              <a:buChar char="•"/>
            </a:pPr>
            <a:r>
              <a:rPr lang="en-US" sz="1200" dirty="0">
                <a:solidFill>
                  <a:srgbClr val="000000"/>
                </a:solidFill>
                <a:latin typeface="+mn-lt"/>
                <a:ea typeface="Calibri" panose="020F0502020204030204" pitchFamily="34" charset="0"/>
                <a:cs typeface="Calibri" panose="020F0502020204030204" pitchFamily="34" charset="0"/>
              </a:rPr>
              <a:t>New &amp; Bigger Highways</a:t>
            </a:r>
            <a:endParaRPr lang="en-US" sz="1200" dirty="0">
              <a:solidFill>
                <a:srgbClr val="000000"/>
              </a:solidFill>
              <a:effectLst/>
              <a:latin typeface="+mn-lt"/>
              <a:ea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DB74F079-4898-479A-B809-372537100A60}"/>
              </a:ext>
            </a:extLst>
          </p:cNvPr>
          <p:cNvSpPr txBox="1"/>
          <p:nvPr/>
        </p:nvSpPr>
        <p:spPr>
          <a:xfrm>
            <a:off x="3145808" y="957739"/>
            <a:ext cx="3864592" cy="3754874"/>
          </a:xfrm>
          <a:prstGeom prst="rect">
            <a:avLst/>
          </a:prstGeom>
          <a:noFill/>
        </p:spPr>
        <p:txBody>
          <a:bodyPr wrap="square">
            <a:spAutoFit/>
          </a:bodyPr>
          <a:lstStyle/>
          <a:p>
            <a:pPr>
              <a:spcAft>
                <a:spcPts val="1200"/>
              </a:spcAft>
            </a:pPr>
            <a:r>
              <a:rPr lang="en-US" sz="1600" b="1" dirty="0">
                <a:solidFill>
                  <a:srgbClr val="000000"/>
                </a:solidFill>
                <a:effectLst/>
                <a:latin typeface="+mn-lt"/>
                <a:ea typeface="Calibri" panose="020F0502020204030204" pitchFamily="34" charset="0"/>
                <a:cs typeface="Calibri" panose="020F0502020204030204" pitchFamily="34" charset="0"/>
              </a:rPr>
              <a:t>Discussion Questions:</a:t>
            </a:r>
          </a:p>
          <a:p>
            <a:pPr marL="342900" indent="-342900">
              <a:spcAft>
                <a:spcPts val="1200"/>
              </a:spcAft>
              <a:buFont typeface="+mj-lt"/>
              <a:buAutoNum type="arabicPeriod"/>
            </a:pPr>
            <a:r>
              <a:rPr lang="en-US" sz="1400" dirty="0">
                <a:solidFill>
                  <a:srgbClr val="000000"/>
                </a:solidFill>
                <a:effectLst/>
                <a:latin typeface="+mn-lt"/>
                <a:ea typeface="Calibri" panose="020F0502020204030204" pitchFamily="34" charset="0"/>
                <a:cs typeface="Calibri" panose="020F0502020204030204" pitchFamily="34" charset="0"/>
              </a:rPr>
              <a:t>What are the immediate direct impacts of different levels of program investment to overburdened communities? </a:t>
            </a:r>
          </a:p>
          <a:p>
            <a:pPr marL="342900" indent="-342900">
              <a:spcAft>
                <a:spcPts val="1200"/>
              </a:spcAft>
              <a:buFont typeface="+mj-lt"/>
              <a:buAutoNum type="arabicPeriod"/>
            </a:pPr>
            <a:r>
              <a:rPr lang="en-US" sz="1400" dirty="0">
                <a:solidFill>
                  <a:srgbClr val="000000"/>
                </a:solidFill>
                <a:effectLst/>
                <a:latin typeface="+mn-lt"/>
                <a:ea typeface="Calibri" panose="020F0502020204030204" pitchFamily="34" charset="0"/>
                <a:cs typeface="Calibri" panose="020F0502020204030204" pitchFamily="34" charset="0"/>
              </a:rPr>
              <a:t>What unintended consequences could different levels of program investment lead to in overburdened communities? </a:t>
            </a:r>
          </a:p>
          <a:p>
            <a:pPr marL="342900" indent="-342900">
              <a:spcAft>
                <a:spcPts val="1200"/>
              </a:spcAft>
              <a:buFont typeface="+mj-lt"/>
              <a:buAutoNum type="arabicPeriod"/>
            </a:pPr>
            <a:r>
              <a:rPr lang="en-US" sz="1400" dirty="0">
                <a:solidFill>
                  <a:srgbClr val="000000"/>
                </a:solidFill>
                <a:latin typeface="+mn-lt"/>
                <a:ea typeface="Calibri" panose="020F0502020204030204" pitchFamily="34" charset="0"/>
                <a:cs typeface="Calibri" panose="020F0502020204030204" pitchFamily="34" charset="0"/>
              </a:rPr>
              <a:t>What are the local and regional impacts to tribal treaty reserved rights and resources?</a:t>
            </a:r>
            <a:endParaRPr lang="en-US" sz="1400" dirty="0">
              <a:solidFill>
                <a:srgbClr val="000000"/>
              </a:solidFill>
              <a:effectLst/>
              <a:latin typeface="+mn-lt"/>
              <a:ea typeface="Calibri" panose="020F0502020204030204" pitchFamily="34" charset="0"/>
              <a:cs typeface="Calibri" panose="020F0502020204030204" pitchFamily="34" charset="0"/>
            </a:endParaRPr>
          </a:p>
          <a:p>
            <a:pPr marL="342900" indent="-342900">
              <a:spcAft>
                <a:spcPts val="1200"/>
              </a:spcAft>
              <a:buFont typeface="+mj-lt"/>
              <a:buAutoNum type="arabicPeriod"/>
            </a:pPr>
            <a:r>
              <a:rPr lang="en-US" sz="1400" dirty="0">
                <a:solidFill>
                  <a:srgbClr val="000000"/>
                </a:solidFill>
                <a:effectLst/>
                <a:latin typeface="+mn-lt"/>
                <a:ea typeface="Calibri" panose="020F0502020204030204" pitchFamily="34" charset="0"/>
                <a:cs typeface="Calibri" panose="020F0502020204030204" pitchFamily="34" charset="0"/>
              </a:rPr>
              <a:t>What changes should WSDOT strive to bring about in overburdened communities through different levels of program investments?</a:t>
            </a:r>
          </a:p>
        </p:txBody>
      </p:sp>
      <p:pic>
        <p:nvPicPr>
          <p:cNvPr id="3" name="Audio 2">
            <a:hlinkClick r:id="" action="ppaction://media"/>
            <a:extLst>
              <a:ext uri="{FF2B5EF4-FFF2-40B4-BE49-F238E27FC236}">
                <a16:creationId xmlns:a16="http://schemas.microsoft.com/office/drawing/2014/main" id="{C23EDE18-622B-458B-B487-912042D9E5E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351378519"/>
      </p:ext>
    </p:extLst>
  </p:cSld>
  <p:clrMapOvr>
    <a:masterClrMapping/>
  </p:clrMapOvr>
  <mc:AlternateContent xmlns:mc="http://schemas.openxmlformats.org/markup-compatibility/2006">
    <mc:Choice xmlns:p14="http://schemas.microsoft.com/office/powerpoint/2010/main" Requires="p14">
      <p:transition spd="slow" p14:dur="2000" advTm="26573"/>
    </mc:Choice>
    <mc:Fallback>
      <p:transition spd="slow" advTm="265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66289" y="145148"/>
            <a:ext cx="8509239" cy="558534"/>
          </a:xfrm>
        </p:spPr>
        <p:txBody>
          <a:bodyPr/>
          <a:lstStyle/>
          <a:p>
            <a:r>
              <a:rPr lang="en-US" sz="2000" dirty="0"/>
              <a:t>Equity Approach – What strategies or mitigation should we pursue?</a:t>
            </a:r>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7" name="Freeform: Shape 6">
            <a:extLst>
              <a:ext uri="{FF2B5EF4-FFF2-40B4-BE49-F238E27FC236}">
                <a16:creationId xmlns:a16="http://schemas.microsoft.com/office/drawing/2014/main" id="{A106C6F6-8672-4FFF-B8BB-6CB3DF9BFB0F}"/>
              </a:ext>
            </a:extLst>
          </p:cNvPr>
          <p:cNvSpPr/>
          <p:nvPr/>
        </p:nvSpPr>
        <p:spPr>
          <a:xfrm>
            <a:off x="145567" y="1022001"/>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One. What are the desired outcomes?</a:t>
            </a:r>
          </a:p>
        </p:txBody>
      </p:sp>
      <p:sp>
        <p:nvSpPr>
          <p:cNvPr id="8" name="Freeform: Shape 7">
            <a:extLst>
              <a:ext uri="{FF2B5EF4-FFF2-40B4-BE49-F238E27FC236}">
                <a16:creationId xmlns:a16="http://schemas.microsoft.com/office/drawing/2014/main" id="{E4B76A91-FBE5-4890-9765-974D7C9E1510}"/>
              </a:ext>
            </a:extLst>
          </p:cNvPr>
          <p:cNvSpPr/>
          <p:nvPr/>
        </p:nvSpPr>
        <p:spPr>
          <a:xfrm>
            <a:off x="145567" y="163473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Two: What does the data tell us?</a:t>
            </a:r>
          </a:p>
        </p:txBody>
      </p:sp>
      <p:sp>
        <p:nvSpPr>
          <p:cNvPr id="9" name="Freeform: Shape 8">
            <a:extLst>
              <a:ext uri="{FF2B5EF4-FFF2-40B4-BE49-F238E27FC236}">
                <a16:creationId xmlns:a16="http://schemas.microsoft.com/office/drawing/2014/main" id="{63E2E7A4-210A-408E-940B-07A6FDC478F7}"/>
              </a:ext>
            </a:extLst>
          </p:cNvPr>
          <p:cNvSpPr/>
          <p:nvPr/>
        </p:nvSpPr>
        <p:spPr>
          <a:xfrm>
            <a:off x="145567" y="2247477"/>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Three: How should the community be engaged?</a:t>
            </a:r>
          </a:p>
        </p:txBody>
      </p:sp>
      <p:sp>
        <p:nvSpPr>
          <p:cNvPr id="10" name="Freeform: Shape 9">
            <a:extLst>
              <a:ext uri="{FF2B5EF4-FFF2-40B4-BE49-F238E27FC236}">
                <a16:creationId xmlns:a16="http://schemas.microsoft.com/office/drawing/2014/main" id="{6B3B763E-39D3-44B2-8C42-0CA3F4984724}"/>
              </a:ext>
            </a:extLst>
          </p:cNvPr>
          <p:cNvSpPr/>
          <p:nvPr/>
        </p:nvSpPr>
        <p:spPr>
          <a:xfrm>
            <a:off x="145567" y="2860215"/>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Four: Who benefits? Who is burdened?</a:t>
            </a:r>
          </a:p>
        </p:txBody>
      </p:sp>
      <p:sp>
        <p:nvSpPr>
          <p:cNvPr id="11" name="Freeform: Shape 10">
            <a:extLst>
              <a:ext uri="{FF2B5EF4-FFF2-40B4-BE49-F238E27FC236}">
                <a16:creationId xmlns:a16="http://schemas.microsoft.com/office/drawing/2014/main" id="{23FBA4F3-54A5-4287-ABBF-624A6F0591A9}"/>
              </a:ext>
            </a:extLst>
          </p:cNvPr>
          <p:cNvSpPr/>
          <p:nvPr/>
        </p:nvSpPr>
        <p:spPr>
          <a:xfrm>
            <a:off x="145567" y="347295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Five: What strategies or mitigation should we pursue?</a:t>
            </a:r>
          </a:p>
        </p:txBody>
      </p:sp>
      <p:sp>
        <p:nvSpPr>
          <p:cNvPr id="12" name="Freeform: Shape 11">
            <a:extLst>
              <a:ext uri="{FF2B5EF4-FFF2-40B4-BE49-F238E27FC236}">
                <a16:creationId xmlns:a16="http://schemas.microsoft.com/office/drawing/2014/main" id="{5C62B35B-E62C-48A0-9EE6-B84FF65D8671}"/>
              </a:ext>
            </a:extLst>
          </p:cNvPr>
          <p:cNvSpPr/>
          <p:nvPr/>
        </p:nvSpPr>
        <p:spPr>
          <a:xfrm>
            <a:off x="145567" y="4085692"/>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Six: How will we hold ourselves accountable?</a:t>
            </a:r>
          </a:p>
        </p:txBody>
      </p:sp>
      <p:sp>
        <p:nvSpPr>
          <p:cNvPr id="15" name="TextBox 14">
            <a:extLst>
              <a:ext uri="{FF2B5EF4-FFF2-40B4-BE49-F238E27FC236}">
                <a16:creationId xmlns:a16="http://schemas.microsoft.com/office/drawing/2014/main" id="{1BF09FAC-3414-49F8-9AC7-195F6507B483}"/>
              </a:ext>
            </a:extLst>
          </p:cNvPr>
          <p:cNvSpPr txBox="1"/>
          <p:nvPr/>
        </p:nvSpPr>
        <p:spPr>
          <a:xfrm>
            <a:off x="6776952" y="1427894"/>
            <a:ext cx="2012328" cy="2708434"/>
          </a:xfrm>
          <a:prstGeom prst="rect">
            <a:avLst/>
          </a:prstGeom>
          <a:solidFill>
            <a:schemeClr val="bg1">
              <a:lumMod val="85000"/>
            </a:schemeClr>
          </a:solidFill>
        </p:spPr>
        <p:txBody>
          <a:bodyPr wrap="square">
            <a:spAutoFit/>
          </a:bodyPr>
          <a:lstStyle/>
          <a:p>
            <a:pPr marL="0" lvl="1">
              <a:spcAft>
                <a:spcPts val="1200"/>
              </a:spcAft>
            </a:pPr>
            <a:r>
              <a:rPr lang="en-US" sz="1200" b="1" dirty="0">
                <a:solidFill>
                  <a:srgbClr val="000000"/>
                </a:solidFill>
                <a:effectLst/>
                <a:latin typeface="+mn-lt"/>
                <a:ea typeface="Calibri" panose="020F0502020204030204" pitchFamily="34" charset="0"/>
                <a:cs typeface="Calibri" panose="020F0502020204030204" pitchFamily="34" charset="0"/>
              </a:rPr>
              <a:t>Investment Programs:</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Pavement</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Bridges</a:t>
            </a:r>
          </a:p>
          <a:p>
            <a:pPr marL="171450" lvl="1" indent="-171450">
              <a:spcAft>
                <a:spcPts val="600"/>
              </a:spcAft>
              <a:buSzPct val="125000"/>
              <a:buFont typeface="Arial" panose="020B0604020202020204" pitchFamily="34" charset="0"/>
              <a:buChar char="•"/>
            </a:pPr>
            <a:r>
              <a:rPr lang="en-US" sz="1200" dirty="0">
                <a:solidFill>
                  <a:srgbClr val="000000"/>
                </a:solidFill>
                <a:latin typeface="+mn-lt"/>
                <a:ea typeface="Calibri" panose="020F0502020204030204" pitchFamily="34" charset="0"/>
                <a:cs typeface="Calibri" panose="020F0502020204030204" pitchFamily="34" charset="0"/>
              </a:rPr>
              <a:t>Stormwater</a:t>
            </a:r>
            <a:endParaRPr lang="en-US" sz="1200" dirty="0">
              <a:solidFill>
                <a:srgbClr val="000000"/>
              </a:solidFill>
              <a:effectLst/>
              <a:latin typeface="+mn-lt"/>
              <a:ea typeface="Calibri" panose="020F0502020204030204" pitchFamily="34" charset="0"/>
              <a:cs typeface="Calibri" panose="020F0502020204030204" pitchFamily="34" charset="0"/>
            </a:endParaRP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Maintenance</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Safety </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Operations</a:t>
            </a:r>
          </a:p>
          <a:p>
            <a:pPr marL="171450" lvl="1" indent="-171450">
              <a:spcAft>
                <a:spcPts val="600"/>
              </a:spcAft>
              <a:buSzPct val="125000"/>
              <a:buFont typeface="Arial" panose="020B0604020202020204" pitchFamily="34" charset="0"/>
              <a:buChar char="•"/>
            </a:pPr>
            <a:r>
              <a:rPr lang="en-US" sz="1200" dirty="0">
                <a:solidFill>
                  <a:srgbClr val="000000"/>
                </a:solidFill>
                <a:latin typeface="+mn-lt"/>
                <a:ea typeface="Calibri" panose="020F0502020204030204" pitchFamily="34" charset="0"/>
                <a:cs typeface="Calibri" panose="020F0502020204030204" pitchFamily="34" charset="0"/>
              </a:rPr>
              <a:t>Walking and Bicycling</a:t>
            </a:r>
          </a:p>
          <a:p>
            <a:pPr marL="171450" lvl="1" indent="-171450">
              <a:spcAft>
                <a:spcPts val="600"/>
              </a:spcAft>
              <a:buSzPct val="125000"/>
              <a:buFont typeface="Arial" panose="020B0604020202020204" pitchFamily="34" charset="0"/>
              <a:buChar char="•"/>
            </a:pPr>
            <a:r>
              <a:rPr lang="en-US" sz="1200" dirty="0">
                <a:solidFill>
                  <a:srgbClr val="000000"/>
                </a:solidFill>
                <a:effectLst/>
                <a:latin typeface="+mn-lt"/>
                <a:ea typeface="Calibri" panose="020F0502020204030204" pitchFamily="34" charset="0"/>
                <a:cs typeface="Calibri" panose="020F0502020204030204" pitchFamily="34" charset="0"/>
              </a:rPr>
              <a:t>Increase Travel Options</a:t>
            </a:r>
          </a:p>
          <a:p>
            <a:pPr marL="171450" lvl="1" indent="-171450">
              <a:spcAft>
                <a:spcPts val="600"/>
              </a:spcAft>
              <a:buSzPct val="125000"/>
              <a:buFont typeface="Arial" panose="020B0604020202020204" pitchFamily="34" charset="0"/>
              <a:buChar char="•"/>
            </a:pPr>
            <a:r>
              <a:rPr lang="en-US" sz="1200" dirty="0">
                <a:solidFill>
                  <a:srgbClr val="000000"/>
                </a:solidFill>
                <a:latin typeface="+mn-lt"/>
                <a:ea typeface="Calibri" panose="020F0502020204030204" pitchFamily="34" charset="0"/>
                <a:cs typeface="Calibri" panose="020F0502020204030204" pitchFamily="34" charset="0"/>
              </a:rPr>
              <a:t>New &amp; Bigger Highways</a:t>
            </a:r>
            <a:endParaRPr lang="en-US" sz="1200" dirty="0">
              <a:solidFill>
                <a:srgbClr val="000000"/>
              </a:solidFill>
              <a:effectLst/>
              <a:latin typeface="+mn-lt"/>
              <a:ea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DB74F079-4898-479A-B809-372537100A60}"/>
              </a:ext>
            </a:extLst>
          </p:cNvPr>
          <p:cNvSpPr txBox="1"/>
          <p:nvPr/>
        </p:nvSpPr>
        <p:spPr>
          <a:xfrm>
            <a:off x="3145808" y="957739"/>
            <a:ext cx="3527947" cy="3323987"/>
          </a:xfrm>
          <a:prstGeom prst="rect">
            <a:avLst/>
          </a:prstGeom>
          <a:noFill/>
        </p:spPr>
        <p:txBody>
          <a:bodyPr wrap="square">
            <a:spAutoFit/>
          </a:bodyPr>
          <a:lstStyle/>
          <a:p>
            <a:pPr>
              <a:spcAft>
                <a:spcPts val="1200"/>
              </a:spcAft>
            </a:pPr>
            <a:r>
              <a:rPr lang="en-US" sz="1600" b="1" dirty="0">
                <a:solidFill>
                  <a:srgbClr val="000000"/>
                </a:solidFill>
                <a:effectLst/>
                <a:latin typeface="+mn-lt"/>
                <a:ea typeface="Calibri" panose="020F0502020204030204" pitchFamily="34" charset="0"/>
                <a:cs typeface="Calibri" panose="020F0502020204030204" pitchFamily="34" charset="0"/>
              </a:rPr>
              <a:t>Discussion Questions:</a:t>
            </a:r>
          </a:p>
          <a:p>
            <a:pPr marL="342900" indent="-342900">
              <a:spcAft>
                <a:spcPts val="1200"/>
              </a:spcAft>
              <a:buFont typeface="+mj-lt"/>
              <a:buAutoNum type="arabicPeriod"/>
            </a:pPr>
            <a:r>
              <a:rPr lang="en-US" sz="1400" dirty="0">
                <a:solidFill>
                  <a:srgbClr val="000000"/>
                </a:solidFill>
                <a:effectLst/>
                <a:latin typeface="+mn-lt"/>
                <a:ea typeface="Calibri" panose="020F0502020204030204" pitchFamily="34" charset="0"/>
                <a:cs typeface="Calibri" panose="020F0502020204030204" pitchFamily="34" charset="0"/>
              </a:rPr>
              <a:t>How might we avoid or minimize disparities imposed on overburdened communities through state highway investment?</a:t>
            </a:r>
          </a:p>
          <a:p>
            <a:pPr marL="342900" indent="-342900">
              <a:spcAft>
                <a:spcPts val="1200"/>
              </a:spcAft>
              <a:buFont typeface="+mj-lt"/>
              <a:buAutoNum type="arabicPeriod"/>
            </a:pPr>
            <a:r>
              <a:rPr lang="en-US" sz="1400" dirty="0">
                <a:solidFill>
                  <a:srgbClr val="000000"/>
                </a:solidFill>
                <a:latin typeface="+mn-lt"/>
                <a:ea typeface="Calibri" panose="020F0502020204030204" pitchFamily="34" charset="0"/>
                <a:cs typeface="Calibri" panose="020F0502020204030204" pitchFamily="34" charset="0"/>
              </a:rPr>
              <a:t>How might we improve equity for overburdened communities through state highway investment?</a:t>
            </a:r>
            <a:endParaRPr lang="en-US" sz="1400" dirty="0">
              <a:solidFill>
                <a:srgbClr val="000000"/>
              </a:solidFill>
              <a:effectLst/>
              <a:latin typeface="+mn-lt"/>
              <a:ea typeface="Calibri" panose="020F0502020204030204" pitchFamily="34" charset="0"/>
              <a:cs typeface="Calibri" panose="020F0502020204030204" pitchFamily="34" charset="0"/>
            </a:endParaRPr>
          </a:p>
          <a:p>
            <a:pPr marL="342900" indent="-342900">
              <a:spcAft>
                <a:spcPts val="1200"/>
              </a:spcAft>
              <a:buFont typeface="+mj-lt"/>
              <a:buAutoNum type="arabicPeriod"/>
            </a:pPr>
            <a:r>
              <a:rPr lang="en-US" sz="1400" dirty="0">
                <a:solidFill>
                  <a:srgbClr val="000000"/>
                </a:solidFill>
                <a:latin typeface="+mn-lt"/>
                <a:ea typeface="Calibri" panose="020F0502020204030204" pitchFamily="34" charset="0"/>
                <a:cs typeface="Calibri" panose="020F0502020204030204" pitchFamily="34" charset="0"/>
              </a:rPr>
              <a:t>How might we mitigate historical and existing highway system impacts to overburdened communities?</a:t>
            </a:r>
          </a:p>
          <a:p>
            <a:pPr marL="342900" indent="-342900">
              <a:spcAft>
                <a:spcPts val="1200"/>
              </a:spcAft>
              <a:buFont typeface="+mj-lt"/>
              <a:buAutoNum type="arabicPeriod"/>
            </a:pPr>
            <a:endParaRPr lang="en-US" sz="1400" dirty="0">
              <a:solidFill>
                <a:srgbClr val="000000"/>
              </a:solidFill>
              <a:effectLst/>
              <a:latin typeface="+mn-lt"/>
              <a:ea typeface="Calibri" panose="020F0502020204030204" pitchFamily="34" charset="0"/>
              <a:cs typeface="Calibri" panose="020F0502020204030204" pitchFamily="34" charset="0"/>
            </a:endParaRPr>
          </a:p>
        </p:txBody>
      </p:sp>
      <p:pic>
        <p:nvPicPr>
          <p:cNvPr id="3" name="Audio 2">
            <a:hlinkClick r:id="" action="ppaction://media"/>
            <a:extLst>
              <a:ext uri="{FF2B5EF4-FFF2-40B4-BE49-F238E27FC236}">
                <a16:creationId xmlns:a16="http://schemas.microsoft.com/office/drawing/2014/main" id="{095DAC70-1738-47BE-9870-C486AD38B1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687758049"/>
      </p:ext>
    </p:extLst>
  </p:cSld>
  <p:clrMapOvr>
    <a:masterClrMapping/>
  </p:clrMapOvr>
  <mc:AlternateContent xmlns:mc="http://schemas.openxmlformats.org/markup-compatibility/2006">
    <mc:Choice xmlns:p14="http://schemas.microsoft.com/office/powerpoint/2010/main" Requires="p14">
      <p:transition spd="slow" p14:dur="2000" advTm="28384"/>
    </mc:Choice>
    <mc:Fallback>
      <p:transition spd="slow" advTm="283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66289" y="145148"/>
            <a:ext cx="8872228" cy="558534"/>
          </a:xfrm>
        </p:spPr>
        <p:txBody>
          <a:bodyPr/>
          <a:lstStyle/>
          <a:p>
            <a:r>
              <a:rPr lang="en-US" sz="2000" dirty="0"/>
              <a:t>Equity Approach – How will we hold ourselves accountable?</a:t>
            </a:r>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7" name="Freeform: Shape 6">
            <a:extLst>
              <a:ext uri="{FF2B5EF4-FFF2-40B4-BE49-F238E27FC236}">
                <a16:creationId xmlns:a16="http://schemas.microsoft.com/office/drawing/2014/main" id="{A106C6F6-8672-4FFF-B8BB-6CB3DF9BFB0F}"/>
              </a:ext>
            </a:extLst>
          </p:cNvPr>
          <p:cNvSpPr/>
          <p:nvPr/>
        </p:nvSpPr>
        <p:spPr>
          <a:xfrm>
            <a:off x="145567" y="1022001"/>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One. What are the desired outcomes?</a:t>
            </a:r>
          </a:p>
        </p:txBody>
      </p:sp>
      <p:sp>
        <p:nvSpPr>
          <p:cNvPr id="8" name="Freeform: Shape 7">
            <a:extLst>
              <a:ext uri="{FF2B5EF4-FFF2-40B4-BE49-F238E27FC236}">
                <a16:creationId xmlns:a16="http://schemas.microsoft.com/office/drawing/2014/main" id="{E4B76A91-FBE5-4890-9765-974D7C9E1510}"/>
              </a:ext>
            </a:extLst>
          </p:cNvPr>
          <p:cNvSpPr/>
          <p:nvPr/>
        </p:nvSpPr>
        <p:spPr>
          <a:xfrm>
            <a:off x="145567" y="163473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Two: What does the data tell us?</a:t>
            </a:r>
          </a:p>
        </p:txBody>
      </p:sp>
      <p:sp>
        <p:nvSpPr>
          <p:cNvPr id="9" name="Freeform: Shape 8">
            <a:extLst>
              <a:ext uri="{FF2B5EF4-FFF2-40B4-BE49-F238E27FC236}">
                <a16:creationId xmlns:a16="http://schemas.microsoft.com/office/drawing/2014/main" id="{63E2E7A4-210A-408E-940B-07A6FDC478F7}"/>
              </a:ext>
            </a:extLst>
          </p:cNvPr>
          <p:cNvSpPr/>
          <p:nvPr/>
        </p:nvSpPr>
        <p:spPr>
          <a:xfrm>
            <a:off x="145567" y="2247477"/>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Three: How should the community be engaged?</a:t>
            </a:r>
          </a:p>
        </p:txBody>
      </p:sp>
      <p:sp>
        <p:nvSpPr>
          <p:cNvPr id="10" name="Freeform: Shape 9">
            <a:extLst>
              <a:ext uri="{FF2B5EF4-FFF2-40B4-BE49-F238E27FC236}">
                <a16:creationId xmlns:a16="http://schemas.microsoft.com/office/drawing/2014/main" id="{6B3B763E-39D3-44B2-8C42-0CA3F4984724}"/>
              </a:ext>
            </a:extLst>
          </p:cNvPr>
          <p:cNvSpPr/>
          <p:nvPr/>
        </p:nvSpPr>
        <p:spPr>
          <a:xfrm>
            <a:off x="145567" y="2860215"/>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Four: Who benefits? Who is burdened?</a:t>
            </a:r>
          </a:p>
        </p:txBody>
      </p:sp>
      <p:sp>
        <p:nvSpPr>
          <p:cNvPr id="11" name="Freeform: Shape 10">
            <a:extLst>
              <a:ext uri="{FF2B5EF4-FFF2-40B4-BE49-F238E27FC236}">
                <a16:creationId xmlns:a16="http://schemas.microsoft.com/office/drawing/2014/main" id="{23FBA4F3-54A5-4287-ABBF-624A6F0591A9}"/>
              </a:ext>
            </a:extLst>
          </p:cNvPr>
          <p:cNvSpPr/>
          <p:nvPr/>
        </p:nvSpPr>
        <p:spPr>
          <a:xfrm>
            <a:off x="145567" y="347295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Five: What strategies or mitigation should we pursue?</a:t>
            </a:r>
          </a:p>
        </p:txBody>
      </p:sp>
      <p:sp>
        <p:nvSpPr>
          <p:cNvPr id="12" name="Freeform: Shape 11">
            <a:extLst>
              <a:ext uri="{FF2B5EF4-FFF2-40B4-BE49-F238E27FC236}">
                <a16:creationId xmlns:a16="http://schemas.microsoft.com/office/drawing/2014/main" id="{5C62B35B-E62C-48A0-9EE6-B84FF65D8671}"/>
              </a:ext>
            </a:extLst>
          </p:cNvPr>
          <p:cNvSpPr/>
          <p:nvPr/>
        </p:nvSpPr>
        <p:spPr>
          <a:xfrm>
            <a:off x="145567" y="4085692"/>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Six: How will we hold ourselves accountable?</a:t>
            </a:r>
          </a:p>
        </p:txBody>
      </p:sp>
      <p:pic>
        <p:nvPicPr>
          <p:cNvPr id="4" name="Picture 3" descr="A picture containing text&#10;&#10;Description automatically generated">
            <a:extLst>
              <a:ext uri="{FF2B5EF4-FFF2-40B4-BE49-F238E27FC236}">
                <a16:creationId xmlns:a16="http://schemas.microsoft.com/office/drawing/2014/main" id="{A98C3CBA-2ABC-4F75-AEA7-A0BEFF64BE2F}"/>
              </a:ext>
            </a:extLst>
          </p:cNvPr>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3146273" y="1022001"/>
            <a:ext cx="5852160" cy="2606040"/>
          </a:xfrm>
          <a:prstGeom prst="rect">
            <a:avLst/>
          </a:prstGeom>
        </p:spPr>
      </p:pic>
      <p:sp>
        <p:nvSpPr>
          <p:cNvPr id="6" name="TextBox 5">
            <a:extLst>
              <a:ext uri="{FF2B5EF4-FFF2-40B4-BE49-F238E27FC236}">
                <a16:creationId xmlns:a16="http://schemas.microsoft.com/office/drawing/2014/main" id="{4AB74C03-1AB6-486A-A131-A39EA5DEC3C2}"/>
              </a:ext>
            </a:extLst>
          </p:cNvPr>
          <p:cNvSpPr txBox="1"/>
          <p:nvPr/>
        </p:nvSpPr>
        <p:spPr>
          <a:xfrm>
            <a:off x="3146273" y="3628041"/>
            <a:ext cx="5852160" cy="369332"/>
          </a:xfrm>
          <a:prstGeom prst="rect">
            <a:avLst/>
          </a:prstGeom>
          <a:noFill/>
        </p:spPr>
        <p:txBody>
          <a:bodyPr wrap="square" rtlCol="0">
            <a:spAutoFit/>
          </a:bodyPr>
          <a:lstStyle/>
          <a:p>
            <a:r>
              <a:rPr lang="en-US" dirty="0"/>
              <a:t>HSP Equity Implementation Plan</a:t>
            </a:r>
          </a:p>
        </p:txBody>
      </p:sp>
      <p:pic>
        <p:nvPicPr>
          <p:cNvPr id="3" name="Audio 2">
            <a:hlinkClick r:id="" action="ppaction://media"/>
            <a:extLst>
              <a:ext uri="{FF2B5EF4-FFF2-40B4-BE49-F238E27FC236}">
                <a16:creationId xmlns:a16="http://schemas.microsoft.com/office/drawing/2014/main" id="{26BC2788-8089-40F3-AC1F-C23E34B31F2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405778742"/>
      </p:ext>
    </p:extLst>
  </p:cSld>
  <p:clrMapOvr>
    <a:masterClrMapping/>
  </p:clrMapOvr>
  <mc:AlternateContent xmlns:mc="http://schemas.openxmlformats.org/markup-compatibility/2006">
    <mc:Choice xmlns:p14="http://schemas.microsoft.com/office/powerpoint/2010/main" Requires="p14">
      <p:transition spd="slow" p14:dur="2000" advTm="14801"/>
    </mc:Choice>
    <mc:Fallback>
      <p:transition spd="slow" advTm="14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9716"/>
            <a:ext cx="9144000" cy="1156161"/>
          </a:xfrm>
          <a:prstGeom prst="rect">
            <a:avLst/>
          </a:prstGeom>
          <a:solidFill>
            <a:srgbClr val="CDE5B6"/>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solidFill>
                  <a:srgbClr val="1B6C49"/>
                </a:solidFill>
                <a:latin typeface="Calibri" panose="020F0502020204030204" pitchFamily="34" charset="0"/>
                <a:ea typeface="Calibri" panose="020F0502020204030204" pitchFamily="34" charset="0"/>
                <a:cs typeface="Times New Roman" panose="02020603050405020304" pitchFamily="18" charset="0"/>
              </a:rPr>
              <a:t>Analysis Methodology </a:t>
            </a:r>
            <a:endParaRPr lang="en-US" sz="3200" b="1" dirty="0">
              <a:solidFill>
                <a:srgbClr val="1B6C49"/>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pPr>
              <a:defRPr/>
            </a:pPr>
            <a:fld id="{07A1B390-8C00-49C7-BEED-470B249615B6}" type="slidenum">
              <a:rPr lang="en-US" smtClean="0"/>
              <a:pPr>
                <a:defRPr/>
              </a:pPr>
              <a:t>14</a:t>
            </a:fld>
            <a:endParaRPr lang="en-US" dirty="0"/>
          </a:p>
        </p:txBody>
      </p:sp>
      <p:sp>
        <p:nvSpPr>
          <p:cNvPr id="9" name="TextBox 8">
            <a:extLst>
              <a:ext uri="{FF2B5EF4-FFF2-40B4-BE49-F238E27FC236}">
                <a16:creationId xmlns:a16="http://schemas.microsoft.com/office/drawing/2014/main" id="{802EDB1D-E3E6-43C9-8DDB-C55FC59382FC}"/>
              </a:ext>
            </a:extLst>
          </p:cNvPr>
          <p:cNvSpPr txBox="1"/>
          <p:nvPr/>
        </p:nvSpPr>
        <p:spPr>
          <a:xfrm>
            <a:off x="524786" y="2134436"/>
            <a:ext cx="8142135" cy="523220"/>
          </a:xfrm>
          <a:prstGeom prst="rect">
            <a:avLst/>
          </a:prstGeom>
          <a:noFill/>
        </p:spPr>
        <p:txBody>
          <a:bodyPr wrap="square">
            <a:spAutoFit/>
          </a:bodyPr>
          <a:lstStyle/>
          <a:p>
            <a:r>
              <a:rPr lang="en-US" sz="2800" b="1" dirty="0">
                <a:effectLst/>
                <a:latin typeface="Calibri" panose="020F0502020204030204" pitchFamily="34" charset="0"/>
                <a:ea typeface="Calibri" panose="020F0502020204030204" pitchFamily="34" charset="0"/>
                <a:cs typeface="Times New Roman" panose="02020603050405020304" pitchFamily="18" charset="0"/>
              </a:rPr>
              <a:t>Building Block A:  De</a:t>
            </a:r>
            <a:r>
              <a:rPr lang="en-US" sz="2800" b="1" dirty="0">
                <a:latin typeface="Calibri" panose="020F0502020204030204" pitchFamily="34" charset="0"/>
                <a:ea typeface="Calibri" panose="020F0502020204030204" pitchFamily="34" charset="0"/>
                <a:cs typeface="Times New Roman" panose="02020603050405020304" pitchFamily="18" charset="0"/>
              </a:rPr>
              <a:t>mographic Variables</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Audio 1">
            <a:hlinkClick r:id="" action="ppaction://media"/>
            <a:extLst>
              <a:ext uri="{FF2B5EF4-FFF2-40B4-BE49-F238E27FC236}">
                <a16:creationId xmlns:a16="http://schemas.microsoft.com/office/drawing/2014/main" id="{378D39D1-EC30-4AC2-8471-551060CBAB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1095642678"/>
      </p:ext>
    </p:extLst>
  </p:cSld>
  <p:clrMapOvr>
    <a:masterClrMapping/>
  </p:clrMapOvr>
  <mc:AlternateContent xmlns:mc="http://schemas.openxmlformats.org/markup-compatibility/2006">
    <mc:Choice xmlns:p14="http://schemas.microsoft.com/office/powerpoint/2010/main" Requires="p14">
      <p:transition spd="slow" p14:dur="2000" advTm="20211"/>
    </mc:Choice>
    <mc:Fallback>
      <p:transition spd="slow" advTm="202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195942" y="114339"/>
            <a:ext cx="8696009" cy="558534"/>
          </a:xfrm>
        </p:spPr>
        <p:txBody>
          <a:bodyPr/>
          <a:lstStyle/>
          <a:p>
            <a:r>
              <a:rPr lang="en-US" sz="2800" dirty="0"/>
              <a:t>Defining Demographic Variables</a:t>
            </a:r>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a:defRPr/>
            </a:pPr>
            <a:fld id="{07A1B390-8C00-49C7-BEED-470B249615B6}" type="slidenum">
              <a:rPr lang="en-US" smtClean="0"/>
              <a:pPr>
                <a:defRPr/>
              </a:pPr>
              <a:t>15</a:t>
            </a:fld>
            <a:endParaRPr lang="en-US" dirty="0"/>
          </a:p>
        </p:txBody>
      </p:sp>
      <p:grpSp>
        <p:nvGrpSpPr>
          <p:cNvPr id="35" name="Graphic 1" descr="Users with solid fill">
            <a:extLst>
              <a:ext uri="{FF2B5EF4-FFF2-40B4-BE49-F238E27FC236}">
                <a16:creationId xmlns:a16="http://schemas.microsoft.com/office/drawing/2014/main" id="{43ACDB83-0C22-40C3-BCB5-BCBEE0F28BD1}"/>
              </a:ext>
            </a:extLst>
          </p:cNvPr>
          <p:cNvGrpSpPr/>
          <p:nvPr/>
        </p:nvGrpSpPr>
        <p:grpSpPr>
          <a:xfrm>
            <a:off x="2453536" y="1684694"/>
            <a:ext cx="536283" cy="334113"/>
            <a:chOff x="0" y="0"/>
            <a:chExt cx="800099" cy="499109"/>
          </a:xfrm>
          <a:solidFill>
            <a:srgbClr val="000000"/>
          </a:solidFill>
        </p:grpSpPr>
        <p:sp>
          <p:nvSpPr>
            <p:cNvPr id="36" name="Freeform: Shape 35">
              <a:extLst>
                <a:ext uri="{FF2B5EF4-FFF2-40B4-BE49-F238E27FC236}">
                  <a16:creationId xmlns:a16="http://schemas.microsoft.com/office/drawing/2014/main" id="{6244BDE6-FF00-4C73-8FCA-2D9CF5038683}"/>
                </a:ext>
              </a:extLst>
            </p:cNvPr>
            <p:cNvSpPr/>
            <p:nvPr/>
          </p:nvSpPr>
          <p:spPr>
            <a:xfrm>
              <a:off x="85725" y="0"/>
              <a:ext cx="171450" cy="171449"/>
            </a:xfrm>
            <a:custGeom>
              <a:avLst/>
              <a:gdLst>
                <a:gd name="connsiteX0" fmla="*/ 171450 w 171450"/>
                <a:gd name="connsiteY0" fmla="*/ 85725 h 171449"/>
                <a:gd name="connsiteX1" fmla="*/ 85725 w 171450"/>
                <a:gd name="connsiteY1" fmla="*/ 171450 h 171449"/>
                <a:gd name="connsiteX2" fmla="*/ 0 w 171450"/>
                <a:gd name="connsiteY2" fmla="*/ 85725 h 171449"/>
                <a:gd name="connsiteX3" fmla="*/ 85725 w 171450"/>
                <a:gd name="connsiteY3" fmla="*/ 0 h 171449"/>
                <a:gd name="connsiteX4" fmla="*/ 171450 w 171450"/>
                <a:gd name="connsiteY4" fmla="*/ 85725 h 1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49">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solidFill>
              <a:srgbClr val="007B5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7" name="Freeform: Shape 36">
              <a:extLst>
                <a:ext uri="{FF2B5EF4-FFF2-40B4-BE49-F238E27FC236}">
                  <a16:creationId xmlns:a16="http://schemas.microsoft.com/office/drawing/2014/main" id="{3F8D76A4-6C5D-4B80-9FFA-66ECA385B6C1}"/>
                </a:ext>
              </a:extLst>
            </p:cNvPr>
            <p:cNvSpPr/>
            <p:nvPr/>
          </p:nvSpPr>
          <p:spPr>
            <a:xfrm>
              <a:off x="542925" y="0"/>
              <a:ext cx="171450" cy="171449"/>
            </a:xfrm>
            <a:custGeom>
              <a:avLst/>
              <a:gdLst>
                <a:gd name="connsiteX0" fmla="*/ 171450 w 171450"/>
                <a:gd name="connsiteY0" fmla="*/ 85725 h 171449"/>
                <a:gd name="connsiteX1" fmla="*/ 85725 w 171450"/>
                <a:gd name="connsiteY1" fmla="*/ 171450 h 171449"/>
                <a:gd name="connsiteX2" fmla="*/ 0 w 171450"/>
                <a:gd name="connsiteY2" fmla="*/ 85725 h 171449"/>
                <a:gd name="connsiteX3" fmla="*/ 85725 w 171450"/>
                <a:gd name="connsiteY3" fmla="*/ 0 h 171449"/>
                <a:gd name="connsiteX4" fmla="*/ 171450 w 171450"/>
                <a:gd name="connsiteY4" fmla="*/ 85725 h 1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49">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solidFill>
              <a:srgbClr val="66B09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8" name="Freeform: Shape 37">
              <a:extLst>
                <a:ext uri="{FF2B5EF4-FFF2-40B4-BE49-F238E27FC236}">
                  <a16:creationId xmlns:a16="http://schemas.microsoft.com/office/drawing/2014/main" id="{49C1A653-6E57-46C3-A495-6C1BB5573D7D}"/>
                </a:ext>
              </a:extLst>
            </p:cNvPr>
            <p:cNvSpPr/>
            <p:nvPr/>
          </p:nvSpPr>
          <p:spPr>
            <a:xfrm>
              <a:off x="228600" y="327660"/>
              <a:ext cx="342900" cy="171449"/>
            </a:xfrm>
            <a:custGeom>
              <a:avLst/>
              <a:gdLst>
                <a:gd name="connsiteX0" fmla="*/ 342900 w 342900"/>
                <a:gd name="connsiteY0" fmla="*/ 171450 h 171449"/>
                <a:gd name="connsiteX1" fmla="*/ 342900 w 342900"/>
                <a:gd name="connsiteY1" fmla="*/ 85725 h 171449"/>
                <a:gd name="connsiteX2" fmla="*/ 325755 w 342900"/>
                <a:gd name="connsiteY2" fmla="*/ 51435 h 171449"/>
                <a:gd name="connsiteX3" fmla="*/ 241935 w 342900"/>
                <a:gd name="connsiteY3" fmla="*/ 11430 h 171449"/>
                <a:gd name="connsiteX4" fmla="*/ 171450 w 342900"/>
                <a:gd name="connsiteY4" fmla="*/ 0 h 171449"/>
                <a:gd name="connsiteX5" fmla="*/ 100965 w 342900"/>
                <a:gd name="connsiteY5" fmla="*/ 11430 h 171449"/>
                <a:gd name="connsiteX6" fmla="*/ 17145 w 342900"/>
                <a:gd name="connsiteY6" fmla="*/ 51435 h 171449"/>
                <a:gd name="connsiteX7" fmla="*/ 0 w 342900"/>
                <a:gd name="connsiteY7" fmla="*/ 85725 h 171449"/>
                <a:gd name="connsiteX8" fmla="*/ 0 w 342900"/>
                <a:gd name="connsiteY8" fmla="*/ 171450 h 171449"/>
                <a:gd name="connsiteX9" fmla="*/ 342900 w 342900"/>
                <a:gd name="connsiteY9" fmla="*/ 171450 h 17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71449">
                  <a:moveTo>
                    <a:pt x="342900" y="171450"/>
                  </a:moveTo>
                  <a:lnTo>
                    <a:pt x="342900" y="85725"/>
                  </a:lnTo>
                  <a:cubicBezTo>
                    <a:pt x="342900" y="72390"/>
                    <a:pt x="337185" y="59055"/>
                    <a:pt x="325755" y="51435"/>
                  </a:cubicBezTo>
                  <a:cubicBezTo>
                    <a:pt x="302895" y="32385"/>
                    <a:pt x="272415" y="19050"/>
                    <a:pt x="241935" y="11430"/>
                  </a:cubicBezTo>
                  <a:cubicBezTo>
                    <a:pt x="220980" y="5715"/>
                    <a:pt x="196215" y="0"/>
                    <a:pt x="171450" y="0"/>
                  </a:cubicBezTo>
                  <a:cubicBezTo>
                    <a:pt x="148590" y="0"/>
                    <a:pt x="123825" y="3810"/>
                    <a:pt x="100965" y="11430"/>
                  </a:cubicBezTo>
                  <a:cubicBezTo>
                    <a:pt x="70485" y="19050"/>
                    <a:pt x="41910" y="34290"/>
                    <a:pt x="17145" y="51435"/>
                  </a:cubicBezTo>
                  <a:cubicBezTo>
                    <a:pt x="5715" y="60960"/>
                    <a:pt x="0" y="72390"/>
                    <a:pt x="0" y="85725"/>
                  </a:cubicBezTo>
                  <a:lnTo>
                    <a:pt x="0" y="171450"/>
                  </a:lnTo>
                  <a:lnTo>
                    <a:pt x="342900" y="171450"/>
                  </a:lnTo>
                  <a:close/>
                </a:path>
              </a:pathLst>
            </a:custGeom>
            <a:solidFill>
              <a:srgbClr val="33957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9" name="Freeform: Shape 38">
              <a:extLst>
                <a:ext uri="{FF2B5EF4-FFF2-40B4-BE49-F238E27FC236}">
                  <a16:creationId xmlns:a16="http://schemas.microsoft.com/office/drawing/2014/main" id="{8FC86700-40E4-4E3A-940F-02C77EA6DE1B}"/>
                </a:ext>
              </a:extLst>
            </p:cNvPr>
            <p:cNvSpPr/>
            <p:nvPr/>
          </p:nvSpPr>
          <p:spPr>
            <a:xfrm>
              <a:off x="314325" y="133350"/>
              <a:ext cx="171450" cy="171450"/>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solidFill>
              <a:srgbClr val="33957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0" name="Freeform: Shape 39">
              <a:extLst>
                <a:ext uri="{FF2B5EF4-FFF2-40B4-BE49-F238E27FC236}">
                  <a16:creationId xmlns:a16="http://schemas.microsoft.com/office/drawing/2014/main" id="{F1F1C552-4F58-43D0-B3CA-0BD6AA94F958}"/>
                </a:ext>
              </a:extLst>
            </p:cNvPr>
            <p:cNvSpPr/>
            <p:nvPr/>
          </p:nvSpPr>
          <p:spPr>
            <a:xfrm>
              <a:off x="489585" y="194310"/>
              <a:ext cx="310514" cy="171450"/>
            </a:xfrm>
            <a:custGeom>
              <a:avLst/>
              <a:gdLst>
                <a:gd name="connsiteX0" fmla="*/ 293370 w 310514"/>
                <a:gd name="connsiteY0" fmla="*/ 51435 h 171450"/>
                <a:gd name="connsiteX1" fmla="*/ 209550 w 310514"/>
                <a:gd name="connsiteY1" fmla="*/ 11430 h 171450"/>
                <a:gd name="connsiteX2" fmla="*/ 139065 w 310514"/>
                <a:gd name="connsiteY2" fmla="*/ 0 h 171450"/>
                <a:gd name="connsiteX3" fmla="*/ 68580 w 310514"/>
                <a:gd name="connsiteY3" fmla="*/ 11430 h 171450"/>
                <a:gd name="connsiteX4" fmla="*/ 34290 w 310514"/>
                <a:gd name="connsiteY4" fmla="*/ 24765 h 171450"/>
                <a:gd name="connsiteX5" fmla="*/ 34290 w 310514"/>
                <a:gd name="connsiteY5" fmla="*/ 26670 h 171450"/>
                <a:gd name="connsiteX6" fmla="*/ 0 w 310514"/>
                <a:gd name="connsiteY6" fmla="*/ 110490 h 171450"/>
                <a:gd name="connsiteX7" fmla="*/ 87630 w 310514"/>
                <a:gd name="connsiteY7" fmla="*/ 154305 h 171450"/>
                <a:gd name="connsiteX8" fmla="*/ 102870 w 310514"/>
                <a:gd name="connsiteY8" fmla="*/ 171450 h 171450"/>
                <a:gd name="connsiteX9" fmla="*/ 310515 w 310514"/>
                <a:gd name="connsiteY9" fmla="*/ 171450 h 171450"/>
                <a:gd name="connsiteX10" fmla="*/ 310515 w 310514"/>
                <a:gd name="connsiteY10" fmla="*/ 85725 h 171450"/>
                <a:gd name="connsiteX11" fmla="*/ 293370 w 310514"/>
                <a:gd name="connsiteY11" fmla="*/ 5143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514" h="171450">
                  <a:moveTo>
                    <a:pt x="293370" y="51435"/>
                  </a:moveTo>
                  <a:cubicBezTo>
                    <a:pt x="270510" y="32385"/>
                    <a:pt x="240030" y="19050"/>
                    <a:pt x="209550" y="11430"/>
                  </a:cubicBezTo>
                  <a:cubicBezTo>
                    <a:pt x="188595" y="5715"/>
                    <a:pt x="163830" y="0"/>
                    <a:pt x="139065" y="0"/>
                  </a:cubicBezTo>
                  <a:cubicBezTo>
                    <a:pt x="116205" y="0"/>
                    <a:pt x="91440" y="3810"/>
                    <a:pt x="68580" y="11430"/>
                  </a:cubicBezTo>
                  <a:cubicBezTo>
                    <a:pt x="57150" y="15240"/>
                    <a:pt x="45720" y="19050"/>
                    <a:pt x="34290" y="24765"/>
                  </a:cubicBezTo>
                  <a:lnTo>
                    <a:pt x="34290" y="26670"/>
                  </a:lnTo>
                  <a:cubicBezTo>
                    <a:pt x="34290" y="59055"/>
                    <a:pt x="20955" y="89535"/>
                    <a:pt x="0" y="110490"/>
                  </a:cubicBezTo>
                  <a:cubicBezTo>
                    <a:pt x="36195" y="121920"/>
                    <a:pt x="64770" y="137160"/>
                    <a:pt x="87630" y="154305"/>
                  </a:cubicBezTo>
                  <a:cubicBezTo>
                    <a:pt x="93345" y="160020"/>
                    <a:pt x="99060" y="163830"/>
                    <a:pt x="102870" y="171450"/>
                  </a:cubicBezTo>
                  <a:lnTo>
                    <a:pt x="310515" y="171450"/>
                  </a:lnTo>
                  <a:lnTo>
                    <a:pt x="310515" y="85725"/>
                  </a:lnTo>
                  <a:cubicBezTo>
                    <a:pt x="310515" y="72390"/>
                    <a:pt x="304800" y="59055"/>
                    <a:pt x="293370" y="51435"/>
                  </a:cubicBezTo>
                  <a:close/>
                </a:path>
              </a:pathLst>
            </a:custGeom>
            <a:solidFill>
              <a:srgbClr val="66B09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1" name="Freeform: Shape 40">
              <a:extLst>
                <a:ext uri="{FF2B5EF4-FFF2-40B4-BE49-F238E27FC236}">
                  <a16:creationId xmlns:a16="http://schemas.microsoft.com/office/drawing/2014/main" id="{EE726846-9950-4E43-A155-538F0927AE31}"/>
                </a:ext>
              </a:extLst>
            </p:cNvPr>
            <p:cNvSpPr/>
            <p:nvPr/>
          </p:nvSpPr>
          <p:spPr>
            <a:xfrm>
              <a:off x="0" y="194310"/>
              <a:ext cx="310514" cy="171450"/>
            </a:xfrm>
            <a:custGeom>
              <a:avLst/>
              <a:gdLst>
                <a:gd name="connsiteX0" fmla="*/ 222885 w 310514"/>
                <a:gd name="connsiteY0" fmla="*/ 154305 h 171450"/>
                <a:gd name="connsiteX1" fmla="*/ 222885 w 310514"/>
                <a:gd name="connsiteY1" fmla="*/ 154305 h 171450"/>
                <a:gd name="connsiteX2" fmla="*/ 310515 w 310514"/>
                <a:gd name="connsiteY2" fmla="*/ 110490 h 171450"/>
                <a:gd name="connsiteX3" fmla="*/ 276225 w 310514"/>
                <a:gd name="connsiteY3" fmla="*/ 26670 h 171450"/>
                <a:gd name="connsiteX4" fmla="*/ 276225 w 310514"/>
                <a:gd name="connsiteY4" fmla="*/ 22860 h 171450"/>
                <a:gd name="connsiteX5" fmla="*/ 241935 w 310514"/>
                <a:gd name="connsiteY5" fmla="*/ 11430 h 171450"/>
                <a:gd name="connsiteX6" fmla="*/ 171450 w 310514"/>
                <a:gd name="connsiteY6" fmla="*/ 0 h 171450"/>
                <a:gd name="connsiteX7" fmla="*/ 100965 w 310514"/>
                <a:gd name="connsiteY7" fmla="*/ 11430 h 171450"/>
                <a:gd name="connsiteX8" fmla="*/ 17145 w 310514"/>
                <a:gd name="connsiteY8" fmla="*/ 51435 h 171450"/>
                <a:gd name="connsiteX9" fmla="*/ 0 w 310514"/>
                <a:gd name="connsiteY9" fmla="*/ 85725 h 171450"/>
                <a:gd name="connsiteX10" fmla="*/ 0 w 310514"/>
                <a:gd name="connsiteY10" fmla="*/ 171450 h 171450"/>
                <a:gd name="connsiteX11" fmla="*/ 205740 w 310514"/>
                <a:gd name="connsiteY11" fmla="*/ 171450 h 171450"/>
                <a:gd name="connsiteX12" fmla="*/ 222885 w 310514"/>
                <a:gd name="connsiteY12" fmla="*/ 15430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514" h="171450">
                  <a:moveTo>
                    <a:pt x="222885" y="154305"/>
                  </a:moveTo>
                  <a:lnTo>
                    <a:pt x="222885" y="154305"/>
                  </a:lnTo>
                  <a:cubicBezTo>
                    <a:pt x="249555" y="135255"/>
                    <a:pt x="280035" y="120015"/>
                    <a:pt x="310515" y="110490"/>
                  </a:cubicBezTo>
                  <a:cubicBezTo>
                    <a:pt x="289560" y="87630"/>
                    <a:pt x="276225" y="59055"/>
                    <a:pt x="276225" y="26670"/>
                  </a:cubicBezTo>
                  <a:cubicBezTo>
                    <a:pt x="276225" y="24765"/>
                    <a:pt x="276225" y="24765"/>
                    <a:pt x="276225" y="22860"/>
                  </a:cubicBezTo>
                  <a:cubicBezTo>
                    <a:pt x="264795" y="19050"/>
                    <a:pt x="253365" y="13335"/>
                    <a:pt x="241935" y="11430"/>
                  </a:cubicBezTo>
                  <a:cubicBezTo>
                    <a:pt x="220980" y="5715"/>
                    <a:pt x="196215" y="0"/>
                    <a:pt x="171450" y="0"/>
                  </a:cubicBezTo>
                  <a:cubicBezTo>
                    <a:pt x="148590" y="0"/>
                    <a:pt x="123825" y="3810"/>
                    <a:pt x="100965" y="11430"/>
                  </a:cubicBezTo>
                  <a:cubicBezTo>
                    <a:pt x="70485" y="20955"/>
                    <a:pt x="41910" y="34290"/>
                    <a:pt x="17145" y="51435"/>
                  </a:cubicBezTo>
                  <a:cubicBezTo>
                    <a:pt x="5715" y="59055"/>
                    <a:pt x="0" y="72390"/>
                    <a:pt x="0" y="85725"/>
                  </a:cubicBezTo>
                  <a:lnTo>
                    <a:pt x="0" y="171450"/>
                  </a:lnTo>
                  <a:lnTo>
                    <a:pt x="205740" y="171450"/>
                  </a:lnTo>
                  <a:cubicBezTo>
                    <a:pt x="211455" y="163830"/>
                    <a:pt x="215265" y="160020"/>
                    <a:pt x="222885" y="154305"/>
                  </a:cubicBezTo>
                  <a:close/>
                </a:path>
              </a:pathLst>
            </a:custGeom>
            <a:solidFill>
              <a:srgbClr val="007B5F"/>
            </a:solidFill>
            <a:ln w="9525"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grpSp>
      <p:pic>
        <p:nvPicPr>
          <p:cNvPr id="42" name="Graphic 2" descr="Chat bubble with solid fill">
            <a:extLst>
              <a:ext uri="{FF2B5EF4-FFF2-40B4-BE49-F238E27FC236}">
                <a16:creationId xmlns:a16="http://schemas.microsoft.com/office/drawing/2014/main" id="{BC8BA827-3C1C-4BB6-B261-5746D050EDEF}"/>
              </a:ext>
            </a:extLst>
          </p:cNvPr>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53536" y="2339690"/>
            <a:ext cx="612896" cy="612896"/>
          </a:xfrm>
          <a:prstGeom prst="rect">
            <a:avLst/>
          </a:prstGeom>
        </p:spPr>
      </p:pic>
      <p:pic>
        <p:nvPicPr>
          <p:cNvPr id="43" name="Graphic 3" descr="Money with solid fill">
            <a:extLst>
              <a:ext uri="{FF2B5EF4-FFF2-40B4-BE49-F238E27FC236}">
                <a16:creationId xmlns:a16="http://schemas.microsoft.com/office/drawing/2014/main" id="{B626E0E5-B075-4ABA-A63C-81FE37EBF7C6}"/>
              </a:ext>
            </a:extLst>
          </p:cNvPr>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21022" y="3193927"/>
            <a:ext cx="612896" cy="612896"/>
          </a:xfrm>
          <a:prstGeom prst="rect">
            <a:avLst/>
          </a:prstGeom>
        </p:spPr>
      </p:pic>
      <p:pic>
        <p:nvPicPr>
          <p:cNvPr id="44" name="Graphic 4" descr="Wheelchair with solid fill">
            <a:extLst>
              <a:ext uri="{FF2B5EF4-FFF2-40B4-BE49-F238E27FC236}">
                <a16:creationId xmlns:a16="http://schemas.microsoft.com/office/drawing/2014/main" id="{69662DCF-5AF6-4CF1-B331-1E4008123D50}"/>
              </a:ext>
            </a:extLst>
          </p:cNvPr>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418802" y="4024947"/>
            <a:ext cx="612896" cy="612896"/>
          </a:xfrm>
          <a:prstGeom prst="rect">
            <a:avLst/>
          </a:prstGeom>
        </p:spPr>
      </p:pic>
      <p:sp>
        <p:nvSpPr>
          <p:cNvPr id="29" name="Freeform: Shape 28">
            <a:extLst>
              <a:ext uri="{FF2B5EF4-FFF2-40B4-BE49-F238E27FC236}">
                <a16:creationId xmlns:a16="http://schemas.microsoft.com/office/drawing/2014/main" id="{199CB000-6464-44F2-9DB5-959F5785E66E}"/>
              </a:ext>
            </a:extLst>
          </p:cNvPr>
          <p:cNvSpPr/>
          <p:nvPr/>
        </p:nvSpPr>
        <p:spPr>
          <a:xfrm>
            <a:off x="252049" y="1584434"/>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lvl="0" indent="0" algn="l" defTabSz="800100">
              <a:lnSpc>
                <a:spcPct val="90000"/>
              </a:lnSpc>
              <a:spcBef>
                <a:spcPct val="0"/>
              </a:spcBef>
              <a:spcAft>
                <a:spcPct val="35000"/>
              </a:spcAft>
              <a:buNone/>
            </a:pPr>
            <a:r>
              <a:rPr lang="en-US" sz="1600" kern="1200" dirty="0"/>
              <a:t>Communities of Color</a:t>
            </a:r>
          </a:p>
        </p:txBody>
      </p:sp>
      <p:sp>
        <p:nvSpPr>
          <p:cNvPr id="30" name="Freeform: Shape 29">
            <a:extLst>
              <a:ext uri="{FF2B5EF4-FFF2-40B4-BE49-F238E27FC236}">
                <a16:creationId xmlns:a16="http://schemas.microsoft.com/office/drawing/2014/main" id="{130A4481-602F-4486-B5B8-88718109FE5E}"/>
              </a:ext>
            </a:extLst>
          </p:cNvPr>
          <p:cNvSpPr/>
          <p:nvPr/>
        </p:nvSpPr>
        <p:spPr>
          <a:xfrm>
            <a:off x="251628" y="237990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lvl="0" indent="0" algn="l" defTabSz="800100">
              <a:lnSpc>
                <a:spcPct val="90000"/>
              </a:lnSpc>
              <a:spcBef>
                <a:spcPct val="0"/>
              </a:spcBef>
              <a:spcAft>
                <a:spcPts val="0"/>
              </a:spcAft>
              <a:buNone/>
            </a:pPr>
            <a:r>
              <a:rPr lang="en-US" sz="1600" kern="1200" dirty="0"/>
              <a:t>Limited English </a:t>
            </a:r>
          </a:p>
          <a:p>
            <a:pPr marL="0" lvl="0" indent="0" algn="l" defTabSz="800100">
              <a:lnSpc>
                <a:spcPct val="90000"/>
              </a:lnSpc>
              <a:spcBef>
                <a:spcPct val="0"/>
              </a:spcBef>
              <a:spcAft>
                <a:spcPct val="35000"/>
              </a:spcAft>
              <a:buNone/>
            </a:pPr>
            <a:r>
              <a:rPr lang="en-US" sz="1600" kern="1200" dirty="0"/>
              <a:t>Proficiency Populations</a:t>
            </a:r>
          </a:p>
        </p:txBody>
      </p:sp>
      <p:sp>
        <p:nvSpPr>
          <p:cNvPr id="31" name="Freeform: Shape 30">
            <a:extLst>
              <a:ext uri="{FF2B5EF4-FFF2-40B4-BE49-F238E27FC236}">
                <a16:creationId xmlns:a16="http://schemas.microsoft.com/office/drawing/2014/main" id="{00A59FDD-6FE3-4E29-9533-8834F6A97FA1}"/>
              </a:ext>
            </a:extLst>
          </p:cNvPr>
          <p:cNvSpPr/>
          <p:nvPr/>
        </p:nvSpPr>
        <p:spPr>
          <a:xfrm>
            <a:off x="252049" y="327218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lvl="0" indent="0" algn="l" defTabSz="800100">
              <a:lnSpc>
                <a:spcPct val="90000"/>
              </a:lnSpc>
              <a:spcBef>
                <a:spcPct val="0"/>
              </a:spcBef>
              <a:spcAft>
                <a:spcPts val="0"/>
              </a:spcAft>
              <a:buNone/>
            </a:pPr>
            <a:r>
              <a:rPr lang="en-US" sz="1600" kern="1200" dirty="0"/>
              <a:t>Low Income </a:t>
            </a:r>
          </a:p>
          <a:p>
            <a:pPr marL="0" lvl="0" indent="0" algn="l" defTabSz="800100">
              <a:lnSpc>
                <a:spcPct val="90000"/>
              </a:lnSpc>
              <a:spcBef>
                <a:spcPct val="0"/>
              </a:spcBef>
              <a:spcAft>
                <a:spcPct val="35000"/>
              </a:spcAft>
              <a:buNone/>
            </a:pPr>
            <a:r>
              <a:rPr lang="en-US" sz="1600" kern="1200" dirty="0"/>
              <a:t>Communities</a:t>
            </a:r>
          </a:p>
        </p:txBody>
      </p:sp>
      <p:sp>
        <p:nvSpPr>
          <p:cNvPr id="32" name="Freeform: Shape 31">
            <a:extLst>
              <a:ext uri="{FF2B5EF4-FFF2-40B4-BE49-F238E27FC236}">
                <a16:creationId xmlns:a16="http://schemas.microsoft.com/office/drawing/2014/main" id="{13C57425-6C89-4335-AEB6-3B7483CFCA32}"/>
              </a:ext>
            </a:extLst>
          </p:cNvPr>
          <p:cNvSpPr/>
          <p:nvPr/>
        </p:nvSpPr>
        <p:spPr>
          <a:xfrm>
            <a:off x="252049" y="4075886"/>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lvl="0" indent="0" algn="l" defTabSz="800100">
              <a:lnSpc>
                <a:spcPct val="90000"/>
              </a:lnSpc>
              <a:spcBef>
                <a:spcPct val="0"/>
              </a:spcBef>
              <a:spcAft>
                <a:spcPct val="35000"/>
              </a:spcAft>
              <a:buNone/>
            </a:pPr>
            <a:r>
              <a:rPr lang="en-US" sz="1600" kern="1200" dirty="0"/>
              <a:t>Persons with Disabilities</a:t>
            </a:r>
          </a:p>
        </p:txBody>
      </p:sp>
      <p:sp>
        <p:nvSpPr>
          <p:cNvPr id="3" name="TextBox 2">
            <a:extLst>
              <a:ext uri="{FF2B5EF4-FFF2-40B4-BE49-F238E27FC236}">
                <a16:creationId xmlns:a16="http://schemas.microsoft.com/office/drawing/2014/main" id="{25C44EF9-8583-43E4-8E10-6B5929E555C4}"/>
              </a:ext>
            </a:extLst>
          </p:cNvPr>
          <p:cNvSpPr txBox="1"/>
          <p:nvPr/>
        </p:nvSpPr>
        <p:spPr>
          <a:xfrm>
            <a:off x="195941" y="822935"/>
            <a:ext cx="5346118" cy="646331"/>
          </a:xfrm>
          <a:prstGeom prst="rect">
            <a:avLst/>
          </a:prstGeom>
          <a:noFill/>
        </p:spPr>
        <p:txBody>
          <a:bodyPr wrap="square" rtlCol="0">
            <a:spAutoFit/>
          </a:bodyPr>
          <a:lstStyle/>
          <a:p>
            <a:r>
              <a:rPr lang="en-US" dirty="0"/>
              <a:t>Geography = Census Tract</a:t>
            </a:r>
          </a:p>
          <a:p>
            <a:r>
              <a:rPr lang="en-US" dirty="0"/>
              <a:t>Source = 2019 ACS 5-year estimates (US Census)</a:t>
            </a:r>
          </a:p>
        </p:txBody>
      </p:sp>
      <p:sp>
        <p:nvSpPr>
          <p:cNvPr id="4" name="TextBox 3">
            <a:extLst>
              <a:ext uri="{FF2B5EF4-FFF2-40B4-BE49-F238E27FC236}">
                <a16:creationId xmlns:a16="http://schemas.microsoft.com/office/drawing/2014/main" id="{815507F7-F8C5-4B67-B082-810E03B94E1A}"/>
              </a:ext>
            </a:extLst>
          </p:cNvPr>
          <p:cNvSpPr txBox="1"/>
          <p:nvPr/>
        </p:nvSpPr>
        <p:spPr>
          <a:xfrm>
            <a:off x="3225521" y="1577938"/>
            <a:ext cx="5666430" cy="523220"/>
          </a:xfrm>
          <a:prstGeom prst="rect">
            <a:avLst/>
          </a:prstGeom>
          <a:noFill/>
        </p:spPr>
        <p:txBody>
          <a:bodyPr wrap="square" rtlCol="0">
            <a:spAutoFit/>
          </a:bodyPr>
          <a:lstStyle/>
          <a:p>
            <a:r>
              <a:rPr lang="en-US" sz="1400" dirty="0"/>
              <a:t>The percent of individuals who list their racial status as something other than non-Hispanic white-alone.</a:t>
            </a:r>
          </a:p>
        </p:txBody>
      </p:sp>
      <p:sp>
        <p:nvSpPr>
          <p:cNvPr id="25" name="TextBox 24">
            <a:extLst>
              <a:ext uri="{FF2B5EF4-FFF2-40B4-BE49-F238E27FC236}">
                <a16:creationId xmlns:a16="http://schemas.microsoft.com/office/drawing/2014/main" id="{CFC0CCF0-D1D6-4FBC-ADD7-1F874809F66D}"/>
              </a:ext>
            </a:extLst>
          </p:cNvPr>
          <p:cNvSpPr txBox="1"/>
          <p:nvPr/>
        </p:nvSpPr>
        <p:spPr>
          <a:xfrm>
            <a:off x="3225521" y="2268602"/>
            <a:ext cx="5666430" cy="738664"/>
          </a:xfrm>
          <a:prstGeom prst="rect">
            <a:avLst/>
          </a:prstGeom>
          <a:noFill/>
        </p:spPr>
        <p:txBody>
          <a:bodyPr wrap="square" rtlCol="0">
            <a:spAutoFit/>
          </a:bodyPr>
          <a:lstStyle/>
          <a:p>
            <a:r>
              <a:rPr lang="en-US" sz="1400" dirty="0"/>
              <a:t>The percent of households that are linguistically isolated (all members aged 14 years and over speak a non-English language and speak English less than “very well”).</a:t>
            </a:r>
          </a:p>
        </p:txBody>
      </p:sp>
      <p:sp>
        <p:nvSpPr>
          <p:cNvPr id="26" name="TextBox 25">
            <a:extLst>
              <a:ext uri="{FF2B5EF4-FFF2-40B4-BE49-F238E27FC236}">
                <a16:creationId xmlns:a16="http://schemas.microsoft.com/office/drawing/2014/main" id="{28855B3F-35AA-4B62-AC27-A00C1B3AEEFD}"/>
              </a:ext>
            </a:extLst>
          </p:cNvPr>
          <p:cNvSpPr txBox="1"/>
          <p:nvPr/>
        </p:nvSpPr>
        <p:spPr>
          <a:xfrm>
            <a:off x="3225521" y="3174710"/>
            <a:ext cx="5666430" cy="738664"/>
          </a:xfrm>
          <a:prstGeom prst="rect">
            <a:avLst/>
          </a:prstGeom>
          <a:noFill/>
        </p:spPr>
        <p:txBody>
          <a:bodyPr wrap="square" rtlCol="0">
            <a:spAutoFit/>
          </a:bodyPr>
          <a:lstStyle/>
          <a:p>
            <a:r>
              <a:rPr lang="en-US" sz="1400" dirty="0"/>
              <a:t>The percent of households reporting an income under $26,500 (primary) or $49,025 (secondary), based on 100% and 185% of the federal poverty level for a family of four, respectively.</a:t>
            </a:r>
          </a:p>
        </p:txBody>
      </p:sp>
      <p:sp>
        <p:nvSpPr>
          <p:cNvPr id="27" name="TextBox 26">
            <a:extLst>
              <a:ext uri="{FF2B5EF4-FFF2-40B4-BE49-F238E27FC236}">
                <a16:creationId xmlns:a16="http://schemas.microsoft.com/office/drawing/2014/main" id="{7F630402-A2EC-4A11-A932-9C782F938A08}"/>
              </a:ext>
            </a:extLst>
          </p:cNvPr>
          <p:cNvSpPr txBox="1"/>
          <p:nvPr/>
        </p:nvSpPr>
        <p:spPr>
          <a:xfrm>
            <a:off x="3225521" y="4080819"/>
            <a:ext cx="5666430" cy="523220"/>
          </a:xfrm>
          <a:prstGeom prst="rect">
            <a:avLst/>
          </a:prstGeom>
          <a:noFill/>
        </p:spPr>
        <p:txBody>
          <a:bodyPr wrap="square" rtlCol="0">
            <a:spAutoFit/>
          </a:bodyPr>
          <a:lstStyle/>
          <a:p>
            <a:r>
              <a:rPr lang="en-US" sz="1400" dirty="0"/>
              <a:t>The percent of individuals who indicate having a disability status (hearing, vision, cognitive, ambulatory, self-care, independent living)</a:t>
            </a:r>
          </a:p>
        </p:txBody>
      </p:sp>
      <p:sp>
        <p:nvSpPr>
          <p:cNvPr id="24" name="TextBox 23">
            <a:extLst>
              <a:ext uri="{FF2B5EF4-FFF2-40B4-BE49-F238E27FC236}">
                <a16:creationId xmlns:a16="http://schemas.microsoft.com/office/drawing/2014/main" id="{B6990B14-9AEC-4AB2-B062-819B8D9FC5EC}"/>
              </a:ext>
            </a:extLst>
          </p:cNvPr>
          <p:cNvSpPr txBox="1"/>
          <p:nvPr/>
        </p:nvSpPr>
        <p:spPr>
          <a:xfrm>
            <a:off x="195942" y="4538348"/>
            <a:ext cx="1333461" cy="246221"/>
          </a:xfrm>
          <a:prstGeom prst="rect">
            <a:avLst/>
          </a:prstGeom>
          <a:noFill/>
        </p:spPr>
        <p:txBody>
          <a:bodyPr wrap="square">
            <a:spAutoFit/>
          </a:bodyPr>
          <a:lstStyle/>
          <a:p>
            <a:r>
              <a:rPr lang="en-US" sz="1000" dirty="0">
                <a:latin typeface="Calibri" panose="020F0502020204030204" pitchFamily="34" charset="0"/>
                <a:cs typeface="Calibri" panose="020F0502020204030204" pitchFamily="34" charset="0"/>
              </a:rPr>
              <a:t>(ACS Table C21007)</a:t>
            </a:r>
          </a:p>
        </p:txBody>
      </p:sp>
      <p:sp>
        <p:nvSpPr>
          <p:cNvPr id="28" name="TextBox 27">
            <a:extLst>
              <a:ext uri="{FF2B5EF4-FFF2-40B4-BE49-F238E27FC236}">
                <a16:creationId xmlns:a16="http://schemas.microsoft.com/office/drawing/2014/main" id="{F8178BAB-5FE3-4087-B4BC-ACB07678486A}"/>
              </a:ext>
            </a:extLst>
          </p:cNvPr>
          <p:cNvSpPr txBox="1"/>
          <p:nvPr/>
        </p:nvSpPr>
        <p:spPr>
          <a:xfrm>
            <a:off x="195942" y="2050463"/>
            <a:ext cx="1208040" cy="246221"/>
          </a:xfrm>
          <a:prstGeom prst="rect">
            <a:avLst/>
          </a:prstGeom>
          <a:noFill/>
        </p:spPr>
        <p:txBody>
          <a:bodyPr wrap="square">
            <a:spAutoFit/>
          </a:bodyPr>
          <a:lstStyle/>
          <a:p>
            <a:r>
              <a:rPr lang="en-US" sz="1000" dirty="0">
                <a:latin typeface="Calibri" panose="020F0502020204030204" pitchFamily="34" charset="0"/>
                <a:cs typeface="Calibri" panose="020F0502020204030204" pitchFamily="34" charset="0"/>
              </a:rPr>
              <a:t>(ACS Table B03002)</a:t>
            </a:r>
          </a:p>
        </p:txBody>
      </p:sp>
      <p:sp>
        <p:nvSpPr>
          <p:cNvPr id="33" name="TextBox 32">
            <a:extLst>
              <a:ext uri="{FF2B5EF4-FFF2-40B4-BE49-F238E27FC236}">
                <a16:creationId xmlns:a16="http://schemas.microsoft.com/office/drawing/2014/main" id="{2197296B-60A9-4497-9961-587C31B439D4}"/>
              </a:ext>
            </a:extLst>
          </p:cNvPr>
          <p:cNvSpPr txBox="1"/>
          <p:nvPr/>
        </p:nvSpPr>
        <p:spPr>
          <a:xfrm>
            <a:off x="167536" y="3761974"/>
            <a:ext cx="1208040" cy="246221"/>
          </a:xfrm>
          <a:prstGeom prst="rect">
            <a:avLst/>
          </a:prstGeom>
          <a:noFill/>
        </p:spPr>
        <p:txBody>
          <a:bodyPr wrap="square">
            <a:spAutoFit/>
          </a:bodyPr>
          <a:lstStyle/>
          <a:p>
            <a:r>
              <a:rPr lang="en-US" sz="1000" dirty="0">
                <a:latin typeface="Calibri" panose="020F0502020204030204" pitchFamily="34" charset="0"/>
                <a:cs typeface="Calibri" panose="020F0502020204030204" pitchFamily="34" charset="0"/>
              </a:rPr>
              <a:t>(ACS Table C17002)</a:t>
            </a:r>
          </a:p>
        </p:txBody>
      </p:sp>
      <p:sp>
        <p:nvSpPr>
          <p:cNvPr id="34" name="TextBox 33">
            <a:extLst>
              <a:ext uri="{FF2B5EF4-FFF2-40B4-BE49-F238E27FC236}">
                <a16:creationId xmlns:a16="http://schemas.microsoft.com/office/drawing/2014/main" id="{04E8E479-10A5-4007-AAD9-5582447D161E}"/>
              </a:ext>
            </a:extLst>
          </p:cNvPr>
          <p:cNvSpPr txBox="1"/>
          <p:nvPr/>
        </p:nvSpPr>
        <p:spPr>
          <a:xfrm>
            <a:off x="158660" y="2880015"/>
            <a:ext cx="1208040" cy="246221"/>
          </a:xfrm>
          <a:prstGeom prst="rect">
            <a:avLst/>
          </a:prstGeom>
          <a:noFill/>
        </p:spPr>
        <p:txBody>
          <a:bodyPr wrap="square">
            <a:spAutoFit/>
          </a:bodyPr>
          <a:lstStyle/>
          <a:p>
            <a:r>
              <a:rPr lang="en-US" sz="1000" dirty="0">
                <a:latin typeface="Calibri" panose="020F0502020204030204" pitchFamily="34" charset="0"/>
                <a:cs typeface="Calibri" panose="020F0502020204030204" pitchFamily="34" charset="0"/>
              </a:rPr>
              <a:t>(ACS Table C16002)</a:t>
            </a:r>
          </a:p>
        </p:txBody>
      </p:sp>
      <p:pic>
        <p:nvPicPr>
          <p:cNvPr id="6" name="Audio 5">
            <a:hlinkClick r:id="" action="ppaction://media"/>
            <a:extLst>
              <a:ext uri="{FF2B5EF4-FFF2-40B4-BE49-F238E27FC236}">
                <a16:creationId xmlns:a16="http://schemas.microsoft.com/office/drawing/2014/main" id="{8FDDD1EC-FA4F-479B-8B1B-72F3DC497D94}"/>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363925073"/>
      </p:ext>
    </p:extLst>
  </p:cSld>
  <p:clrMapOvr>
    <a:masterClrMapping/>
  </p:clrMapOvr>
  <mc:AlternateContent xmlns:mc="http://schemas.openxmlformats.org/markup-compatibility/2006">
    <mc:Choice xmlns:p14="http://schemas.microsoft.com/office/powerpoint/2010/main" Requires="p14">
      <p:transition spd="slow" p14:dur="2000" advTm="167031"/>
    </mc:Choice>
    <mc:Fallback>
      <p:transition spd="slow" advTm="1670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9716"/>
            <a:ext cx="9144000" cy="1156161"/>
          </a:xfrm>
          <a:prstGeom prst="rect">
            <a:avLst/>
          </a:prstGeom>
          <a:solidFill>
            <a:srgbClr val="CDE5B6"/>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solidFill>
                  <a:srgbClr val="1B6C49"/>
                </a:solidFill>
                <a:latin typeface="Calibri" panose="020F0502020204030204" pitchFamily="34" charset="0"/>
                <a:ea typeface="Calibri" panose="020F0502020204030204" pitchFamily="34" charset="0"/>
                <a:cs typeface="Times New Roman" panose="02020603050405020304" pitchFamily="18" charset="0"/>
              </a:rPr>
              <a:t>Analysis Methodology </a:t>
            </a:r>
            <a:endParaRPr lang="en-US" sz="3200" b="1" dirty="0">
              <a:solidFill>
                <a:srgbClr val="1B6C49"/>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pPr>
              <a:defRPr/>
            </a:pPr>
            <a:fld id="{07A1B390-8C00-49C7-BEED-470B249615B6}" type="slidenum">
              <a:rPr lang="en-US" smtClean="0"/>
              <a:pPr>
                <a:defRPr/>
              </a:pPr>
              <a:t>16</a:t>
            </a:fld>
            <a:endParaRPr lang="en-US" dirty="0"/>
          </a:p>
        </p:txBody>
      </p:sp>
      <p:sp>
        <p:nvSpPr>
          <p:cNvPr id="9" name="TextBox 8">
            <a:extLst>
              <a:ext uri="{FF2B5EF4-FFF2-40B4-BE49-F238E27FC236}">
                <a16:creationId xmlns:a16="http://schemas.microsoft.com/office/drawing/2014/main" id="{802EDB1D-E3E6-43C9-8DDB-C55FC59382FC}"/>
              </a:ext>
            </a:extLst>
          </p:cNvPr>
          <p:cNvSpPr txBox="1"/>
          <p:nvPr/>
        </p:nvSpPr>
        <p:spPr>
          <a:xfrm>
            <a:off x="179597" y="1708884"/>
            <a:ext cx="2753673" cy="1815882"/>
          </a:xfrm>
          <a:prstGeom prst="rect">
            <a:avLst/>
          </a:prstGeom>
          <a:noFill/>
        </p:spPr>
        <p:txBody>
          <a:bodyPr wrap="square">
            <a:spAutoFit/>
          </a:bodyPr>
          <a:lstStyle/>
          <a:p>
            <a:r>
              <a:rPr lang="en-US" sz="2800" b="1" dirty="0">
                <a:effectLst/>
                <a:latin typeface="Calibri" panose="020F0502020204030204" pitchFamily="34" charset="0"/>
                <a:ea typeface="Calibri" panose="020F0502020204030204" pitchFamily="34" charset="0"/>
                <a:cs typeface="Times New Roman" panose="02020603050405020304" pitchFamily="18" charset="0"/>
              </a:rPr>
              <a:t>Building Block B: Environmental Health Disparities Map</a:t>
            </a:r>
          </a:p>
        </p:txBody>
      </p:sp>
      <p:pic>
        <p:nvPicPr>
          <p:cNvPr id="3" name="Picture 2">
            <a:extLst>
              <a:ext uri="{FF2B5EF4-FFF2-40B4-BE49-F238E27FC236}">
                <a16:creationId xmlns:a16="http://schemas.microsoft.com/office/drawing/2014/main" id="{0CD7E26F-F5CA-457F-AC22-F0568ADC8F37}"/>
              </a:ext>
            </a:extLst>
          </p:cNvPr>
          <p:cNvPicPr>
            <a:picLocks noChangeAspect="1"/>
          </p:cNvPicPr>
          <p:nvPr/>
        </p:nvPicPr>
        <p:blipFill rotWithShape="1">
          <a:blip r:embed="rId5"/>
          <a:srcRect l="1411" t="3101" r="2311" b="3139"/>
          <a:stretch/>
        </p:blipFill>
        <p:spPr>
          <a:xfrm>
            <a:off x="4114801" y="653211"/>
            <a:ext cx="5006896" cy="4020574"/>
          </a:xfrm>
          <a:prstGeom prst="rect">
            <a:avLst/>
          </a:prstGeom>
        </p:spPr>
      </p:pic>
      <p:sp>
        <p:nvSpPr>
          <p:cNvPr id="10" name="TextBox 9">
            <a:extLst>
              <a:ext uri="{FF2B5EF4-FFF2-40B4-BE49-F238E27FC236}">
                <a16:creationId xmlns:a16="http://schemas.microsoft.com/office/drawing/2014/main" id="{3E556C70-875B-4A36-8974-B58345E49C55}"/>
              </a:ext>
            </a:extLst>
          </p:cNvPr>
          <p:cNvSpPr txBox="1"/>
          <p:nvPr/>
        </p:nvSpPr>
        <p:spPr>
          <a:xfrm>
            <a:off x="39368" y="4038660"/>
            <a:ext cx="3807803" cy="646331"/>
          </a:xfrm>
          <a:prstGeom prst="rect">
            <a:avLst/>
          </a:prstGeom>
          <a:noFill/>
        </p:spPr>
        <p:txBody>
          <a:bodyPr wrap="square">
            <a:spAutoFit/>
          </a:bodyPr>
          <a:lstStyle/>
          <a:p>
            <a:r>
              <a:rPr lang="en-US" sz="1200" dirty="0">
                <a:hlinkClick r:id="rId6"/>
              </a:rPr>
              <a:t>https://www.doh.wa.gov/DataandStatisticalReports/WashingtonTrackingNetworkWTN/InformationbyLocation/WashingtonEnvironmentalHealthDisparitiesMap</a:t>
            </a:r>
            <a:r>
              <a:rPr lang="en-US" sz="1200" dirty="0"/>
              <a:t> </a:t>
            </a:r>
          </a:p>
        </p:txBody>
      </p:sp>
      <p:pic>
        <p:nvPicPr>
          <p:cNvPr id="2" name="Audio 1">
            <a:hlinkClick r:id="" action="ppaction://media"/>
            <a:extLst>
              <a:ext uri="{FF2B5EF4-FFF2-40B4-BE49-F238E27FC236}">
                <a16:creationId xmlns:a16="http://schemas.microsoft.com/office/drawing/2014/main" id="{C603326E-D202-443A-93C7-109D5A859C0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703169422"/>
      </p:ext>
    </p:extLst>
  </p:cSld>
  <p:clrMapOvr>
    <a:masterClrMapping/>
  </p:clrMapOvr>
  <mc:AlternateContent xmlns:mc="http://schemas.openxmlformats.org/markup-compatibility/2006">
    <mc:Choice xmlns:p14="http://schemas.microsoft.com/office/powerpoint/2010/main" Requires="p14">
      <p:transition spd="slow" p14:dur="2000" advTm="44708"/>
    </mc:Choice>
    <mc:Fallback>
      <p:transition spd="slow" advTm="447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998A0-0B76-4582-866F-546B907EE21F}"/>
              </a:ext>
            </a:extLst>
          </p:cNvPr>
          <p:cNvSpPr>
            <a:spLocks noGrp="1"/>
          </p:cNvSpPr>
          <p:nvPr>
            <p:ph type="title"/>
          </p:nvPr>
        </p:nvSpPr>
        <p:spPr>
          <a:xfrm>
            <a:off x="28814" y="4375446"/>
            <a:ext cx="3203389" cy="389409"/>
          </a:xfrm>
        </p:spPr>
        <p:txBody>
          <a:bodyPr/>
          <a:lstStyle/>
          <a:p>
            <a:r>
              <a:rPr lang="en-US" sz="1100" b="0" dirty="0">
                <a:solidFill>
                  <a:schemeClr val="tx1"/>
                </a:solidFill>
                <a:latin typeface="+mj-lt"/>
              </a:rPr>
              <a:t>Data Source: Washington Tracking Network Environmental Health Disparities Map</a:t>
            </a:r>
          </a:p>
        </p:txBody>
      </p:sp>
      <p:sp>
        <p:nvSpPr>
          <p:cNvPr id="5" name="Slide Number Placeholder 4">
            <a:extLst>
              <a:ext uri="{FF2B5EF4-FFF2-40B4-BE49-F238E27FC236}">
                <a16:creationId xmlns:a16="http://schemas.microsoft.com/office/drawing/2014/main" id="{4E09CDE2-DD12-48AD-8633-DD8655373360}"/>
              </a:ext>
            </a:extLst>
          </p:cNvPr>
          <p:cNvSpPr>
            <a:spLocks noGrp="1"/>
          </p:cNvSpPr>
          <p:nvPr>
            <p:ph type="sldNum" sz="quarter" idx="12"/>
          </p:nvPr>
        </p:nvSpPr>
        <p:spPr/>
        <p:txBody>
          <a:bodyPr/>
          <a:lstStyle/>
          <a:p>
            <a:pPr>
              <a:defRPr/>
            </a:pPr>
            <a:fld id="{07A1B390-8C00-49C7-BEED-470B249615B6}" type="slidenum">
              <a:rPr lang="en-US" smtClean="0"/>
              <a:pPr>
                <a:defRPr/>
              </a:pPr>
              <a:t>17</a:t>
            </a:fld>
            <a:endParaRPr lang="en-US" dirty="0"/>
          </a:p>
        </p:txBody>
      </p:sp>
      <p:pic>
        <p:nvPicPr>
          <p:cNvPr id="6" name="Picture 5">
            <a:extLst>
              <a:ext uri="{FF2B5EF4-FFF2-40B4-BE49-F238E27FC236}">
                <a16:creationId xmlns:a16="http://schemas.microsoft.com/office/drawing/2014/main" id="{236700E7-0483-4C99-B334-FEB649541CAA}"/>
              </a:ext>
            </a:extLst>
          </p:cNvPr>
          <p:cNvPicPr>
            <a:picLocks noChangeAspect="1"/>
          </p:cNvPicPr>
          <p:nvPr/>
        </p:nvPicPr>
        <p:blipFill>
          <a:blip r:embed="rId6"/>
          <a:stretch>
            <a:fillRect/>
          </a:stretch>
        </p:blipFill>
        <p:spPr>
          <a:xfrm>
            <a:off x="-28814" y="-10787"/>
            <a:ext cx="9144000" cy="4880444"/>
          </a:xfrm>
          <a:prstGeom prst="rect">
            <a:avLst/>
          </a:prstGeom>
        </p:spPr>
      </p:pic>
      <p:sp>
        <p:nvSpPr>
          <p:cNvPr id="23" name="Rectangle 22">
            <a:extLst>
              <a:ext uri="{FF2B5EF4-FFF2-40B4-BE49-F238E27FC236}">
                <a16:creationId xmlns:a16="http://schemas.microsoft.com/office/drawing/2014/main" id="{AAEE2F4E-E272-44FF-B440-2670568C1C24}"/>
              </a:ext>
            </a:extLst>
          </p:cNvPr>
          <p:cNvSpPr/>
          <p:nvPr/>
        </p:nvSpPr>
        <p:spPr>
          <a:xfrm>
            <a:off x="-28814" y="4413343"/>
            <a:ext cx="9177453" cy="4616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F47B15A-07A5-4FAB-B05A-278137CF2ACE}"/>
              </a:ext>
            </a:extLst>
          </p:cNvPr>
          <p:cNvSpPr txBox="1"/>
          <p:nvPr/>
        </p:nvSpPr>
        <p:spPr>
          <a:xfrm>
            <a:off x="16727" y="2360919"/>
            <a:ext cx="234175" cy="369332"/>
          </a:xfrm>
          <a:prstGeom prst="rect">
            <a:avLst/>
          </a:prstGeom>
          <a:noFill/>
        </p:spPr>
        <p:txBody>
          <a:bodyPr wrap="square" rtlCol="0">
            <a:spAutoFit/>
          </a:bodyPr>
          <a:lstStyle/>
          <a:p>
            <a:r>
              <a:rPr lang="en-US" b="1" dirty="0">
                <a:solidFill>
                  <a:srgbClr val="FF0000"/>
                </a:solidFill>
              </a:rPr>
              <a:t>A</a:t>
            </a:r>
          </a:p>
        </p:txBody>
      </p:sp>
      <p:sp>
        <p:nvSpPr>
          <p:cNvPr id="16" name="TextBox 15">
            <a:extLst>
              <a:ext uri="{FF2B5EF4-FFF2-40B4-BE49-F238E27FC236}">
                <a16:creationId xmlns:a16="http://schemas.microsoft.com/office/drawing/2014/main" id="{265A2C24-1B4C-43EE-A0C5-7588FF109D99}"/>
              </a:ext>
            </a:extLst>
          </p:cNvPr>
          <p:cNvSpPr txBox="1"/>
          <p:nvPr/>
        </p:nvSpPr>
        <p:spPr>
          <a:xfrm>
            <a:off x="1574753" y="2360919"/>
            <a:ext cx="234175" cy="369332"/>
          </a:xfrm>
          <a:prstGeom prst="rect">
            <a:avLst/>
          </a:prstGeom>
          <a:noFill/>
        </p:spPr>
        <p:txBody>
          <a:bodyPr wrap="square" rtlCol="0">
            <a:spAutoFit/>
          </a:bodyPr>
          <a:lstStyle/>
          <a:p>
            <a:r>
              <a:rPr lang="en-US" b="1" dirty="0">
                <a:solidFill>
                  <a:srgbClr val="FF0000"/>
                </a:solidFill>
              </a:rPr>
              <a:t>B</a:t>
            </a:r>
          </a:p>
        </p:txBody>
      </p:sp>
      <p:sp>
        <p:nvSpPr>
          <p:cNvPr id="17" name="TextBox 16">
            <a:extLst>
              <a:ext uri="{FF2B5EF4-FFF2-40B4-BE49-F238E27FC236}">
                <a16:creationId xmlns:a16="http://schemas.microsoft.com/office/drawing/2014/main" id="{971172DE-0AB6-45CD-B6F4-163FD4B32714}"/>
              </a:ext>
            </a:extLst>
          </p:cNvPr>
          <p:cNvSpPr txBox="1"/>
          <p:nvPr/>
        </p:nvSpPr>
        <p:spPr>
          <a:xfrm>
            <a:off x="3698671" y="2360919"/>
            <a:ext cx="234175" cy="369332"/>
          </a:xfrm>
          <a:prstGeom prst="rect">
            <a:avLst/>
          </a:prstGeom>
          <a:noFill/>
        </p:spPr>
        <p:txBody>
          <a:bodyPr wrap="square" rtlCol="0">
            <a:spAutoFit/>
          </a:bodyPr>
          <a:lstStyle/>
          <a:p>
            <a:r>
              <a:rPr lang="en-US" b="1" dirty="0">
                <a:solidFill>
                  <a:srgbClr val="FF0000"/>
                </a:solidFill>
              </a:rPr>
              <a:t>C</a:t>
            </a:r>
          </a:p>
        </p:txBody>
      </p:sp>
      <p:sp>
        <p:nvSpPr>
          <p:cNvPr id="18" name="TextBox 17">
            <a:extLst>
              <a:ext uri="{FF2B5EF4-FFF2-40B4-BE49-F238E27FC236}">
                <a16:creationId xmlns:a16="http://schemas.microsoft.com/office/drawing/2014/main" id="{16167882-A05D-4E51-81D0-6E630FDA3D70}"/>
              </a:ext>
            </a:extLst>
          </p:cNvPr>
          <p:cNvSpPr txBox="1"/>
          <p:nvPr/>
        </p:nvSpPr>
        <p:spPr>
          <a:xfrm>
            <a:off x="5155401" y="2360919"/>
            <a:ext cx="395868" cy="369332"/>
          </a:xfrm>
          <a:prstGeom prst="rect">
            <a:avLst/>
          </a:prstGeom>
          <a:noFill/>
        </p:spPr>
        <p:txBody>
          <a:bodyPr wrap="square">
            <a:spAutoFit/>
          </a:bodyPr>
          <a:lstStyle/>
          <a:p>
            <a:r>
              <a:rPr lang="en-US" b="1" dirty="0">
                <a:solidFill>
                  <a:srgbClr val="FF0000"/>
                </a:solidFill>
              </a:rPr>
              <a:t>D</a:t>
            </a:r>
            <a:endParaRPr lang="en-US" dirty="0"/>
          </a:p>
        </p:txBody>
      </p:sp>
      <p:grpSp>
        <p:nvGrpSpPr>
          <p:cNvPr id="24" name="Group 23">
            <a:extLst>
              <a:ext uri="{FF2B5EF4-FFF2-40B4-BE49-F238E27FC236}">
                <a16:creationId xmlns:a16="http://schemas.microsoft.com/office/drawing/2014/main" id="{CDBE9B9B-73C3-44C9-8EC2-AE3F86802398}"/>
              </a:ext>
            </a:extLst>
          </p:cNvPr>
          <p:cNvGrpSpPr/>
          <p:nvPr/>
        </p:nvGrpSpPr>
        <p:grpSpPr>
          <a:xfrm>
            <a:off x="-61222" y="4402192"/>
            <a:ext cx="9035160" cy="461665"/>
            <a:chOff x="-61222" y="4402192"/>
            <a:chExt cx="9035160" cy="461665"/>
          </a:xfrm>
        </p:grpSpPr>
        <p:sp>
          <p:nvSpPr>
            <p:cNvPr id="9" name="TextBox 8">
              <a:extLst>
                <a:ext uri="{FF2B5EF4-FFF2-40B4-BE49-F238E27FC236}">
                  <a16:creationId xmlns:a16="http://schemas.microsoft.com/office/drawing/2014/main" id="{BD17888D-91F0-45A2-BDAF-FAB37143329D}"/>
                </a:ext>
              </a:extLst>
            </p:cNvPr>
            <p:cNvSpPr txBox="1"/>
            <p:nvPr/>
          </p:nvSpPr>
          <p:spPr>
            <a:xfrm>
              <a:off x="-61222" y="4402192"/>
              <a:ext cx="3364083" cy="461665"/>
            </a:xfrm>
            <a:prstGeom prst="rect">
              <a:avLst/>
            </a:prstGeom>
            <a:noFill/>
          </p:spPr>
          <p:txBody>
            <a:bodyPr wrap="square" rtlCol="0">
              <a:spAutoFit/>
            </a:bodyPr>
            <a:lstStyle/>
            <a:p>
              <a:r>
                <a:rPr lang="en-US" sz="1200" b="1" u="sng" dirty="0">
                  <a:solidFill>
                    <a:srgbClr val="FF0000"/>
                  </a:solidFill>
                </a:rPr>
                <a:t>Avg. Percentile (A) +  0.5*Avg Percentile (B)</a:t>
              </a:r>
            </a:p>
            <a:p>
              <a:pPr>
                <a:tabLst>
                  <a:tab pos="1538288" algn="l"/>
                </a:tabLst>
              </a:pPr>
              <a:r>
                <a:rPr lang="en-US" sz="1200" b="1" dirty="0">
                  <a:solidFill>
                    <a:srgbClr val="FF0000"/>
                  </a:solidFill>
                </a:rPr>
                <a:t>	2</a:t>
              </a:r>
            </a:p>
          </p:txBody>
        </p:sp>
        <p:sp>
          <p:nvSpPr>
            <p:cNvPr id="19" name="TextBox 18">
              <a:extLst>
                <a:ext uri="{FF2B5EF4-FFF2-40B4-BE49-F238E27FC236}">
                  <a16:creationId xmlns:a16="http://schemas.microsoft.com/office/drawing/2014/main" id="{E8DE394E-D102-4DDF-B38B-5A66F60A766C}"/>
                </a:ext>
              </a:extLst>
            </p:cNvPr>
            <p:cNvSpPr txBox="1"/>
            <p:nvPr/>
          </p:nvSpPr>
          <p:spPr>
            <a:xfrm>
              <a:off x="3616664" y="4402192"/>
              <a:ext cx="3114262" cy="461665"/>
            </a:xfrm>
            <a:prstGeom prst="rect">
              <a:avLst/>
            </a:prstGeom>
            <a:noFill/>
          </p:spPr>
          <p:txBody>
            <a:bodyPr wrap="square" rtlCol="0">
              <a:spAutoFit/>
            </a:bodyPr>
            <a:lstStyle/>
            <a:p>
              <a:r>
                <a:rPr lang="en-US" sz="1200" b="1" u="sng" dirty="0">
                  <a:solidFill>
                    <a:srgbClr val="FF0000"/>
                  </a:solidFill>
                </a:rPr>
                <a:t>Avg. Percentile (C) +  Avg Percentile (D)</a:t>
              </a:r>
            </a:p>
            <a:p>
              <a:pPr>
                <a:tabLst>
                  <a:tab pos="1538288" algn="l"/>
                </a:tabLst>
              </a:pPr>
              <a:r>
                <a:rPr lang="en-US" sz="1200" b="1" dirty="0">
                  <a:solidFill>
                    <a:srgbClr val="FF0000"/>
                  </a:solidFill>
                </a:rPr>
                <a:t>	2</a:t>
              </a:r>
            </a:p>
          </p:txBody>
        </p:sp>
        <p:sp>
          <p:nvSpPr>
            <p:cNvPr id="20" name="TextBox 19">
              <a:extLst>
                <a:ext uri="{FF2B5EF4-FFF2-40B4-BE49-F238E27FC236}">
                  <a16:creationId xmlns:a16="http://schemas.microsoft.com/office/drawing/2014/main" id="{376F7D7F-6B8F-4CD4-8FD8-391B1770C7E9}"/>
                </a:ext>
              </a:extLst>
            </p:cNvPr>
            <p:cNvSpPr txBox="1"/>
            <p:nvPr/>
          </p:nvSpPr>
          <p:spPr>
            <a:xfrm>
              <a:off x="3302861" y="4445330"/>
              <a:ext cx="313803" cy="276999"/>
            </a:xfrm>
            <a:prstGeom prst="rect">
              <a:avLst/>
            </a:prstGeom>
            <a:noFill/>
          </p:spPr>
          <p:txBody>
            <a:bodyPr wrap="square" rtlCol="0">
              <a:spAutoFit/>
            </a:bodyPr>
            <a:lstStyle/>
            <a:p>
              <a:r>
                <a:rPr lang="en-US" sz="1200" b="1" dirty="0">
                  <a:solidFill>
                    <a:srgbClr val="FF0000"/>
                  </a:solidFill>
                </a:rPr>
                <a:t>X</a:t>
              </a:r>
            </a:p>
          </p:txBody>
        </p:sp>
        <p:sp>
          <p:nvSpPr>
            <p:cNvPr id="21" name="TextBox 20">
              <a:extLst>
                <a:ext uri="{FF2B5EF4-FFF2-40B4-BE49-F238E27FC236}">
                  <a16:creationId xmlns:a16="http://schemas.microsoft.com/office/drawing/2014/main" id="{B31CEB4F-8651-4CEE-98F9-A6BE1A03AEA1}"/>
                </a:ext>
              </a:extLst>
            </p:cNvPr>
            <p:cNvSpPr txBox="1"/>
            <p:nvPr/>
          </p:nvSpPr>
          <p:spPr>
            <a:xfrm>
              <a:off x="6696597" y="4445330"/>
              <a:ext cx="313803" cy="276999"/>
            </a:xfrm>
            <a:prstGeom prst="rect">
              <a:avLst/>
            </a:prstGeom>
            <a:noFill/>
          </p:spPr>
          <p:txBody>
            <a:bodyPr wrap="square" rtlCol="0">
              <a:spAutoFit/>
            </a:bodyPr>
            <a:lstStyle/>
            <a:p>
              <a:r>
                <a:rPr lang="en-US" sz="1200" b="1" dirty="0">
                  <a:solidFill>
                    <a:srgbClr val="FF0000"/>
                  </a:solidFill>
                </a:rPr>
                <a:t>=</a:t>
              </a:r>
            </a:p>
          </p:txBody>
        </p:sp>
        <p:sp>
          <p:nvSpPr>
            <p:cNvPr id="22" name="TextBox 21">
              <a:extLst>
                <a:ext uri="{FF2B5EF4-FFF2-40B4-BE49-F238E27FC236}">
                  <a16:creationId xmlns:a16="http://schemas.microsoft.com/office/drawing/2014/main" id="{E75BD8C4-5515-447E-AAEC-A007EF54DC11}"/>
                </a:ext>
              </a:extLst>
            </p:cNvPr>
            <p:cNvSpPr txBox="1"/>
            <p:nvPr/>
          </p:nvSpPr>
          <p:spPr>
            <a:xfrm>
              <a:off x="7044729" y="4402192"/>
              <a:ext cx="1929209" cy="276999"/>
            </a:xfrm>
            <a:prstGeom prst="rect">
              <a:avLst/>
            </a:prstGeom>
            <a:noFill/>
          </p:spPr>
          <p:txBody>
            <a:bodyPr wrap="square" rtlCol="0">
              <a:spAutoFit/>
            </a:bodyPr>
            <a:lstStyle/>
            <a:p>
              <a:r>
                <a:rPr lang="en-US" sz="1200" b="1" dirty="0">
                  <a:solidFill>
                    <a:srgbClr val="FF0000"/>
                  </a:solidFill>
                </a:rPr>
                <a:t>Final Composite Score</a:t>
              </a:r>
            </a:p>
          </p:txBody>
        </p:sp>
      </p:grpSp>
      <p:pic>
        <p:nvPicPr>
          <p:cNvPr id="3" name="Audio 2">
            <a:hlinkClick r:id="" action="ppaction://media"/>
            <a:extLst>
              <a:ext uri="{FF2B5EF4-FFF2-40B4-BE49-F238E27FC236}">
                <a16:creationId xmlns:a16="http://schemas.microsoft.com/office/drawing/2014/main" id="{AF1F94C8-C293-4483-A0C3-2A0C177C19F4}"/>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4381500"/>
            <a:ext cx="609600" cy="609600"/>
          </a:xfrm>
          <a:prstGeom prst="rect">
            <a:avLst/>
          </a:prstGeom>
        </p:spPr>
      </p:pic>
    </p:spTree>
    <p:custDataLst>
      <p:tags r:id="rId1"/>
    </p:custDataLst>
    <p:extLst>
      <p:ext uri="{BB962C8B-B14F-4D97-AF65-F5344CB8AC3E}">
        <p14:creationId xmlns:p14="http://schemas.microsoft.com/office/powerpoint/2010/main" val="1934259189"/>
      </p:ext>
    </p:extLst>
  </p:cSld>
  <p:clrMapOvr>
    <a:masterClrMapping/>
  </p:clrMapOvr>
  <mc:AlternateContent xmlns:mc="http://schemas.openxmlformats.org/markup-compatibility/2006">
    <mc:Choice xmlns:p14="http://schemas.microsoft.com/office/powerpoint/2010/main" Requires="p14">
      <p:transition spd="slow" p14:dur="2000" advTm="70134"/>
    </mc:Choice>
    <mc:Fallback>
      <p:transition spd="slow" advTm="701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1" fill="hold" display="0">
                  <p:stCondLst>
                    <p:cond delay="indefinite"/>
                  </p:stCondLst>
                  <p:endCondLst>
                    <p:cond evt="onStopAudio" delay="0">
                      <p:tgtEl>
                        <p:sldTgt/>
                      </p:tgtEl>
                    </p:cond>
                  </p:endCondLst>
                </p:cTn>
                <p:tgtEl>
                  <p:spTgt spid="3"/>
                </p:tgtEl>
              </p:cMediaNode>
            </p:audio>
          </p:childTnLst>
        </p:cTn>
      </p:par>
    </p:tnLst>
    <p:bldLst>
      <p:bldP spid="23" grpId="0" animBg="1"/>
      <p:bldP spid="13"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8F56344-7009-4A54-8A27-846BF7CC981B}"/>
              </a:ext>
            </a:extLst>
          </p:cNvPr>
          <p:cNvSpPr>
            <a:spLocks noGrp="1"/>
          </p:cNvSpPr>
          <p:nvPr>
            <p:ph type="sldNum" sz="quarter" idx="12"/>
          </p:nvPr>
        </p:nvSpPr>
        <p:spPr/>
        <p:txBody>
          <a:bodyPr/>
          <a:lstStyle/>
          <a:p>
            <a:pPr>
              <a:defRPr/>
            </a:pPr>
            <a:fld id="{07A1B390-8C00-49C7-BEED-470B249615B6}" type="slidenum">
              <a:rPr lang="en-US" smtClean="0"/>
              <a:pPr>
                <a:defRPr/>
              </a:pPr>
              <a:t>18</a:t>
            </a:fld>
            <a:endParaRPr lang="en-US" dirty="0"/>
          </a:p>
        </p:txBody>
      </p:sp>
      <p:pic>
        <p:nvPicPr>
          <p:cNvPr id="8" name="Picture 7">
            <a:extLst>
              <a:ext uri="{FF2B5EF4-FFF2-40B4-BE49-F238E27FC236}">
                <a16:creationId xmlns:a16="http://schemas.microsoft.com/office/drawing/2014/main" id="{7B4C3A4E-717B-41B0-AA90-55AA0F0E567F}"/>
              </a:ext>
            </a:extLst>
          </p:cNvPr>
          <p:cNvPicPr>
            <a:picLocks noChangeAspect="1"/>
          </p:cNvPicPr>
          <p:nvPr/>
        </p:nvPicPr>
        <p:blipFill rotWithShape="1">
          <a:blip r:embed="rId5"/>
          <a:srcRect t="2044" b="2807"/>
          <a:stretch/>
        </p:blipFill>
        <p:spPr>
          <a:xfrm>
            <a:off x="0" y="0"/>
            <a:ext cx="7627434" cy="4798641"/>
          </a:xfrm>
          <a:prstGeom prst="rect">
            <a:avLst/>
          </a:prstGeom>
        </p:spPr>
      </p:pic>
      <p:pic>
        <p:nvPicPr>
          <p:cNvPr id="10" name="Picture 9">
            <a:extLst>
              <a:ext uri="{FF2B5EF4-FFF2-40B4-BE49-F238E27FC236}">
                <a16:creationId xmlns:a16="http://schemas.microsoft.com/office/drawing/2014/main" id="{27D4020E-6B89-4EF8-A4C1-3EB397CFA463}"/>
              </a:ext>
            </a:extLst>
          </p:cNvPr>
          <p:cNvPicPr>
            <a:picLocks noChangeAspect="1"/>
          </p:cNvPicPr>
          <p:nvPr/>
        </p:nvPicPr>
        <p:blipFill>
          <a:blip r:embed="rId6"/>
          <a:stretch>
            <a:fillRect/>
          </a:stretch>
        </p:blipFill>
        <p:spPr>
          <a:xfrm>
            <a:off x="7627434" y="1349298"/>
            <a:ext cx="619125" cy="3095625"/>
          </a:xfrm>
          <a:prstGeom prst="rect">
            <a:avLst/>
          </a:prstGeom>
        </p:spPr>
      </p:pic>
      <p:pic>
        <p:nvPicPr>
          <p:cNvPr id="12" name="Picture 11">
            <a:extLst>
              <a:ext uri="{FF2B5EF4-FFF2-40B4-BE49-F238E27FC236}">
                <a16:creationId xmlns:a16="http://schemas.microsoft.com/office/drawing/2014/main" id="{5F350CA6-E1A8-41A5-99DA-D310DE466197}"/>
              </a:ext>
            </a:extLst>
          </p:cNvPr>
          <p:cNvPicPr>
            <a:picLocks noChangeAspect="1"/>
          </p:cNvPicPr>
          <p:nvPr/>
        </p:nvPicPr>
        <p:blipFill>
          <a:blip r:embed="rId7"/>
          <a:stretch>
            <a:fillRect/>
          </a:stretch>
        </p:blipFill>
        <p:spPr>
          <a:xfrm>
            <a:off x="7427233" y="0"/>
            <a:ext cx="1716767" cy="1349298"/>
          </a:xfrm>
          <a:prstGeom prst="rect">
            <a:avLst/>
          </a:prstGeom>
        </p:spPr>
      </p:pic>
      <p:pic>
        <p:nvPicPr>
          <p:cNvPr id="2" name="Audio 1">
            <a:hlinkClick r:id="" action="ppaction://media"/>
            <a:extLst>
              <a:ext uri="{FF2B5EF4-FFF2-40B4-BE49-F238E27FC236}">
                <a16:creationId xmlns:a16="http://schemas.microsoft.com/office/drawing/2014/main" id="{A3C67C0A-5277-4FAE-A3FB-F479458B5ECC}"/>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769612635"/>
      </p:ext>
    </p:extLst>
  </p:cSld>
  <p:clrMapOvr>
    <a:masterClrMapping/>
  </p:clrMapOvr>
  <mc:AlternateContent xmlns:mc="http://schemas.openxmlformats.org/markup-compatibility/2006">
    <mc:Choice xmlns:p14="http://schemas.microsoft.com/office/powerpoint/2010/main" Requires="p14">
      <p:transition spd="slow" p14:dur="2000" advTm="31194"/>
    </mc:Choice>
    <mc:Fallback>
      <p:transition spd="slow" advTm="311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9716"/>
            <a:ext cx="9144000" cy="1156161"/>
          </a:xfrm>
          <a:prstGeom prst="rect">
            <a:avLst/>
          </a:prstGeom>
          <a:solidFill>
            <a:srgbClr val="CDE5B6"/>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3600" b="1" dirty="0">
                <a:solidFill>
                  <a:srgbClr val="1B6C49"/>
                </a:solidFill>
                <a:effectLst/>
                <a:latin typeface="Calibri" panose="020F0502020204030204" pitchFamily="34" charset="0"/>
                <a:ea typeface="Calibri" panose="020F0502020204030204" pitchFamily="34" charset="0"/>
                <a:cs typeface="Times New Roman" panose="02020603050405020304" pitchFamily="18" charset="0"/>
              </a:rPr>
              <a:t>Building Block </a:t>
            </a:r>
            <a:r>
              <a:rPr lang="en-US" sz="3600" b="1" dirty="0">
                <a:solidFill>
                  <a:srgbClr val="1B6C49"/>
                </a:solidFill>
                <a:latin typeface="Calibri" panose="020F0502020204030204" pitchFamily="34" charset="0"/>
                <a:ea typeface="Calibri" panose="020F0502020204030204" pitchFamily="34" charset="0"/>
                <a:cs typeface="Times New Roman" panose="02020603050405020304" pitchFamily="18" charset="0"/>
              </a:rPr>
              <a:t>C</a:t>
            </a:r>
            <a:endParaRPr lang="en-US" sz="3600" b="1" dirty="0">
              <a:solidFill>
                <a:srgbClr val="1B6C49"/>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pPr>
              <a:defRPr/>
            </a:pPr>
            <a:fld id="{07A1B390-8C00-49C7-BEED-470B249615B6}" type="slidenum">
              <a:rPr lang="en-US" smtClean="0"/>
              <a:pPr>
                <a:defRPr/>
              </a:pPr>
              <a:t>19</a:t>
            </a:fld>
            <a:endParaRPr lang="en-US" dirty="0"/>
          </a:p>
        </p:txBody>
      </p:sp>
      <p:sp>
        <p:nvSpPr>
          <p:cNvPr id="9" name="TextBox 8">
            <a:extLst>
              <a:ext uri="{FF2B5EF4-FFF2-40B4-BE49-F238E27FC236}">
                <a16:creationId xmlns:a16="http://schemas.microsoft.com/office/drawing/2014/main" id="{802EDB1D-E3E6-43C9-8DDB-C55FC59382FC}"/>
              </a:ext>
            </a:extLst>
          </p:cNvPr>
          <p:cNvSpPr txBox="1"/>
          <p:nvPr/>
        </p:nvSpPr>
        <p:spPr>
          <a:xfrm>
            <a:off x="524786" y="2134436"/>
            <a:ext cx="4216045" cy="1384995"/>
          </a:xfrm>
          <a:prstGeom prst="rect">
            <a:avLst/>
          </a:prstGeom>
          <a:noFill/>
        </p:spPr>
        <p:txBody>
          <a:bodyPr wrap="square">
            <a:spAutoFit/>
          </a:bodyPr>
          <a:lstStyle/>
          <a:p>
            <a:r>
              <a:rPr lang="en-US" sz="2800" b="1" dirty="0">
                <a:effectLst/>
                <a:latin typeface="Calibri" panose="020F0502020204030204" pitchFamily="34" charset="0"/>
                <a:ea typeface="Calibri" panose="020F0502020204030204" pitchFamily="34" charset="0"/>
                <a:cs typeface="Times New Roman" panose="02020603050405020304" pitchFamily="18" charset="0"/>
              </a:rPr>
              <a:t>WSDOT’s Statewide Multimodal Accessibility Gap Maps</a:t>
            </a:r>
          </a:p>
        </p:txBody>
      </p:sp>
      <p:grpSp>
        <p:nvGrpSpPr>
          <p:cNvPr id="5" name="Group 4">
            <a:extLst>
              <a:ext uri="{FF2B5EF4-FFF2-40B4-BE49-F238E27FC236}">
                <a16:creationId xmlns:a16="http://schemas.microsoft.com/office/drawing/2014/main" id="{D5C0EAC7-F4C7-4C58-9B5F-277CEEE08C61}"/>
              </a:ext>
            </a:extLst>
          </p:cNvPr>
          <p:cNvGrpSpPr/>
          <p:nvPr/>
        </p:nvGrpSpPr>
        <p:grpSpPr>
          <a:xfrm>
            <a:off x="5577564" y="1754422"/>
            <a:ext cx="2513335" cy="2477135"/>
            <a:chOff x="0" y="0"/>
            <a:chExt cx="5332730" cy="4496539"/>
          </a:xfrm>
        </p:grpSpPr>
        <p:cxnSp>
          <p:nvCxnSpPr>
            <p:cNvPr id="7" name="Straight Connector 6">
              <a:extLst>
                <a:ext uri="{FF2B5EF4-FFF2-40B4-BE49-F238E27FC236}">
                  <a16:creationId xmlns:a16="http://schemas.microsoft.com/office/drawing/2014/main" id="{DC08B892-C43D-8043-A726-FFDD75C83C9D}"/>
                </a:ext>
              </a:extLst>
            </p:cNvPr>
            <p:cNvCxnSpPr/>
            <p:nvPr/>
          </p:nvCxnSpPr>
          <p:spPr>
            <a:xfrm>
              <a:off x="1234440" y="550332"/>
              <a:ext cx="262890" cy="3851910"/>
            </a:xfrm>
            <a:prstGeom prst="line">
              <a:avLst/>
            </a:prstGeom>
            <a:noFill/>
            <a:ln w="76200" cap="rnd" cmpd="sng" algn="ctr">
              <a:solidFill>
                <a:srgbClr val="297FD5">
                  <a:lumMod val="75000"/>
                </a:srgbClr>
              </a:solidFill>
              <a:prstDash val="solid"/>
              <a:miter lim="800000"/>
            </a:ln>
            <a:effectLst/>
          </p:spPr>
        </p:cxnSp>
        <p:cxnSp>
          <p:nvCxnSpPr>
            <p:cNvPr id="10" name="Straight Connector 9">
              <a:extLst>
                <a:ext uri="{FF2B5EF4-FFF2-40B4-BE49-F238E27FC236}">
                  <a16:creationId xmlns:a16="http://schemas.microsoft.com/office/drawing/2014/main" id="{53492A89-1AB0-E64B-AEA2-5CAF5889296C}"/>
                </a:ext>
              </a:extLst>
            </p:cNvPr>
            <p:cNvCxnSpPr>
              <a:cxnSpLocks/>
            </p:cNvCxnSpPr>
            <p:nvPr/>
          </p:nvCxnSpPr>
          <p:spPr>
            <a:xfrm>
              <a:off x="3081020" y="1230418"/>
              <a:ext cx="210820" cy="3103244"/>
            </a:xfrm>
            <a:prstGeom prst="line">
              <a:avLst/>
            </a:prstGeom>
            <a:noFill/>
            <a:ln w="76200" cap="rnd" cmpd="sng" algn="ctr">
              <a:solidFill>
                <a:srgbClr val="297FD5">
                  <a:lumMod val="75000"/>
                </a:srgbClr>
              </a:solidFill>
              <a:prstDash val="solid"/>
              <a:miter lim="800000"/>
            </a:ln>
            <a:effectLst/>
          </p:spPr>
        </p:cxnSp>
        <p:cxnSp>
          <p:nvCxnSpPr>
            <p:cNvPr id="11" name="Straight Connector 10">
              <a:extLst>
                <a:ext uri="{FF2B5EF4-FFF2-40B4-BE49-F238E27FC236}">
                  <a16:creationId xmlns:a16="http://schemas.microsoft.com/office/drawing/2014/main" id="{4858E035-9BFB-FD46-B887-52E989C8AC1B}"/>
                </a:ext>
              </a:extLst>
            </p:cNvPr>
            <p:cNvCxnSpPr>
              <a:cxnSpLocks/>
            </p:cNvCxnSpPr>
            <p:nvPr/>
          </p:nvCxnSpPr>
          <p:spPr>
            <a:xfrm flipH="1" flipV="1">
              <a:off x="2235835" y="2689165"/>
              <a:ext cx="32179" cy="546944"/>
            </a:xfrm>
            <a:prstGeom prst="line">
              <a:avLst/>
            </a:prstGeom>
            <a:noFill/>
            <a:ln w="76200" cap="rnd" cmpd="sng" algn="ctr">
              <a:solidFill>
                <a:srgbClr val="297FD5">
                  <a:lumMod val="75000"/>
                </a:srgbClr>
              </a:solidFill>
              <a:prstDash val="solid"/>
              <a:miter lim="800000"/>
            </a:ln>
            <a:effectLst/>
          </p:spPr>
        </p:cxnSp>
        <p:cxnSp>
          <p:nvCxnSpPr>
            <p:cNvPr id="12" name="Straight Connector 11">
              <a:extLst>
                <a:ext uri="{FF2B5EF4-FFF2-40B4-BE49-F238E27FC236}">
                  <a16:creationId xmlns:a16="http://schemas.microsoft.com/office/drawing/2014/main" id="{31241CAF-BE20-154F-A85D-28966252E72A}"/>
                </a:ext>
              </a:extLst>
            </p:cNvPr>
            <p:cNvCxnSpPr>
              <a:cxnSpLocks/>
            </p:cNvCxnSpPr>
            <p:nvPr/>
          </p:nvCxnSpPr>
          <p:spPr>
            <a:xfrm flipV="1">
              <a:off x="0" y="996102"/>
              <a:ext cx="5200650" cy="560070"/>
            </a:xfrm>
            <a:prstGeom prst="line">
              <a:avLst/>
            </a:prstGeom>
            <a:noFill/>
            <a:ln w="76200" cap="rnd" cmpd="sng" algn="ctr">
              <a:solidFill>
                <a:srgbClr val="297FD5">
                  <a:lumMod val="75000"/>
                </a:srgbClr>
              </a:solidFill>
              <a:prstDash val="solid"/>
              <a:miter lim="800000"/>
            </a:ln>
            <a:effectLst/>
          </p:spPr>
        </p:cxnSp>
        <p:cxnSp>
          <p:nvCxnSpPr>
            <p:cNvPr id="13" name="Straight Connector 12">
              <a:extLst>
                <a:ext uri="{FF2B5EF4-FFF2-40B4-BE49-F238E27FC236}">
                  <a16:creationId xmlns:a16="http://schemas.microsoft.com/office/drawing/2014/main" id="{C872B949-A20D-7642-AB36-C2E2D11115C7}"/>
                </a:ext>
              </a:extLst>
            </p:cNvPr>
            <p:cNvCxnSpPr>
              <a:cxnSpLocks/>
            </p:cNvCxnSpPr>
            <p:nvPr/>
          </p:nvCxnSpPr>
          <p:spPr>
            <a:xfrm flipV="1">
              <a:off x="274320" y="3142081"/>
              <a:ext cx="2903220" cy="350046"/>
            </a:xfrm>
            <a:prstGeom prst="line">
              <a:avLst/>
            </a:prstGeom>
            <a:noFill/>
            <a:ln w="76200" cap="rnd" cmpd="sng" algn="ctr">
              <a:solidFill>
                <a:srgbClr val="297FD5">
                  <a:lumMod val="75000"/>
                </a:srgbClr>
              </a:solidFill>
              <a:prstDash val="solid"/>
              <a:miter lim="800000"/>
            </a:ln>
            <a:effectLst/>
          </p:spPr>
        </p:cxnSp>
        <p:cxnSp>
          <p:nvCxnSpPr>
            <p:cNvPr id="14" name="Straight Connector 13">
              <a:extLst>
                <a:ext uri="{FF2B5EF4-FFF2-40B4-BE49-F238E27FC236}">
                  <a16:creationId xmlns:a16="http://schemas.microsoft.com/office/drawing/2014/main" id="{D8471007-E6F2-6842-92FD-FCD6FF5ADDF8}"/>
                </a:ext>
              </a:extLst>
            </p:cNvPr>
            <p:cNvCxnSpPr>
              <a:cxnSpLocks/>
            </p:cNvCxnSpPr>
            <p:nvPr/>
          </p:nvCxnSpPr>
          <p:spPr>
            <a:xfrm>
              <a:off x="4155045" y="1135680"/>
              <a:ext cx="148985" cy="1868162"/>
            </a:xfrm>
            <a:prstGeom prst="line">
              <a:avLst/>
            </a:prstGeom>
            <a:noFill/>
            <a:ln w="76200" cap="rnd" cmpd="sng" algn="ctr">
              <a:solidFill>
                <a:srgbClr val="297FD5">
                  <a:lumMod val="75000"/>
                </a:srgbClr>
              </a:solidFill>
              <a:prstDash val="solid"/>
              <a:miter lim="800000"/>
            </a:ln>
            <a:effectLst/>
          </p:spPr>
        </p:cxnSp>
        <p:pic>
          <p:nvPicPr>
            <p:cNvPr id="15" name="Graphic 11" descr="Building">
              <a:extLst>
                <a:ext uri="{FF2B5EF4-FFF2-40B4-BE49-F238E27FC236}">
                  <a16:creationId xmlns:a16="http://schemas.microsoft.com/office/drawing/2014/main" id="{BE0506F1-E2FF-404B-8DB5-6D62E7F4196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3830" y="350308"/>
              <a:ext cx="914400" cy="914400"/>
            </a:xfrm>
            <a:prstGeom prst="rect">
              <a:avLst/>
            </a:prstGeom>
          </p:spPr>
        </p:pic>
        <p:pic>
          <p:nvPicPr>
            <p:cNvPr id="16" name="Graphic 12" descr="Building">
              <a:extLst>
                <a:ext uri="{FF2B5EF4-FFF2-40B4-BE49-F238E27FC236}">
                  <a16:creationId xmlns:a16="http://schemas.microsoft.com/office/drawing/2014/main" id="{5D34C30F-CA50-294C-83FC-1A043CBD376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18330" y="2231965"/>
              <a:ext cx="914400" cy="914400"/>
            </a:xfrm>
            <a:prstGeom prst="rect">
              <a:avLst/>
            </a:prstGeom>
          </p:spPr>
        </p:pic>
        <p:pic>
          <p:nvPicPr>
            <p:cNvPr id="17" name="Graphic 13" descr="City">
              <a:extLst>
                <a:ext uri="{FF2B5EF4-FFF2-40B4-BE49-F238E27FC236}">
                  <a16:creationId xmlns:a16="http://schemas.microsoft.com/office/drawing/2014/main" id="{3CD8D537-D42A-9D4D-85BD-BF713719CBB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040" y="3582139"/>
              <a:ext cx="914400" cy="914400"/>
            </a:xfrm>
            <a:prstGeom prst="rect">
              <a:avLst/>
            </a:prstGeom>
          </p:spPr>
        </p:pic>
        <p:sp>
          <p:nvSpPr>
            <p:cNvPr id="18" name="TextBox 14">
              <a:extLst>
                <a:ext uri="{FF2B5EF4-FFF2-40B4-BE49-F238E27FC236}">
                  <a16:creationId xmlns:a16="http://schemas.microsoft.com/office/drawing/2014/main" id="{22540510-65E4-7549-B1D1-ABBC449EFF19}"/>
                </a:ext>
              </a:extLst>
            </p:cNvPr>
            <p:cNvSpPr txBox="1"/>
            <p:nvPr/>
          </p:nvSpPr>
          <p:spPr>
            <a:xfrm>
              <a:off x="1591945" y="0"/>
              <a:ext cx="3608705" cy="675640"/>
            </a:xfrm>
            <a:prstGeom prst="rect">
              <a:avLst/>
            </a:prstGeom>
            <a:noFill/>
            <a:ln>
              <a:noFill/>
            </a:ln>
          </p:spPr>
          <p:txBody>
            <a:bodyPr wrap="square" rtlCol="0">
              <a:noAutofit/>
            </a:bodyPr>
            <a:lstStyle/>
            <a:p>
              <a:pPr marL="0" marR="0" algn="ctr">
                <a:spcBef>
                  <a:spcPts val="0"/>
                </a:spcBef>
                <a:spcAft>
                  <a:spcPts val="0"/>
                </a:spcAft>
              </a:pPr>
              <a:r>
                <a:rPr lang="en-US" sz="900" i="1" kern="1200" dirty="0">
                  <a:solidFill>
                    <a:srgbClr val="000000"/>
                  </a:solidFill>
                  <a:effectLst/>
                  <a:latin typeface="Arial" panose="020B0604020202020204" pitchFamily="34" charset="0"/>
                  <a:ea typeface="Times New Roman" panose="02020603050405020304" pitchFamily="18" charset="0"/>
                </a:rPr>
                <a:t>How many jobs can someone walk to within 15 minutes?</a:t>
              </a:r>
              <a:endParaRPr lang="en-US" sz="1200" dirty="0">
                <a:effectLst/>
                <a:latin typeface="Times New Roman" panose="02020603050405020304" pitchFamily="18" charset="0"/>
                <a:ea typeface="Times New Roman" panose="02020603050405020304" pitchFamily="18" charset="0"/>
              </a:endParaRPr>
            </a:p>
          </p:txBody>
        </p:sp>
        <p:cxnSp>
          <p:nvCxnSpPr>
            <p:cNvPr id="19" name="Straight Connector 18">
              <a:extLst>
                <a:ext uri="{FF2B5EF4-FFF2-40B4-BE49-F238E27FC236}">
                  <a16:creationId xmlns:a16="http://schemas.microsoft.com/office/drawing/2014/main" id="{0F65FB47-D7C4-CE48-B962-2D46265FD087}"/>
                </a:ext>
              </a:extLst>
            </p:cNvPr>
            <p:cNvCxnSpPr>
              <a:cxnSpLocks/>
            </p:cNvCxnSpPr>
            <p:nvPr/>
          </p:nvCxnSpPr>
          <p:spPr>
            <a:xfrm flipV="1">
              <a:off x="3186430" y="3003842"/>
              <a:ext cx="1117600" cy="138241"/>
            </a:xfrm>
            <a:prstGeom prst="line">
              <a:avLst/>
            </a:prstGeom>
            <a:noFill/>
            <a:ln w="76200" cap="rnd" cmpd="sng" algn="ctr">
              <a:solidFill>
                <a:srgbClr val="297FD5">
                  <a:lumMod val="75000"/>
                </a:srgbClr>
              </a:solidFill>
              <a:prstDash val="sysDash"/>
              <a:miter lim="800000"/>
            </a:ln>
            <a:effectLst/>
          </p:spPr>
        </p:cxnSp>
        <p:pic>
          <p:nvPicPr>
            <p:cNvPr id="20" name="Graphic 16" descr="Walk">
              <a:extLst>
                <a:ext uri="{FF2B5EF4-FFF2-40B4-BE49-F238E27FC236}">
                  <a16:creationId xmlns:a16="http://schemas.microsoft.com/office/drawing/2014/main" id="{B2B7D645-2F72-934E-8DF4-4FB570F11A7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65689" y="1799641"/>
              <a:ext cx="804650" cy="804650"/>
            </a:xfrm>
            <a:prstGeom prst="rect">
              <a:avLst/>
            </a:prstGeom>
          </p:spPr>
        </p:pic>
      </p:grpSp>
      <p:pic>
        <p:nvPicPr>
          <p:cNvPr id="2" name="Audio 1">
            <a:hlinkClick r:id="" action="ppaction://media"/>
            <a:extLst>
              <a:ext uri="{FF2B5EF4-FFF2-40B4-BE49-F238E27FC236}">
                <a16:creationId xmlns:a16="http://schemas.microsoft.com/office/drawing/2014/main" id="{70A6E189-AB44-44F1-9EEA-8A0B37EA8C0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281455663"/>
      </p:ext>
    </p:extLst>
  </p:cSld>
  <p:clrMapOvr>
    <a:masterClrMapping/>
  </p:clrMapOvr>
  <mc:AlternateContent xmlns:mc="http://schemas.openxmlformats.org/markup-compatibility/2006">
    <mc:Choice xmlns:p14="http://schemas.microsoft.com/office/powerpoint/2010/main" Requires="p14">
      <p:transition spd="slow" p14:dur="2000" advTm="155235"/>
    </mc:Choice>
    <mc:Fallback>
      <p:transition spd="slow" advTm="1552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120" y="82265"/>
            <a:ext cx="8795982" cy="752354"/>
          </a:xfrm>
        </p:spPr>
        <p:txBody>
          <a:bodyPr anchor="ctr"/>
          <a:lstStyle/>
          <a:p>
            <a:r>
              <a:rPr lang="en-US" sz="2400" dirty="0"/>
              <a:t>Learning More About the HSP Equity Approach</a:t>
            </a:r>
          </a:p>
        </p:txBody>
      </p:sp>
      <p:sp>
        <p:nvSpPr>
          <p:cNvPr id="8" name="Slide Number Placeholder 4"/>
          <p:cNvSpPr>
            <a:spLocks noGrp="1"/>
          </p:cNvSpPr>
          <p:nvPr>
            <p:ph type="sldNum" sz="quarter" idx="12"/>
          </p:nvPr>
        </p:nvSpPr>
        <p:spPr>
          <a:xfrm>
            <a:off x="7010400" y="4869657"/>
            <a:ext cx="2133600" cy="273844"/>
          </a:xfrm>
        </p:spPr>
        <p:txBody>
          <a:bodyPr/>
          <a:lstStyle/>
          <a:p>
            <a:pPr>
              <a:defRPr/>
            </a:pPr>
            <a:fld id="{07A1B390-8C00-49C7-BEED-470B249615B6}" type="slidenum">
              <a:rPr lang="en-US" smtClean="0"/>
              <a:pPr>
                <a:defRPr/>
              </a:pPr>
              <a:t>2</a:t>
            </a:fld>
            <a:endParaRPr lang="en-US" dirty="0"/>
          </a:p>
        </p:txBody>
      </p:sp>
      <p:sp>
        <p:nvSpPr>
          <p:cNvPr id="12" name="TextBox 11">
            <a:extLst>
              <a:ext uri="{FF2B5EF4-FFF2-40B4-BE49-F238E27FC236}">
                <a16:creationId xmlns:a16="http://schemas.microsoft.com/office/drawing/2014/main" id="{D2AA5480-BDC0-4A96-BAD5-F4EAA05336DF}"/>
              </a:ext>
            </a:extLst>
          </p:cNvPr>
          <p:cNvSpPr txBox="1"/>
          <p:nvPr/>
        </p:nvSpPr>
        <p:spPr>
          <a:xfrm>
            <a:off x="1295254" y="947406"/>
            <a:ext cx="4246880" cy="3323987"/>
          </a:xfrm>
          <a:prstGeom prst="rect">
            <a:avLst/>
          </a:prstGeom>
          <a:noFill/>
        </p:spPr>
        <p:txBody>
          <a:bodyPr wrap="square">
            <a:spAutoFit/>
          </a:bodyPr>
          <a:lstStyle/>
          <a:p>
            <a:pPr>
              <a:spcAft>
                <a:spcPts val="3600"/>
              </a:spcAft>
            </a:pPr>
            <a:r>
              <a:rPr lang="en-US" dirty="0"/>
              <a:t>How was it developed?</a:t>
            </a:r>
          </a:p>
          <a:p>
            <a:pPr>
              <a:spcAft>
                <a:spcPts val="3600"/>
              </a:spcAft>
            </a:pPr>
            <a:r>
              <a:rPr lang="en-US" dirty="0"/>
              <a:t>What is it?</a:t>
            </a:r>
          </a:p>
          <a:p>
            <a:pPr>
              <a:spcAft>
                <a:spcPts val="3600"/>
              </a:spcAft>
            </a:pPr>
            <a:r>
              <a:rPr lang="en-US" dirty="0"/>
              <a:t>What analysis is planned?</a:t>
            </a:r>
          </a:p>
          <a:p>
            <a:pPr>
              <a:spcAft>
                <a:spcPts val="3600"/>
              </a:spcAft>
            </a:pPr>
            <a:r>
              <a:rPr lang="en-US" dirty="0"/>
              <a:t>What engagement is planned?</a:t>
            </a:r>
          </a:p>
          <a:p>
            <a:pPr>
              <a:spcAft>
                <a:spcPts val="3600"/>
              </a:spcAft>
            </a:pPr>
            <a:r>
              <a:rPr lang="en-US" dirty="0"/>
              <a:t>How will information be used?</a:t>
            </a:r>
          </a:p>
        </p:txBody>
      </p:sp>
      <p:grpSp>
        <p:nvGrpSpPr>
          <p:cNvPr id="26" name="Group 25">
            <a:extLst>
              <a:ext uri="{FF2B5EF4-FFF2-40B4-BE49-F238E27FC236}">
                <a16:creationId xmlns:a16="http://schemas.microsoft.com/office/drawing/2014/main" id="{0F97F421-6EA8-423B-8D33-D141EB822674}"/>
              </a:ext>
            </a:extLst>
          </p:cNvPr>
          <p:cNvGrpSpPr/>
          <p:nvPr/>
        </p:nvGrpSpPr>
        <p:grpSpPr>
          <a:xfrm>
            <a:off x="325121" y="2927312"/>
            <a:ext cx="555052" cy="706047"/>
            <a:chOff x="507130" y="2729947"/>
            <a:chExt cx="779441" cy="991479"/>
          </a:xfrm>
        </p:grpSpPr>
        <p:pic>
          <p:nvPicPr>
            <p:cNvPr id="4" name="Graphic 3" descr="Chat with solid fill">
              <a:extLst>
                <a:ext uri="{FF2B5EF4-FFF2-40B4-BE49-F238E27FC236}">
                  <a16:creationId xmlns:a16="http://schemas.microsoft.com/office/drawing/2014/main" id="{59E2D844-8491-484D-A95E-F24F4EBDE11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0193" y="2729947"/>
              <a:ext cx="538711" cy="538711"/>
            </a:xfrm>
            <a:prstGeom prst="rect">
              <a:avLst/>
            </a:prstGeom>
          </p:spPr>
        </p:pic>
        <p:pic>
          <p:nvPicPr>
            <p:cNvPr id="7" name="Graphic 6" descr="Users with solid fill">
              <a:extLst>
                <a:ext uri="{FF2B5EF4-FFF2-40B4-BE49-F238E27FC236}">
                  <a16:creationId xmlns:a16="http://schemas.microsoft.com/office/drawing/2014/main" id="{B4608EB7-C710-40A6-8714-5B1534E436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7130" y="2941985"/>
              <a:ext cx="779441" cy="779441"/>
            </a:xfrm>
            <a:prstGeom prst="rect">
              <a:avLst/>
            </a:prstGeom>
          </p:spPr>
        </p:pic>
      </p:grpSp>
      <p:pic>
        <p:nvPicPr>
          <p:cNvPr id="17" name="Graphic 16" descr="Group brainstorm with solid fill">
            <a:extLst>
              <a:ext uri="{FF2B5EF4-FFF2-40B4-BE49-F238E27FC236}">
                <a16:creationId xmlns:a16="http://schemas.microsoft.com/office/drawing/2014/main" id="{81EF3A56-DD75-4A49-BFFD-8E1CE497E4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25121" y="759790"/>
            <a:ext cx="651158" cy="651158"/>
          </a:xfrm>
          <a:prstGeom prst="rect">
            <a:avLst/>
          </a:prstGeom>
        </p:spPr>
      </p:pic>
      <p:pic>
        <p:nvPicPr>
          <p:cNvPr id="19" name="Graphic 18" descr="Bar chart with solid fill">
            <a:extLst>
              <a:ext uri="{FF2B5EF4-FFF2-40B4-BE49-F238E27FC236}">
                <a16:creationId xmlns:a16="http://schemas.microsoft.com/office/drawing/2014/main" id="{2F7CB4CB-2014-4286-AC97-9D85FD0DC8B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25121" y="2220728"/>
            <a:ext cx="651158" cy="651158"/>
          </a:xfrm>
          <a:prstGeom prst="rect">
            <a:avLst/>
          </a:prstGeom>
        </p:spPr>
      </p:pic>
      <p:pic>
        <p:nvPicPr>
          <p:cNvPr id="23" name="Graphic 22" descr="Gears with solid fill">
            <a:extLst>
              <a:ext uri="{FF2B5EF4-FFF2-40B4-BE49-F238E27FC236}">
                <a16:creationId xmlns:a16="http://schemas.microsoft.com/office/drawing/2014/main" id="{0236E8FE-25A4-4ACE-B5DD-0C8D54C697F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25121" y="1493671"/>
            <a:ext cx="651158" cy="651158"/>
          </a:xfrm>
          <a:prstGeom prst="rect">
            <a:avLst/>
          </a:prstGeom>
        </p:spPr>
      </p:pic>
      <p:pic>
        <p:nvPicPr>
          <p:cNvPr id="25" name="Graphic 24" descr="Puzzle pieces with solid fill">
            <a:extLst>
              <a:ext uri="{FF2B5EF4-FFF2-40B4-BE49-F238E27FC236}">
                <a16:creationId xmlns:a16="http://schemas.microsoft.com/office/drawing/2014/main" id="{1C237B0B-F058-4582-9583-393D23837B5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25121" y="3709303"/>
            <a:ext cx="651158" cy="651158"/>
          </a:xfrm>
          <a:prstGeom prst="rect">
            <a:avLst/>
          </a:prstGeom>
        </p:spPr>
      </p:pic>
      <p:pic>
        <p:nvPicPr>
          <p:cNvPr id="5" name="Audio 4">
            <a:hlinkClick r:id="" action="ppaction://media"/>
            <a:extLst>
              <a:ext uri="{FF2B5EF4-FFF2-40B4-BE49-F238E27FC236}">
                <a16:creationId xmlns:a16="http://schemas.microsoft.com/office/drawing/2014/main" id="{3ED12C16-0A1C-4EB8-98CB-7851ABAABD65}"/>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247168657"/>
      </p:ext>
    </p:extLst>
  </p:cSld>
  <p:clrMapOvr>
    <a:masterClrMapping/>
  </p:clrMapOvr>
  <mc:AlternateContent xmlns:mc="http://schemas.openxmlformats.org/markup-compatibility/2006">
    <mc:Choice xmlns:p14="http://schemas.microsoft.com/office/powerpoint/2010/main" Requires="p14">
      <p:transition spd="slow" p14:dur="2000" advTm="22811"/>
    </mc:Choice>
    <mc:Fallback>
      <p:transition spd="slow" advTm="228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a:extLst>
              <a:ext uri="{FF2B5EF4-FFF2-40B4-BE49-F238E27FC236}">
                <a16:creationId xmlns:a16="http://schemas.microsoft.com/office/drawing/2014/main" id="{0229DD3D-FA17-644E-81EA-F49ACCB65A6F}"/>
              </a:ext>
            </a:extLst>
          </p:cNvPr>
          <p:cNvGraphicFramePr>
            <a:graphicFrameLocks noGrp="1"/>
          </p:cNvGraphicFramePr>
          <p:nvPr>
            <p:ph sz="half" idx="13"/>
            <p:extLst>
              <p:ext uri="{D42A27DB-BD31-4B8C-83A1-F6EECF244321}">
                <p14:modId xmlns:p14="http://schemas.microsoft.com/office/powerpoint/2010/main" val="804069383"/>
              </p:ext>
            </p:extLst>
          </p:nvPr>
        </p:nvGraphicFramePr>
        <p:xfrm>
          <a:off x="4986882" y="781292"/>
          <a:ext cx="3780473" cy="3906458"/>
        </p:xfrm>
        <a:graphic>
          <a:graphicData uri="http://schemas.openxmlformats.org/drawingml/2006/table">
            <a:tbl>
              <a:tblPr firstRow="1" bandRow="1">
                <a:tableStyleId>{7DF18680-E054-41AD-8BC1-D1AEF772440D}</a:tableStyleId>
              </a:tblPr>
              <a:tblGrid>
                <a:gridCol w="1727421">
                  <a:extLst>
                    <a:ext uri="{9D8B030D-6E8A-4147-A177-3AD203B41FA5}">
                      <a16:colId xmlns:a16="http://schemas.microsoft.com/office/drawing/2014/main" val="1339744422"/>
                    </a:ext>
                  </a:extLst>
                </a:gridCol>
                <a:gridCol w="1026526">
                  <a:extLst>
                    <a:ext uri="{9D8B030D-6E8A-4147-A177-3AD203B41FA5}">
                      <a16:colId xmlns:a16="http://schemas.microsoft.com/office/drawing/2014/main" val="2214911213"/>
                    </a:ext>
                  </a:extLst>
                </a:gridCol>
                <a:gridCol w="1026526">
                  <a:extLst>
                    <a:ext uri="{9D8B030D-6E8A-4147-A177-3AD203B41FA5}">
                      <a16:colId xmlns:a16="http://schemas.microsoft.com/office/drawing/2014/main" val="3151489154"/>
                    </a:ext>
                  </a:extLst>
                </a:gridCol>
              </a:tblGrid>
              <a:tr h="462630">
                <a:tc gridSpan="3">
                  <a:txBody>
                    <a:bodyPr/>
                    <a:lstStyle/>
                    <a:p>
                      <a:pPr algn="ctr"/>
                      <a:r>
                        <a:rPr lang="en-US" sz="1800" dirty="0">
                          <a:latin typeface="Arial" panose="020B0604020202020204" pitchFamily="34" charset="0"/>
                          <a:cs typeface="Arial" panose="020B0604020202020204" pitchFamily="34" charset="0"/>
                        </a:rPr>
                        <a:t>Standardized metrics</a:t>
                      </a:r>
                    </a:p>
                  </a:txBody>
                  <a:tcPr marL="68580" marR="68580" marT="34290" marB="34290" anchor="ctr"/>
                </a:tc>
                <a:tc hMerge="1">
                  <a:txBody>
                    <a:bodyPr/>
                    <a:lstStyle/>
                    <a:p>
                      <a:endParaRPr lang="en-US" dirty="0"/>
                    </a:p>
                  </a:txBody>
                  <a:tcPr/>
                </a:tc>
                <a:tc hMerge="1">
                  <a:txBody>
                    <a:bodyPr/>
                    <a:lstStyle/>
                    <a:p>
                      <a:pPr algn="ctr"/>
                      <a:endParaRPr lang="en-US"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54392238"/>
                  </a:ext>
                </a:extLst>
              </a:tr>
              <a:tr h="860957">
                <a:tc>
                  <a:txBody>
                    <a:bodyPr/>
                    <a:lstStyle/>
                    <a:p>
                      <a:pPr algn="ctr"/>
                      <a:r>
                        <a:rPr lang="en-US" sz="1500" dirty="0">
                          <a:latin typeface="Arial" panose="020B0604020202020204" pitchFamily="34" charset="0"/>
                          <a:cs typeface="Arial" panose="020B0604020202020204" pitchFamily="34" charset="0"/>
                        </a:rPr>
                        <a:t>Land use accessibility</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200 jobs</a:t>
                      </a: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3521920911"/>
                  </a:ext>
                </a:extLst>
              </a:tr>
              <a:tr h="860957">
                <a:tc>
                  <a:txBody>
                    <a:bodyPr/>
                    <a:lstStyle/>
                    <a:p>
                      <a:pPr algn="ctr"/>
                      <a:endParaRPr lang="en-US" sz="14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dirty="0">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30749872"/>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solidFill>
                          <a:srgbClr val="C00000"/>
                        </a:solidFill>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solidFill>
                          <a:srgbClr val="C00000"/>
                        </a:solidFill>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solidFill>
                          <a:srgbClr val="C00000"/>
                        </a:solidFill>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2948051923"/>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3846160668"/>
                  </a:ext>
                </a:extLst>
              </a:tr>
            </a:tbl>
          </a:graphicData>
        </a:graphic>
      </p:graphicFrame>
      <p:sp>
        <p:nvSpPr>
          <p:cNvPr id="4" name="Title 3">
            <a:extLst>
              <a:ext uri="{FF2B5EF4-FFF2-40B4-BE49-F238E27FC236}">
                <a16:creationId xmlns:a16="http://schemas.microsoft.com/office/drawing/2014/main" id="{D1606EAD-CD7C-4048-AE15-1C76EDB976A0}"/>
              </a:ext>
            </a:extLst>
          </p:cNvPr>
          <p:cNvSpPr>
            <a:spLocks noGrp="1"/>
          </p:cNvSpPr>
          <p:nvPr>
            <p:ph type="title"/>
          </p:nvPr>
        </p:nvSpPr>
        <p:spPr>
          <a:xfrm>
            <a:off x="114300" y="2781"/>
            <a:ext cx="8572500" cy="514350"/>
          </a:xfrm>
        </p:spPr>
        <p:txBody>
          <a:bodyPr/>
          <a:lstStyle/>
          <a:p>
            <a:r>
              <a:rPr lang="en-US" dirty="0"/>
              <a:t>“Land use accessibility”</a:t>
            </a:r>
          </a:p>
        </p:txBody>
      </p:sp>
      <p:sp>
        <p:nvSpPr>
          <p:cNvPr id="5" name="Slide Number Placeholder 4">
            <a:extLst>
              <a:ext uri="{FF2B5EF4-FFF2-40B4-BE49-F238E27FC236}">
                <a16:creationId xmlns:a16="http://schemas.microsoft.com/office/drawing/2014/main" id="{A54E0932-787F-994F-98EB-506ADA4D6FE2}"/>
              </a:ext>
            </a:extLst>
          </p:cNvPr>
          <p:cNvSpPr>
            <a:spLocks noGrp="1"/>
          </p:cNvSpPr>
          <p:nvPr>
            <p:ph type="sldNum" sz="quarter" idx="4"/>
          </p:nvPr>
        </p:nvSpPr>
        <p:spPr>
          <a:xfrm>
            <a:off x="4400550" y="4879253"/>
            <a:ext cx="342900" cy="171450"/>
          </a:xfrm>
        </p:spPr>
        <p:txBody>
          <a:bodyPr/>
          <a:lstStyle/>
          <a:p>
            <a:pPr defTabSz="685800" fontAlgn="auto">
              <a:spcBef>
                <a:spcPts val="0"/>
              </a:spcBef>
              <a:spcAft>
                <a:spcPts val="0"/>
              </a:spcAft>
            </a:pPr>
            <a:fld id="{3D721101-93DC-6540-965A-80AA03911783}" type="slidenum">
              <a:rPr lang="en-US">
                <a:solidFill>
                  <a:srgbClr val="000000"/>
                </a:solidFill>
              </a:rPr>
              <a:pPr defTabSz="685800" fontAlgn="auto">
                <a:spcBef>
                  <a:spcPts val="0"/>
                </a:spcBef>
                <a:spcAft>
                  <a:spcPts val="0"/>
                </a:spcAft>
              </a:pPr>
              <a:t>20</a:t>
            </a:fld>
            <a:endParaRPr lang="en-US">
              <a:solidFill>
                <a:srgbClr val="000000"/>
              </a:solidFill>
            </a:endParaRPr>
          </a:p>
        </p:txBody>
      </p:sp>
      <p:pic>
        <p:nvPicPr>
          <p:cNvPr id="9" name="Graphic 8" descr="House">
            <a:extLst>
              <a:ext uri="{FF2B5EF4-FFF2-40B4-BE49-F238E27FC236}">
                <a16:creationId xmlns:a16="http://schemas.microsoft.com/office/drawing/2014/main" id="{79479F83-DC04-6847-AD18-C128D34B99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94318" y="3246666"/>
            <a:ext cx="736801" cy="736801"/>
          </a:xfrm>
          <a:prstGeom prst="rect">
            <a:avLst/>
          </a:prstGeom>
        </p:spPr>
      </p:pic>
      <p:pic>
        <p:nvPicPr>
          <p:cNvPr id="11" name="Graphic 10" descr="City">
            <a:extLst>
              <a:ext uri="{FF2B5EF4-FFF2-40B4-BE49-F238E27FC236}">
                <a16:creationId xmlns:a16="http://schemas.microsoft.com/office/drawing/2014/main" id="{7A596F6E-E06A-C942-B8DB-46B57182CF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6598" y="910586"/>
            <a:ext cx="1025291" cy="1025291"/>
          </a:xfrm>
          <a:prstGeom prst="rect">
            <a:avLst/>
          </a:prstGeom>
        </p:spPr>
      </p:pic>
      <p:pic>
        <p:nvPicPr>
          <p:cNvPr id="13" name="Graphic 12" descr="Factory">
            <a:extLst>
              <a:ext uri="{FF2B5EF4-FFF2-40B4-BE49-F238E27FC236}">
                <a16:creationId xmlns:a16="http://schemas.microsoft.com/office/drawing/2014/main" id="{FE1709FE-BDC7-2445-BF08-A099CB914FF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2718" y="2410588"/>
            <a:ext cx="953465" cy="953465"/>
          </a:xfrm>
          <a:prstGeom prst="rect">
            <a:avLst/>
          </a:prstGeom>
        </p:spPr>
      </p:pic>
      <p:pic>
        <p:nvPicPr>
          <p:cNvPr id="15" name="Graphic 14" descr="Building">
            <a:extLst>
              <a:ext uri="{FF2B5EF4-FFF2-40B4-BE49-F238E27FC236}">
                <a16:creationId xmlns:a16="http://schemas.microsoft.com/office/drawing/2014/main" id="{5908F5D8-63B4-794B-B152-A2BD687229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79764" y="1920474"/>
            <a:ext cx="752183" cy="752183"/>
          </a:xfrm>
          <a:prstGeom prst="rect">
            <a:avLst/>
          </a:prstGeom>
        </p:spPr>
      </p:pic>
      <p:sp>
        <p:nvSpPr>
          <p:cNvPr id="23" name="TextBox 22">
            <a:extLst>
              <a:ext uri="{FF2B5EF4-FFF2-40B4-BE49-F238E27FC236}">
                <a16:creationId xmlns:a16="http://schemas.microsoft.com/office/drawing/2014/main" id="{BF96A876-AC1A-054F-B325-046AB8350AE5}"/>
              </a:ext>
            </a:extLst>
          </p:cNvPr>
          <p:cNvSpPr txBox="1"/>
          <p:nvPr/>
        </p:nvSpPr>
        <p:spPr>
          <a:xfrm>
            <a:off x="1179395" y="849361"/>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500</a:t>
            </a:r>
          </a:p>
        </p:txBody>
      </p:sp>
      <p:sp>
        <p:nvSpPr>
          <p:cNvPr id="40" name="TextBox 39">
            <a:extLst>
              <a:ext uri="{FF2B5EF4-FFF2-40B4-BE49-F238E27FC236}">
                <a16:creationId xmlns:a16="http://schemas.microsoft.com/office/drawing/2014/main" id="{D9DE3BE3-36CF-CD46-B9A0-6D07EFDA5B5E}"/>
              </a:ext>
            </a:extLst>
          </p:cNvPr>
          <p:cNvSpPr txBox="1"/>
          <p:nvPr/>
        </p:nvSpPr>
        <p:spPr>
          <a:xfrm>
            <a:off x="3216991" y="1658878"/>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100</a:t>
            </a:r>
          </a:p>
        </p:txBody>
      </p:sp>
      <p:sp>
        <p:nvSpPr>
          <p:cNvPr id="42" name="TextBox 41">
            <a:extLst>
              <a:ext uri="{FF2B5EF4-FFF2-40B4-BE49-F238E27FC236}">
                <a16:creationId xmlns:a16="http://schemas.microsoft.com/office/drawing/2014/main" id="{70C0016C-5566-5549-B286-8F142F922454}"/>
              </a:ext>
            </a:extLst>
          </p:cNvPr>
          <p:cNvSpPr txBox="1"/>
          <p:nvPr/>
        </p:nvSpPr>
        <p:spPr>
          <a:xfrm>
            <a:off x="1220896" y="2477261"/>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a:t>
            </a:r>
          </a:p>
        </p:txBody>
      </p:sp>
      <p:sp>
        <p:nvSpPr>
          <p:cNvPr id="44" name="TextBox 43">
            <a:extLst>
              <a:ext uri="{FF2B5EF4-FFF2-40B4-BE49-F238E27FC236}">
                <a16:creationId xmlns:a16="http://schemas.microsoft.com/office/drawing/2014/main" id="{476D6188-471D-7648-98F9-DD1BAC38F980}"/>
              </a:ext>
            </a:extLst>
          </p:cNvPr>
          <p:cNvSpPr txBox="1"/>
          <p:nvPr/>
        </p:nvSpPr>
        <p:spPr>
          <a:xfrm rot="3727676">
            <a:off x="1783866" y="2397840"/>
            <a:ext cx="1272992"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000000"/>
                </a:solidFill>
                <a:latin typeface="Calibri" panose="020F0502020204030204"/>
              </a:rPr>
              <a:t>20 minutes</a:t>
            </a:r>
          </a:p>
        </p:txBody>
      </p:sp>
      <p:sp>
        <p:nvSpPr>
          <p:cNvPr id="46" name="TextBox 45">
            <a:extLst>
              <a:ext uri="{FF2B5EF4-FFF2-40B4-BE49-F238E27FC236}">
                <a16:creationId xmlns:a16="http://schemas.microsoft.com/office/drawing/2014/main" id="{18FD6327-3E9A-5A4B-9BE9-065C0FD19F0F}"/>
              </a:ext>
            </a:extLst>
          </p:cNvPr>
          <p:cNvSpPr txBox="1"/>
          <p:nvPr/>
        </p:nvSpPr>
        <p:spPr>
          <a:xfrm rot="2162581">
            <a:off x="1283688" y="3431115"/>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000000"/>
                </a:solidFill>
                <a:latin typeface="Calibri" panose="020F0502020204030204"/>
              </a:rPr>
              <a:t>8 minutes</a:t>
            </a:r>
          </a:p>
        </p:txBody>
      </p:sp>
      <p:sp>
        <p:nvSpPr>
          <p:cNvPr id="48" name="TextBox 47">
            <a:extLst>
              <a:ext uri="{FF2B5EF4-FFF2-40B4-BE49-F238E27FC236}">
                <a16:creationId xmlns:a16="http://schemas.microsoft.com/office/drawing/2014/main" id="{1D659C9B-007D-1840-93EA-650EDF6B1808}"/>
              </a:ext>
            </a:extLst>
          </p:cNvPr>
          <p:cNvSpPr txBox="1"/>
          <p:nvPr/>
        </p:nvSpPr>
        <p:spPr>
          <a:xfrm rot="18216136">
            <a:off x="2737313" y="3068736"/>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000000"/>
                </a:solidFill>
                <a:latin typeface="Calibri" panose="020F0502020204030204"/>
              </a:rPr>
              <a:t>10 minutes</a:t>
            </a:r>
          </a:p>
        </p:txBody>
      </p:sp>
      <p:cxnSp>
        <p:nvCxnSpPr>
          <p:cNvPr id="6" name="Straight Arrow Connector 5">
            <a:extLst>
              <a:ext uri="{FF2B5EF4-FFF2-40B4-BE49-F238E27FC236}">
                <a16:creationId xmlns:a16="http://schemas.microsoft.com/office/drawing/2014/main" id="{92C77D99-65B0-0341-9444-DC12B69A46BA}"/>
              </a:ext>
            </a:extLst>
          </p:cNvPr>
          <p:cNvCxnSpPr>
            <a:cxnSpLocks/>
          </p:cNvCxnSpPr>
          <p:nvPr/>
        </p:nvCxnSpPr>
        <p:spPr>
          <a:xfrm flipV="1">
            <a:off x="2951535" y="2757426"/>
            <a:ext cx="416035" cy="613998"/>
          </a:xfrm>
          <a:prstGeom prst="straightConnector1">
            <a:avLst/>
          </a:prstGeom>
          <a:ln w="76200" cap="rnd">
            <a:solidFill>
              <a:schemeClr val="tx1"/>
            </a:solidFill>
            <a:prstDash val="sysDash"/>
            <a:round/>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7137F543-615D-5F48-B069-600BB05E3B5F}"/>
              </a:ext>
            </a:extLst>
          </p:cNvPr>
          <p:cNvCxnSpPr>
            <a:cxnSpLocks/>
          </p:cNvCxnSpPr>
          <p:nvPr/>
        </p:nvCxnSpPr>
        <p:spPr>
          <a:xfrm flipH="1" flipV="1">
            <a:off x="1838803" y="1875299"/>
            <a:ext cx="725633" cy="1416486"/>
          </a:xfrm>
          <a:prstGeom prst="straightConnector1">
            <a:avLst/>
          </a:prstGeom>
          <a:ln w="76200" cap="rnd">
            <a:solidFill>
              <a:schemeClr val="tx1"/>
            </a:solidFill>
            <a:prstDash val="sysDash"/>
            <a:round/>
            <a:tailEnd type="stealth"/>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B05BD2B7-BD4D-A74E-86ED-8EBFFDA5283C}"/>
              </a:ext>
            </a:extLst>
          </p:cNvPr>
          <p:cNvCxnSpPr>
            <a:cxnSpLocks/>
          </p:cNvCxnSpPr>
          <p:nvPr/>
        </p:nvCxnSpPr>
        <p:spPr>
          <a:xfrm flipH="1" flipV="1">
            <a:off x="1805187" y="3186903"/>
            <a:ext cx="462863" cy="369043"/>
          </a:xfrm>
          <a:prstGeom prst="straightConnector1">
            <a:avLst/>
          </a:prstGeom>
          <a:ln w="76200" cap="rnd">
            <a:solidFill>
              <a:schemeClr val="tx1"/>
            </a:solidFill>
            <a:prstDash val="sysDash"/>
            <a:round/>
            <a:tailEnd type="stealth"/>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832D9FB5-E0AB-8046-87FB-3BC336BA5B58}"/>
              </a:ext>
            </a:extLst>
          </p:cNvPr>
          <p:cNvSpPr txBox="1"/>
          <p:nvPr/>
        </p:nvSpPr>
        <p:spPr>
          <a:xfrm>
            <a:off x="177801" y="4289252"/>
            <a:ext cx="4565650" cy="461665"/>
          </a:xfrm>
          <a:prstGeom prst="rect">
            <a:avLst/>
          </a:prstGeom>
          <a:noFill/>
        </p:spPr>
        <p:txBody>
          <a:bodyPr wrap="square" rtlCol="0">
            <a:spAutoFit/>
          </a:bodyPr>
          <a:lstStyle/>
          <a:p>
            <a:pPr algn="ctr" defTabSz="685800" fontAlgn="auto">
              <a:spcBef>
                <a:spcPts val="0"/>
              </a:spcBef>
              <a:spcAft>
                <a:spcPts val="0"/>
              </a:spcAft>
            </a:pPr>
            <a:r>
              <a:rPr lang="en-US" sz="1200" i="1" dirty="0">
                <a:solidFill>
                  <a:srgbClr val="000000"/>
                </a:solidFill>
                <a:latin typeface="Calibri" panose="020F0502020204030204"/>
              </a:rPr>
              <a:t>Sum of accessible destinations assuming straight-line travel at 35 mph (85</a:t>
            </a:r>
            <a:r>
              <a:rPr lang="en-US" sz="1200" i="1" baseline="30000" dirty="0">
                <a:solidFill>
                  <a:srgbClr val="000000"/>
                </a:solidFill>
                <a:latin typeface="Calibri" panose="020F0502020204030204"/>
              </a:rPr>
              <a:t>th</a:t>
            </a:r>
            <a:r>
              <a:rPr lang="en-US" sz="1200" i="1" dirty="0">
                <a:solidFill>
                  <a:srgbClr val="000000"/>
                </a:solidFill>
                <a:latin typeface="Calibri" panose="020F0502020204030204"/>
              </a:rPr>
              <a:t> percentile commute speed), weighted by travel time</a:t>
            </a:r>
          </a:p>
        </p:txBody>
      </p:sp>
      <p:sp>
        <p:nvSpPr>
          <p:cNvPr id="20" name="TextBox 19">
            <a:extLst>
              <a:ext uri="{FF2B5EF4-FFF2-40B4-BE49-F238E27FC236}">
                <a16:creationId xmlns:a16="http://schemas.microsoft.com/office/drawing/2014/main" id="{48D796BB-613A-2949-B78A-B65CF171DEA2}"/>
              </a:ext>
            </a:extLst>
          </p:cNvPr>
          <p:cNvSpPr txBox="1"/>
          <p:nvPr/>
        </p:nvSpPr>
        <p:spPr>
          <a:xfrm>
            <a:off x="2165683" y="3907902"/>
            <a:ext cx="994069" cy="323165"/>
          </a:xfrm>
          <a:prstGeom prst="rect">
            <a:avLst/>
          </a:prstGeom>
          <a:noFill/>
        </p:spPr>
        <p:txBody>
          <a:bodyPr wrap="square" rtlCol="0">
            <a:spAutoFit/>
          </a:bodyPr>
          <a:lstStyle/>
          <a:p>
            <a:pPr algn="ctr" defTabSz="685800" fontAlgn="auto">
              <a:spcBef>
                <a:spcPts val="0"/>
              </a:spcBef>
              <a:spcAft>
                <a:spcPts val="0"/>
              </a:spcAft>
            </a:pPr>
            <a:r>
              <a:rPr lang="en-US" sz="1500" b="1" dirty="0">
                <a:solidFill>
                  <a:srgbClr val="000000"/>
                </a:solidFill>
                <a:latin typeface="Calibri" panose="020F0502020204030204"/>
              </a:rPr>
              <a:t>= 200 jobs</a:t>
            </a:r>
          </a:p>
        </p:txBody>
      </p:sp>
      <p:pic>
        <p:nvPicPr>
          <p:cNvPr id="2" name="Audio 1">
            <a:hlinkClick r:id="" action="ppaction://media"/>
            <a:extLst>
              <a:ext uri="{FF2B5EF4-FFF2-40B4-BE49-F238E27FC236}">
                <a16:creationId xmlns:a16="http://schemas.microsoft.com/office/drawing/2014/main" id="{AB294C1A-F95D-4B6F-BF0D-21427D371309}"/>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097796744"/>
      </p:ext>
    </p:extLst>
  </p:cSld>
  <p:clrMapOvr>
    <a:masterClrMapping/>
  </p:clrMapOvr>
  <mc:AlternateContent xmlns:mc="http://schemas.openxmlformats.org/markup-compatibility/2006">
    <mc:Choice xmlns:p14="http://schemas.microsoft.com/office/powerpoint/2010/main" Requires="p14">
      <p:transition spd="slow" p14:dur="2000" advTm="53067"/>
    </mc:Choice>
    <mc:Fallback>
      <p:transition spd="slow" advTm="530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a:extLst>
              <a:ext uri="{FF2B5EF4-FFF2-40B4-BE49-F238E27FC236}">
                <a16:creationId xmlns:a16="http://schemas.microsoft.com/office/drawing/2014/main" id="{0229DD3D-FA17-644E-81EA-F49ACCB65A6F}"/>
              </a:ext>
            </a:extLst>
          </p:cNvPr>
          <p:cNvGraphicFramePr>
            <a:graphicFrameLocks noGrp="1"/>
          </p:cNvGraphicFramePr>
          <p:nvPr>
            <p:ph sz="half" idx="13"/>
            <p:extLst>
              <p:ext uri="{D42A27DB-BD31-4B8C-83A1-F6EECF244321}">
                <p14:modId xmlns:p14="http://schemas.microsoft.com/office/powerpoint/2010/main" val="1934882778"/>
              </p:ext>
            </p:extLst>
          </p:nvPr>
        </p:nvGraphicFramePr>
        <p:xfrm>
          <a:off x="4986882" y="781292"/>
          <a:ext cx="3780473" cy="3906458"/>
        </p:xfrm>
        <a:graphic>
          <a:graphicData uri="http://schemas.openxmlformats.org/drawingml/2006/table">
            <a:tbl>
              <a:tblPr firstRow="1" bandRow="1">
                <a:tableStyleId>{7DF18680-E054-41AD-8BC1-D1AEF772440D}</a:tableStyleId>
              </a:tblPr>
              <a:tblGrid>
                <a:gridCol w="1727421">
                  <a:extLst>
                    <a:ext uri="{9D8B030D-6E8A-4147-A177-3AD203B41FA5}">
                      <a16:colId xmlns:a16="http://schemas.microsoft.com/office/drawing/2014/main" val="1339744422"/>
                    </a:ext>
                  </a:extLst>
                </a:gridCol>
                <a:gridCol w="1026526">
                  <a:extLst>
                    <a:ext uri="{9D8B030D-6E8A-4147-A177-3AD203B41FA5}">
                      <a16:colId xmlns:a16="http://schemas.microsoft.com/office/drawing/2014/main" val="2214911213"/>
                    </a:ext>
                  </a:extLst>
                </a:gridCol>
                <a:gridCol w="1026526">
                  <a:extLst>
                    <a:ext uri="{9D8B030D-6E8A-4147-A177-3AD203B41FA5}">
                      <a16:colId xmlns:a16="http://schemas.microsoft.com/office/drawing/2014/main" val="3151489154"/>
                    </a:ext>
                  </a:extLst>
                </a:gridCol>
              </a:tblGrid>
              <a:tr h="462630">
                <a:tc gridSpan="3">
                  <a:txBody>
                    <a:bodyPr/>
                    <a:lstStyle/>
                    <a:p>
                      <a:pPr algn="ctr"/>
                      <a:r>
                        <a:rPr lang="en-US" sz="1800" dirty="0">
                          <a:latin typeface="Arial" panose="020B0604020202020204" pitchFamily="34" charset="0"/>
                          <a:cs typeface="Arial" panose="020B0604020202020204" pitchFamily="34" charset="0"/>
                        </a:rPr>
                        <a:t>Standardized metrics</a:t>
                      </a:r>
                    </a:p>
                  </a:txBody>
                  <a:tcPr marL="68580" marR="68580" marT="34290" marB="34290" anchor="ctr"/>
                </a:tc>
                <a:tc hMerge="1">
                  <a:txBody>
                    <a:bodyPr/>
                    <a:lstStyle/>
                    <a:p>
                      <a:endParaRPr lang="en-US" dirty="0"/>
                    </a:p>
                  </a:txBody>
                  <a:tcPr/>
                </a:tc>
                <a:tc hMerge="1">
                  <a:txBody>
                    <a:bodyPr/>
                    <a:lstStyle/>
                    <a:p>
                      <a:pPr algn="ctr"/>
                      <a:endParaRPr lang="en-US"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54392238"/>
                  </a:ext>
                </a:extLst>
              </a:tr>
              <a:tr h="860957">
                <a:tc>
                  <a:txBody>
                    <a:bodyPr/>
                    <a:lstStyle/>
                    <a:p>
                      <a:pPr algn="ctr"/>
                      <a:r>
                        <a:rPr lang="en-US" sz="1500" dirty="0">
                          <a:latin typeface="Arial" panose="020B0604020202020204" pitchFamily="34" charset="0"/>
                          <a:cs typeface="Arial" panose="020B0604020202020204" pitchFamily="34" charset="0"/>
                        </a:rPr>
                        <a:t>Land use accessibility</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200 jobs</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100%</a:t>
                      </a:r>
                    </a:p>
                  </a:txBody>
                  <a:tcPr marL="68580" marR="68580" marT="34290" marB="34290" anchor="ctr"/>
                </a:tc>
                <a:extLst>
                  <a:ext uri="{0D108BD9-81ED-4DB2-BD59-A6C34878D82A}">
                    <a16:rowId xmlns:a16="http://schemas.microsoft.com/office/drawing/2014/main" val="3521920911"/>
                  </a:ext>
                </a:extLst>
              </a:tr>
              <a:tr h="860957">
                <a:tc>
                  <a:txBody>
                    <a:bodyPr/>
                    <a:lstStyle/>
                    <a:p>
                      <a:pPr algn="ctr"/>
                      <a:endParaRPr lang="en-US" sz="14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dirty="0">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30749872"/>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solidFill>
                            <a:srgbClr val="C00000"/>
                          </a:solidFill>
                          <a:latin typeface="Arial" panose="020B0604020202020204" pitchFamily="34" charset="0"/>
                          <a:cs typeface="Arial" panose="020B0604020202020204" pitchFamily="34" charset="0"/>
                        </a:rPr>
                        <a:t>Network accessibility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C00000"/>
                          </a:solidFill>
                          <a:latin typeface="Arial" panose="020B0604020202020204" pitchFamily="34" charset="0"/>
                          <a:cs typeface="Arial" panose="020B0604020202020204" pitchFamily="34" charset="0"/>
                        </a:rPr>
                        <a:t>(driving)</a:t>
                      </a:r>
                    </a:p>
                  </a:txBody>
                  <a:tcPr marL="68580" marR="68580" marT="34290" marB="34290" anchor="ctr"/>
                </a:tc>
                <a:tc>
                  <a:txBody>
                    <a:bodyPr/>
                    <a:lstStyle/>
                    <a:p>
                      <a:pPr algn="ctr"/>
                      <a:r>
                        <a:rPr lang="en-US" sz="1500" dirty="0">
                          <a:solidFill>
                            <a:srgbClr val="C00000"/>
                          </a:solidFill>
                          <a:latin typeface="Arial" panose="020B0604020202020204" pitchFamily="34" charset="0"/>
                          <a:cs typeface="Arial" panose="020B0604020202020204" pitchFamily="34" charset="0"/>
                        </a:rPr>
                        <a:t>120 jobs</a:t>
                      </a:r>
                    </a:p>
                  </a:txBody>
                  <a:tcPr marL="68580" marR="68580" marT="34290" marB="34290" anchor="ctr"/>
                </a:tc>
                <a:tc>
                  <a:txBody>
                    <a:bodyPr/>
                    <a:lstStyle/>
                    <a:p>
                      <a:pPr algn="ctr"/>
                      <a:r>
                        <a:rPr lang="en-US" sz="1500" dirty="0">
                          <a:solidFill>
                            <a:schemeClr val="accent2"/>
                          </a:solidFill>
                          <a:latin typeface="Arial" panose="020B0604020202020204" pitchFamily="34" charset="0"/>
                          <a:cs typeface="Arial" panose="020B0604020202020204" pitchFamily="34" charset="0"/>
                        </a:rPr>
                        <a:t>60%</a:t>
                      </a:r>
                    </a:p>
                  </a:txBody>
                  <a:tcPr marL="68580" marR="68580" marT="34290" marB="34290" anchor="ctr"/>
                </a:tc>
                <a:extLst>
                  <a:ext uri="{0D108BD9-81ED-4DB2-BD59-A6C34878D82A}">
                    <a16:rowId xmlns:a16="http://schemas.microsoft.com/office/drawing/2014/main" val="2948051923"/>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3846160668"/>
                  </a:ext>
                </a:extLst>
              </a:tr>
            </a:tbl>
          </a:graphicData>
        </a:graphic>
      </p:graphicFrame>
      <p:sp>
        <p:nvSpPr>
          <p:cNvPr id="4" name="Title 3">
            <a:extLst>
              <a:ext uri="{FF2B5EF4-FFF2-40B4-BE49-F238E27FC236}">
                <a16:creationId xmlns:a16="http://schemas.microsoft.com/office/drawing/2014/main" id="{D1606EAD-CD7C-4048-AE15-1C76EDB976A0}"/>
              </a:ext>
            </a:extLst>
          </p:cNvPr>
          <p:cNvSpPr>
            <a:spLocks noGrp="1"/>
          </p:cNvSpPr>
          <p:nvPr>
            <p:ph type="title"/>
          </p:nvPr>
        </p:nvSpPr>
        <p:spPr>
          <a:xfrm>
            <a:off x="114300" y="16598"/>
            <a:ext cx="8572500" cy="514350"/>
          </a:xfrm>
        </p:spPr>
        <p:txBody>
          <a:bodyPr/>
          <a:lstStyle/>
          <a:p>
            <a:r>
              <a:rPr lang="en-US" dirty="0"/>
              <a:t>“Network accessibility”</a:t>
            </a:r>
          </a:p>
        </p:txBody>
      </p:sp>
      <p:sp>
        <p:nvSpPr>
          <p:cNvPr id="5" name="Slide Number Placeholder 4">
            <a:extLst>
              <a:ext uri="{FF2B5EF4-FFF2-40B4-BE49-F238E27FC236}">
                <a16:creationId xmlns:a16="http://schemas.microsoft.com/office/drawing/2014/main" id="{A54E0932-787F-994F-98EB-506ADA4D6FE2}"/>
              </a:ext>
            </a:extLst>
          </p:cNvPr>
          <p:cNvSpPr>
            <a:spLocks noGrp="1"/>
          </p:cNvSpPr>
          <p:nvPr>
            <p:ph type="sldNum" sz="quarter" idx="4"/>
          </p:nvPr>
        </p:nvSpPr>
        <p:spPr>
          <a:xfrm>
            <a:off x="4400550" y="4879253"/>
            <a:ext cx="342900" cy="171450"/>
          </a:xfrm>
        </p:spPr>
        <p:txBody>
          <a:bodyPr/>
          <a:lstStyle/>
          <a:p>
            <a:pPr defTabSz="685800" fontAlgn="auto">
              <a:spcBef>
                <a:spcPts val="0"/>
              </a:spcBef>
              <a:spcAft>
                <a:spcPts val="0"/>
              </a:spcAft>
            </a:pPr>
            <a:fld id="{3D721101-93DC-6540-965A-80AA03911783}" type="slidenum">
              <a:rPr lang="en-US">
                <a:solidFill>
                  <a:srgbClr val="000000"/>
                </a:solidFill>
              </a:rPr>
              <a:pPr defTabSz="685800" fontAlgn="auto">
                <a:spcBef>
                  <a:spcPts val="0"/>
                </a:spcBef>
                <a:spcAft>
                  <a:spcPts val="0"/>
                </a:spcAft>
              </a:pPr>
              <a:t>21</a:t>
            </a:fld>
            <a:endParaRPr lang="en-US">
              <a:solidFill>
                <a:srgbClr val="000000"/>
              </a:solidFill>
            </a:endParaRPr>
          </a:p>
        </p:txBody>
      </p:sp>
      <p:pic>
        <p:nvPicPr>
          <p:cNvPr id="9" name="Graphic 8" descr="House">
            <a:extLst>
              <a:ext uri="{FF2B5EF4-FFF2-40B4-BE49-F238E27FC236}">
                <a16:creationId xmlns:a16="http://schemas.microsoft.com/office/drawing/2014/main" id="{79479F83-DC04-6847-AD18-C128D34B99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94318" y="3027724"/>
            <a:ext cx="736801" cy="736801"/>
          </a:xfrm>
          <a:prstGeom prst="rect">
            <a:avLst/>
          </a:prstGeom>
        </p:spPr>
      </p:pic>
      <p:pic>
        <p:nvPicPr>
          <p:cNvPr id="11" name="Graphic 10" descr="City">
            <a:extLst>
              <a:ext uri="{FF2B5EF4-FFF2-40B4-BE49-F238E27FC236}">
                <a16:creationId xmlns:a16="http://schemas.microsoft.com/office/drawing/2014/main" id="{7A596F6E-E06A-C942-B8DB-46B57182CF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6598" y="691644"/>
            <a:ext cx="1025291" cy="1025291"/>
          </a:xfrm>
          <a:prstGeom prst="rect">
            <a:avLst/>
          </a:prstGeom>
        </p:spPr>
      </p:pic>
      <p:pic>
        <p:nvPicPr>
          <p:cNvPr id="13" name="Graphic 12" descr="Factory">
            <a:extLst>
              <a:ext uri="{FF2B5EF4-FFF2-40B4-BE49-F238E27FC236}">
                <a16:creationId xmlns:a16="http://schemas.microsoft.com/office/drawing/2014/main" id="{FE1709FE-BDC7-2445-BF08-A099CB914FF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2718" y="2191646"/>
            <a:ext cx="953465" cy="953465"/>
          </a:xfrm>
          <a:prstGeom prst="rect">
            <a:avLst/>
          </a:prstGeom>
        </p:spPr>
      </p:pic>
      <p:pic>
        <p:nvPicPr>
          <p:cNvPr id="15" name="Graphic 14" descr="Building">
            <a:extLst>
              <a:ext uri="{FF2B5EF4-FFF2-40B4-BE49-F238E27FC236}">
                <a16:creationId xmlns:a16="http://schemas.microsoft.com/office/drawing/2014/main" id="{5908F5D8-63B4-794B-B152-A2BD687229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79764" y="1701532"/>
            <a:ext cx="752183" cy="752183"/>
          </a:xfrm>
          <a:prstGeom prst="rect">
            <a:avLst/>
          </a:prstGeom>
        </p:spPr>
      </p:pic>
      <p:sp>
        <p:nvSpPr>
          <p:cNvPr id="21" name="Freeform 20">
            <a:extLst>
              <a:ext uri="{FF2B5EF4-FFF2-40B4-BE49-F238E27FC236}">
                <a16:creationId xmlns:a16="http://schemas.microsoft.com/office/drawing/2014/main" id="{76AE1E11-5A0B-B649-B727-BD6B852CC690}"/>
              </a:ext>
            </a:extLst>
          </p:cNvPr>
          <p:cNvSpPr/>
          <p:nvPr/>
        </p:nvSpPr>
        <p:spPr>
          <a:xfrm>
            <a:off x="3142527" y="2503450"/>
            <a:ext cx="306727" cy="953464"/>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C0000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C00000"/>
              </a:solidFill>
              <a:latin typeface="Calibri" panose="020F0502020204030204"/>
            </a:endParaRPr>
          </a:p>
        </p:txBody>
      </p:sp>
      <p:sp>
        <p:nvSpPr>
          <p:cNvPr id="36" name="Freeform 35">
            <a:extLst>
              <a:ext uri="{FF2B5EF4-FFF2-40B4-BE49-F238E27FC236}">
                <a16:creationId xmlns:a16="http://schemas.microsoft.com/office/drawing/2014/main" id="{06F41A4C-7750-554A-B3F7-48DB284AFD0D}"/>
              </a:ext>
            </a:extLst>
          </p:cNvPr>
          <p:cNvSpPr/>
          <p:nvPr/>
        </p:nvSpPr>
        <p:spPr>
          <a:xfrm flipH="1">
            <a:off x="1411658" y="3145110"/>
            <a:ext cx="736800" cy="311804"/>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C0000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C00000"/>
              </a:solidFill>
              <a:latin typeface="Calibri" panose="020F0502020204030204"/>
            </a:endParaRPr>
          </a:p>
        </p:txBody>
      </p:sp>
      <p:sp>
        <p:nvSpPr>
          <p:cNvPr id="38" name="Freeform 37">
            <a:extLst>
              <a:ext uri="{FF2B5EF4-FFF2-40B4-BE49-F238E27FC236}">
                <a16:creationId xmlns:a16="http://schemas.microsoft.com/office/drawing/2014/main" id="{B181AF70-4A32-4B46-9113-9A4342B9C7DD}"/>
              </a:ext>
            </a:extLst>
          </p:cNvPr>
          <p:cNvSpPr/>
          <p:nvPr/>
        </p:nvSpPr>
        <p:spPr>
          <a:xfrm rot="5400000" flipH="1" flipV="1">
            <a:off x="1404969" y="1747751"/>
            <a:ext cx="1840374" cy="675126"/>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C0000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C00000"/>
              </a:solidFill>
              <a:latin typeface="Calibri" panose="020F0502020204030204"/>
            </a:endParaRPr>
          </a:p>
        </p:txBody>
      </p:sp>
      <p:sp>
        <p:nvSpPr>
          <p:cNvPr id="23" name="TextBox 22">
            <a:extLst>
              <a:ext uri="{FF2B5EF4-FFF2-40B4-BE49-F238E27FC236}">
                <a16:creationId xmlns:a16="http://schemas.microsoft.com/office/drawing/2014/main" id="{BF96A876-AC1A-054F-B325-046AB8350AE5}"/>
              </a:ext>
            </a:extLst>
          </p:cNvPr>
          <p:cNvSpPr txBox="1"/>
          <p:nvPr/>
        </p:nvSpPr>
        <p:spPr>
          <a:xfrm>
            <a:off x="1179395" y="643297"/>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500</a:t>
            </a:r>
          </a:p>
        </p:txBody>
      </p:sp>
      <p:sp>
        <p:nvSpPr>
          <p:cNvPr id="40" name="TextBox 39">
            <a:extLst>
              <a:ext uri="{FF2B5EF4-FFF2-40B4-BE49-F238E27FC236}">
                <a16:creationId xmlns:a16="http://schemas.microsoft.com/office/drawing/2014/main" id="{D9DE3BE3-36CF-CD46-B9A0-6D07EFDA5B5E}"/>
              </a:ext>
            </a:extLst>
          </p:cNvPr>
          <p:cNvSpPr txBox="1"/>
          <p:nvPr/>
        </p:nvSpPr>
        <p:spPr>
          <a:xfrm>
            <a:off x="3216991" y="1439936"/>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100</a:t>
            </a:r>
          </a:p>
        </p:txBody>
      </p:sp>
      <p:sp>
        <p:nvSpPr>
          <p:cNvPr id="42" name="TextBox 41">
            <a:extLst>
              <a:ext uri="{FF2B5EF4-FFF2-40B4-BE49-F238E27FC236}">
                <a16:creationId xmlns:a16="http://schemas.microsoft.com/office/drawing/2014/main" id="{70C0016C-5566-5549-B286-8F142F922454}"/>
              </a:ext>
            </a:extLst>
          </p:cNvPr>
          <p:cNvSpPr txBox="1"/>
          <p:nvPr/>
        </p:nvSpPr>
        <p:spPr>
          <a:xfrm>
            <a:off x="1220896" y="2258319"/>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a:t>
            </a:r>
          </a:p>
        </p:txBody>
      </p:sp>
      <p:sp>
        <p:nvSpPr>
          <p:cNvPr id="44" name="TextBox 43">
            <a:extLst>
              <a:ext uri="{FF2B5EF4-FFF2-40B4-BE49-F238E27FC236}">
                <a16:creationId xmlns:a16="http://schemas.microsoft.com/office/drawing/2014/main" id="{476D6188-471D-7648-98F9-DD1BAC38F980}"/>
              </a:ext>
            </a:extLst>
          </p:cNvPr>
          <p:cNvSpPr txBox="1"/>
          <p:nvPr/>
        </p:nvSpPr>
        <p:spPr>
          <a:xfrm rot="16200000">
            <a:off x="1821915" y="1938844"/>
            <a:ext cx="1272992"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C00000"/>
                </a:solidFill>
                <a:latin typeface="Calibri" panose="020F0502020204030204"/>
              </a:rPr>
              <a:t>40 minutes</a:t>
            </a:r>
          </a:p>
        </p:txBody>
      </p:sp>
      <p:sp>
        <p:nvSpPr>
          <p:cNvPr id="46" name="TextBox 45">
            <a:extLst>
              <a:ext uri="{FF2B5EF4-FFF2-40B4-BE49-F238E27FC236}">
                <a16:creationId xmlns:a16="http://schemas.microsoft.com/office/drawing/2014/main" id="{18FD6327-3E9A-5A4B-9BE9-065C0FD19F0F}"/>
              </a:ext>
            </a:extLst>
          </p:cNvPr>
          <p:cNvSpPr txBox="1"/>
          <p:nvPr/>
        </p:nvSpPr>
        <p:spPr>
          <a:xfrm>
            <a:off x="1147179" y="3509749"/>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C00000"/>
                </a:solidFill>
                <a:latin typeface="Calibri" panose="020F0502020204030204"/>
              </a:rPr>
              <a:t>20 minutes</a:t>
            </a:r>
          </a:p>
        </p:txBody>
      </p:sp>
      <p:sp>
        <p:nvSpPr>
          <p:cNvPr id="48" name="TextBox 47">
            <a:extLst>
              <a:ext uri="{FF2B5EF4-FFF2-40B4-BE49-F238E27FC236}">
                <a16:creationId xmlns:a16="http://schemas.microsoft.com/office/drawing/2014/main" id="{1D659C9B-007D-1840-93EA-650EDF6B1808}"/>
              </a:ext>
            </a:extLst>
          </p:cNvPr>
          <p:cNvSpPr txBox="1"/>
          <p:nvPr/>
        </p:nvSpPr>
        <p:spPr>
          <a:xfrm rot="16200000">
            <a:off x="3091903" y="2950207"/>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C00000"/>
                </a:solidFill>
                <a:latin typeface="Calibri" panose="020F0502020204030204"/>
              </a:rPr>
              <a:t>20 minutes</a:t>
            </a:r>
          </a:p>
        </p:txBody>
      </p:sp>
      <p:sp>
        <p:nvSpPr>
          <p:cNvPr id="49" name="TextBox 48">
            <a:extLst>
              <a:ext uri="{FF2B5EF4-FFF2-40B4-BE49-F238E27FC236}">
                <a16:creationId xmlns:a16="http://schemas.microsoft.com/office/drawing/2014/main" id="{63B232AD-F1E5-4D4C-9FFD-07D39C2B49DE}"/>
              </a:ext>
            </a:extLst>
          </p:cNvPr>
          <p:cNvSpPr txBox="1"/>
          <p:nvPr/>
        </p:nvSpPr>
        <p:spPr>
          <a:xfrm>
            <a:off x="2165683" y="3804871"/>
            <a:ext cx="994069" cy="323165"/>
          </a:xfrm>
          <a:prstGeom prst="rect">
            <a:avLst/>
          </a:prstGeom>
          <a:noFill/>
        </p:spPr>
        <p:txBody>
          <a:bodyPr wrap="square" rtlCol="0">
            <a:spAutoFit/>
          </a:bodyPr>
          <a:lstStyle/>
          <a:p>
            <a:pPr algn="ctr" defTabSz="685800" fontAlgn="auto">
              <a:spcBef>
                <a:spcPts val="0"/>
              </a:spcBef>
              <a:spcAft>
                <a:spcPts val="0"/>
              </a:spcAft>
            </a:pPr>
            <a:r>
              <a:rPr lang="en-US" sz="1500" b="1" dirty="0">
                <a:solidFill>
                  <a:srgbClr val="000000"/>
                </a:solidFill>
                <a:latin typeface="Calibri" panose="020F0502020204030204"/>
              </a:rPr>
              <a:t>= 120 jobs</a:t>
            </a:r>
          </a:p>
        </p:txBody>
      </p:sp>
      <p:sp>
        <p:nvSpPr>
          <p:cNvPr id="50" name="TextBox 49">
            <a:extLst>
              <a:ext uri="{FF2B5EF4-FFF2-40B4-BE49-F238E27FC236}">
                <a16:creationId xmlns:a16="http://schemas.microsoft.com/office/drawing/2014/main" id="{670C894B-E4E4-F241-A718-C561A67F81EC}"/>
              </a:ext>
            </a:extLst>
          </p:cNvPr>
          <p:cNvSpPr txBox="1"/>
          <p:nvPr/>
        </p:nvSpPr>
        <p:spPr>
          <a:xfrm>
            <a:off x="839031" y="4237736"/>
            <a:ext cx="3515759" cy="461665"/>
          </a:xfrm>
          <a:prstGeom prst="rect">
            <a:avLst/>
          </a:prstGeom>
          <a:noFill/>
        </p:spPr>
        <p:txBody>
          <a:bodyPr wrap="square" rtlCol="0">
            <a:spAutoFit/>
          </a:bodyPr>
          <a:lstStyle/>
          <a:p>
            <a:pPr algn="ctr" defTabSz="685800" fontAlgn="auto">
              <a:spcBef>
                <a:spcPts val="0"/>
              </a:spcBef>
              <a:spcAft>
                <a:spcPts val="0"/>
              </a:spcAft>
            </a:pPr>
            <a:r>
              <a:rPr lang="en-US" sz="1200" i="1" dirty="0">
                <a:solidFill>
                  <a:srgbClr val="000000"/>
                </a:solidFill>
                <a:latin typeface="Calibri" panose="020F0502020204030204"/>
              </a:rPr>
              <a:t>Sum of accessible destinations based on peak period travel times, weighted by travel time</a:t>
            </a:r>
          </a:p>
        </p:txBody>
      </p:sp>
      <p:pic>
        <p:nvPicPr>
          <p:cNvPr id="2" name="Audio 1">
            <a:hlinkClick r:id="" action="ppaction://media"/>
            <a:extLst>
              <a:ext uri="{FF2B5EF4-FFF2-40B4-BE49-F238E27FC236}">
                <a16:creationId xmlns:a16="http://schemas.microsoft.com/office/drawing/2014/main" id="{F0DB6C0C-AA35-4F9A-A812-C39B19F5F4B5}"/>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09925477"/>
      </p:ext>
    </p:extLst>
  </p:cSld>
  <p:clrMapOvr>
    <a:masterClrMapping/>
  </p:clrMapOvr>
  <mc:AlternateContent xmlns:mc="http://schemas.openxmlformats.org/markup-compatibility/2006">
    <mc:Choice xmlns:p14="http://schemas.microsoft.com/office/powerpoint/2010/main" Requires="p14">
      <p:transition spd="slow" p14:dur="2000" advTm="38369"/>
    </mc:Choice>
    <mc:Fallback>
      <p:transition spd="slow" advTm="383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a:extLst>
              <a:ext uri="{FF2B5EF4-FFF2-40B4-BE49-F238E27FC236}">
                <a16:creationId xmlns:a16="http://schemas.microsoft.com/office/drawing/2014/main" id="{0229DD3D-FA17-644E-81EA-F49ACCB65A6F}"/>
              </a:ext>
            </a:extLst>
          </p:cNvPr>
          <p:cNvGraphicFramePr>
            <a:graphicFrameLocks noGrp="1"/>
          </p:cNvGraphicFramePr>
          <p:nvPr>
            <p:ph sz="half" idx="13"/>
          </p:nvPr>
        </p:nvGraphicFramePr>
        <p:xfrm>
          <a:off x="4986882" y="781292"/>
          <a:ext cx="3780473" cy="3906458"/>
        </p:xfrm>
        <a:graphic>
          <a:graphicData uri="http://schemas.openxmlformats.org/drawingml/2006/table">
            <a:tbl>
              <a:tblPr firstRow="1" bandRow="1">
                <a:tableStyleId>{7DF18680-E054-41AD-8BC1-D1AEF772440D}</a:tableStyleId>
              </a:tblPr>
              <a:tblGrid>
                <a:gridCol w="1727421">
                  <a:extLst>
                    <a:ext uri="{9D8B030D-6E8A-4147-A177-3AD203B41FA5}">
                      <a16:colId xmlns:a16="http://schemas.microsoft.com/office/drawing/2014/main" val="1339744422"/>
                    </a:ext>
                  </a:extLst>
                </a:gridCol>
                <a:gridCol w="1026526">
                  <a:extLst>
                    <a:ext uri="{9D8B030D-6E8A-4147-A177-3AD203B41FA5}">
                      <a16:colId xmlns:a16="http://schemas.microsoft.com/office/drawing/2014/main" val="2214911213"/>
                    </a:ext>
                  </a:extLst>
                </a:gridCol>
                <a:gridCol w="1026526">
                  <a:extLst>
                    <a:ext uri="{9D8B030D-6E8A-4147-A177-3AD203B41FA5}">
                      <a16:colId xmlns:a16="http://schemas.microsoft.com/office/drawing/2014/main" val="3151489154"/>
                    </a:ext>
                  </a:extLst>
                </a:gridCol>
              </a:tblGrid>
              <a:tr h="462630">
                <a:tc gridSpan="3">
                  <a:txBody>
                    <a:bodyPr/>
                    <a:lstStyle/>
                    <a:p>
                      <a:pPr algn="ctr"/>
                      <a:r>
                        <a:rPr lang="en-US" sz="1800" dirty="0">
                          <a:latin typeface="Arial" panose="020B0604020202020204" pitchFamily="34" charset="0"/>
                          <a:cs typeface="Arial" panose="020B0604020202020204" pitchFamily="34" charset="0"/>
                        </a:rPr>
                        <a:t>Standardized metrics</a:t>
                      </a:r>
                    </a:p>
                  </a:txBody>
                  <a:tcPr marL="68580" marR="68580" marT="34290" marB="34290" anchor="ctr"/>
                </a:tc>
                <a:tc hMerge="1">
                  <a:txBody>
                    <a:bodyPr/>
                    <a:lstStyle/>
                    <a:p>
                      <a:endParaRPr lang="en-US" dirty="0"/>
                    </a:p>
                  </a:txBody>
                  <a:tcPr/>
                </a:tc>
                <a:tc hMerge="1">
                  <a:txBody>
                    <a:bodyPr/>
                    <a:lstStyle/>
                    <a:p>
                      <a:pPr algn="ctr"/>
                      <a:endParaRPr lang="en-US"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54392238"/>
                  </a:ext>
                </a:extLst>
              </a:tr>
              <a:tr h="860957">
                <a:tc>
                  <a:txBody>
                    <a:bodyPr/>
                    <a:lstStyle/>
                    <a:p>
                      <a:pPr algn="ctr"/>
                      <a:r>
                        <a:rPr lang="en-US" sz="1500" dirty="0">
                          <a:latin typeface="Arial" panose="020B0604020202020204" pitchFamily="34" charset="0"/>
                          <a:cs typeface="Arial" panose="020B0604020202020204" pitchFamily="34" charset="0"/>
                        </a:rPr>
                        <a:t>Land use accessibility</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200 jobs</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100%</a:t>
                      </a:r>
                    </a:p>
                  </a:txBody>
                  <a:tcPr marL="68580" marR="68580" marT="34290" marB="34290" anchor="ctr"/>
                </a:tc>
                <a:extLst>
                  <a:ext uri="{0D108BD9-81ED-4DB2-BD59-A6C34878D82A}">
                    <a16:rowId xmlns:a16="http://schemas.microsoft.com/office/drawing/2014/main" val="3521920911"/>
                  </a:ext>
                </a:extLst>
              </a:tr>
              <a:tr h="860957">
                <a:tc>
                  <a:txBody>
                    <a:bodyPr/>
                    <a:lstStyle/>
                    <a:p>
                      <a:pPr algn="ctr"/>
                      <a:r>
                        <a:rPr lang="en-US" sz="1500" dirty="0">
                          <a:solidFill>
                            <a:srgbClr val="0070C0"/>
                          </a:solidFill>
                          <a:latin typeface="Arial" panose="020B0604020202020204" pitchFamily="34" charset="0"/>
                          <a:cs typeface="Arial" panose="020B0604020202020204" pitchFamily="34" charset="0"/>
                        </a:rPr>
                        <a:t>Network accessibility </a:t>
                      </a:r>
                    </a:p>
                    <a:p>
                      <a:pPr algn="ctr"/>
                      <a:r>
                        <a:rPr lang="en-US" sz="1400" dirty="0">
                          <a:solidFill>
                            <a:srgbClr val="0070C0"/>
                          </a:solidFill>
                          <a:latin typeface="Arial" panose="020B0604020202020204" pitchFamily="34" charset="0"/>
                          <a:cs typeface="Arial" panose="020B0604020202020204" pitchFamily="34" charset="0"/>
                        </a:rPr>
                        <a:t>(free-flow driving)</a:t>
                      </a:r>
                    </a:p>
                  </a:txBody>
                  <a:tcPr marL="68580" marR="68580" marT="34290" marB="34290" anchor="ctr"/>
                </a:tc>
                <a:tc>
                  <a:txBody>
                    <a:bodyPr/>
                    <a:lstStyle/>
                    <a:p>
                      <a:pPr algn="ctr"/>
                      <a:r>
                        <a:rPr lang="en-US" sz="1500" dirty="0">
                          <a:solidFill>
                            <a:srgbClr val="0070C0"/>
                          </a:solidFill>
                          <a:latin typeface="Arial" panose="020B0604020202020204" pitchFamily="34" charset="0"/>
                          <a:cs typeface="Arial" panose="020B0604020202020204" pitchFamily="34" charset="0"/>
                        </a:rPr>
                        <a:t>180 jobs</a:t>
                      </a: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solidFill>
                            <a:srgbClr val="0070C0"/>
                          </a:solidFill>
                          <a:latin typeface="Arial" panose="020B0604020202020204" pitchFamily="34" charset="0"/>
                          <a:cs typeface="Arial" panose="020B0604020202020204" pitchFamily="34" charset="0"/>
                        </a:rPr>
                        <a:t>90%</a:t>
                      </a:r>
                    </a:p>
                  </a:txBody>
                  <a:tcPr marL="68580" marR="68580" marT="34290" marB="34290" anchor="ctr"/>
                </a:tc>
                <a:extLst>
                  <a:ext uri="{0D108BD9-81ED-4DB2-BD59-A6C34878D82A}">
                    <a16:rowId xmlns:a16="http://schemas.microsoft.com/office/drawing/2014/main" val="30749872"/>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solidFill>
                            <a:srgbClr val="C00000"/>
                          </a:solidFill>
                          <a:latin typeface="Arial" panose="020B0604020202020204" pitchFamily="34" charset="0"/>
                          <a:cs typeface="Arial" panose="020B0604020202020204" pitchFamily="34" charset="0"/>
                        </a:rPr>
                        <a:t>Network accessibility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C00000"/>
                          </a:solidFill>
                          <a:latin typeface="Arial" panose="020B0604020202020204" pitchFamily="34" charset="0"/>
                          <a:cs typeface="Arial" panose="020B0604020202020204" pitchFamily="34" charset="0"/>
                        </a:rPr>
                        <a:t>(driving)</a:t>
                      </a:r>
                    </a:p>
                  </a:txBody>
                  <a:tcPr marL="68580" marR="68580" marT="34290" marB="34290" anchor="ctr"/>
                </a:tc>
                <a:tc>
                  <a:txBody>
                    <a:bodyPr/>
                    <a:lstStyle/>
                    <a:p>
                      <a:pPr algn="ctr"/>
                      <a:r>
                        <a:rPr lang="en-US" sz="1500" dirty="0">
                          <a:solidFill>
                            <a:srgbClr val="C00000"/>
                          </a:solidFill>
                          <a:latin typeface="Arial" panose="020B0604020202020204" pitchFamily="34" charset="0"/>
                          <a:cs typeface="Arial" panose="020B0604020202020204" pitchFamily="34" charset="0"/>
                        </a:rPr>
                        <a:t>120 jobs</a:t>
                      </a:r>
                    </a:p>
                  </a:txBody>
                  <a:tcPr marL="68580" marR="68580" marT="34290" marB="34290" anchor="ctr"/>
                </a:tc>
                <a:tc>
                  <a:txBody>
                    <a:bodyPr/>
                    <a:lstStyle/>
                    <a:p>
                      <a:pPr algn="ctr"/>
                      <a:r>
                        <a:rPr lang="en-US" sz="1500" dirty="0">
                          <a:solidFill>
                            <a:srgbClr val="C00000"/>
                          </a:solidFill>
                          <a:latin typeface="Arial" panose="020B0604020202020204" pitchFamily="34" charset="0"/>
                          <a:cs typeface="Arial" panose="020B0604020202020204" pitchFamily="34" charset="0"/>
                        </a:rPr>
                        <a:t>60%</a:t>
                      </a:r>
                    </a:p>
                  </a:txBody>
                  <a:tcPr marL="68580" marR="68580" marT="34290" marB="34290" anchor="ctr"/>
                </a:tc>
                <a:extLst>
                  <a:ext uri="{0D108BD9-81ED-4DB2-BD59-A6C34878D82A}">
                    <a16:rowId xmlns:a16="http://schemas.microsoft.com/office/drawing/2014/main" val="2948051923"/>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tc>
                  <a:txBody>
                    <a:bodyPr/>
                    <a:lstStyle/>
                    <a:p>
                      <a:pPr algn="ctr"/>
                      <a:endParaRPr lang="en-US" sz="1500" dirty="0">
                        <a:latin typeface="Arial" panose="020B0604020202020204" pitchFamily="34" charset="0"/>
                        <a:cs typeface="Arial" panose="020B0604020202020204" pitchFamily="34" charset="0"/>
                      </a:endParaRPr>
                    </a:p>
                  </a:txBody>
                  <a:tcPr marL="68580" marR="68580" marT="34290" marB="34290" anchor="ctr"/>
                </a:tc>
                <a:extLst>
                  <a:ext uri="{0D108BD9-81ED-4DB2-BD59-A6C34878D82A}">
                    <a16:rowId xmlns:a16="http://schemas.microsoft.com/office/drawing/2014/main" val="3846160668"/>
                  </a:ext>
                </a:extLst>
              </a:tr>
            </a:tbl>
          </a:graphicData>
        </a:graphic>
      </p:graphicFrame>
      <p:sp>
        <p:nvSpPr>
          <p:cNvPr id="4" name="Title 3">
            <a:extLst>
              <a:ext uri="{FF2B5EF4-FFF2-40B4-BE49-F238E27FC236}">
                <a16:creationId xmlns:a16="http://schemas.microsoft.com/office/drawing/2014/main" id="{D1606EAD-CD7C-4048-AE15-1C76EDB976A0}"/>
              </a:ext>
            </a:extLst>
          </p:cNvPr>
          <p:cNvSpPr>
            <a:spLocks noGrp="1"/>
          </p:cNvSpPr>
          <p:nvPr>
            <p:ph type="title"/>
          </p:nvPr>
        </p:nvSpPr>
        <p:spPr>
          <a:xfrm>
            <a:off x="114300" y="-7033"/>
            <a:ext cx="8572500" cy="514350"/>
          </a:xfrm>
        </p:spPr>
        <p:txBody>
          <a:bodyPr/>
          <a:lstStyle/>
          <a:p>
            <a:r>
              <a:rPr lang="en-US" dirty="0"/>
              <a:t>“Network accessibility” (free-flow)</a:t>
            </a:r>
          </a:p>
        </p:txBody>
      </p:sp>
      <p:sp>
        <p:nvSpPr>
          <p:cNvPr id="5" name="Slide Number Placeholder 4">
            <a:extLst>
              <a:ext uri="{FF2B5EF4-FFF2-40B4-BE49-F238E27FC236}">
                <a16:creationId xmlns:a16="http://schemas.microsoft.com/office/drawing/2014/main" id="{A54E0932-787F-994F-98EB-506ADA4D6FE2}"/>
              </a:ext>
            </a:extLst>
          </p:cNvPr>
          <p:cNvSpPr>
            <a:spLocks noGrp="1"/>
          </p:cNvSpPr>
          <p:nvPr>
            <p:ph type="sldNum" sz="quarter" idx="4"/>
          </p:nvPr>
        </p:nvSpPr>
        <p:spPr>
          <a:xfrm>
            <a:off x="4400550" y="4879253"/>
            <a:ext cx="342900" cy="171450"/>
          </a:xfrm>
        </p:spPr>
        <p:txBody>
          <a:bodyPr/>
          <a:lstStyle/>
          <a:p>
            <a:pPr defTabSz="685800" fontAlgn="auto">
              <a:spcBef>
                <a:spcPts val="0"/>
              </a:spcBef>
              <a:spcAft>
                <a:spcPts val="0"/>
              </a:spcAft>
            </a:pPr>
            <a:fld id="{3D721101-93DC-6540-965A-80AA03911783}" type="slidenum">
              <a:rPr lang="en-US">
                <a:solidFill>
                  <a:srgbClr val="000000"/>
                </a:solidFill>
              </a:rPr>
              <a:pPr defTabSz="685800" fontAlgn="auto">
                <a:spcBef>
                  <a:spcPts val="0"/>
                </a:spcBef>
                <a:spcAft>
                  <a:spcPts val="0"/>
                </a:spcAft>
              </a:pPr>
              <a:t>22</a:t>
            </a:fld>
            <a:endParaRPr lang="en-US">
              <a:solidFill>
                <a:srgbClr val="000000"/>
              </a:solidFill>
            </a:endParaRPr>
          </a:p>
        </p:txBody>
      </p:sp>
      <p:pic>
        <p:nvPicPr>
          <p:cNvPr id="9" name="Graphic 8" descr="House">
            <a:extLst>
              <a:ext uri="{FF2B5EF4-FFF2-40B4-BE49-F238E27FC236}">
                <a16:creationId xmlns:a16="http://schemas.microsoft.com/office/drawing/2014/main" id="{79479F83-DC04-6847-AD18-C128D34B99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94318" y="3195150"/>
            <a:ext cx="736801" cy="736801"/>
          </a:xfrm>
          <a:prstGeom prst="rect">
            <a:avLst/>
          </a:prstGeom>
        </p:spPr>
      </p:pic>
      <p:pic>
        <p:nvPicPr>
          <p:cNvPr id="11" name="Graphic 10" descr="City">
            <a:extLst>
              <a:ext uri="{FF2B5EF4-FFF2-40B4-BE49-F238E27FC236}">
                <a16:creationId xmlns:a16="http://schemas.microsoft.com/office/drawing/2014/main" id="{7A596F6E-E06A-C942-B8DB-46B57182CF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6598" y="859070"/>
            <a:ext cx="1025291" cy="1025291"/>
          </a:xfrm>
          <a:prstGeom prst="rect">
            <a:avLst/>
          </a:prstGeom>
        </p:spPr>
      </p:pic>
      <p:pic>
        <p:nvPicPr>
          <p:cNvPr id="13" name="Graphic 12" descr="Factory">
            <a:extLst>
              <a:ext uri="{FF2B5EF4-FFF2-40B4-BE49-F238E27FC236}">
                <a16:creationId xmlns:a16="http://schemas.microsoft.com/office/drawing/2014/main" id="{FE1709FE-BDC7-2445-BF08-A099CB914FF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2718" y="2359072"/>
            <a:ext cx="953465" cy="953465"/>
          </a:xfrm>
          <a:prstGeom prst="rect">
            <a:avLst/>
          </a:prstGeom>
        </p:spPr>
      </p:pic>
      <p:pic>
        <p:nvPicPr>
          <p:cNvPr id="15" name="Graphic 14" descr="Building">
            <a:extLst>
              <a:ext uri="{FF2B5EF4-FFF2-40B4-BE49-F238E27FC236}">
                <a16:creationId xmlns:a16="http://schemas.microsoft.com/office/drawing/2014/main" id="{5908F5D8-63B4-794B-B152-A2BD687229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79764" y="1868958"/>
            <a:ext cx="752183" cy="752183"/>
          </a:xfrm>
          <a:prstGeom prst="rect">
            <a:avLst/>
          </a:prstGeom>
        </p:spPr>
      </p:pic>
      <p:sp>
        <p:nvSpPr>
          <p:cNvPr id="21" name="Freeform 20">
            <a:extLst>
              <a:ext uri="{FF2B5EF4-FFF2-40B4-BE49-F238E27FC236}">
                <a16:creationId xmlns:a16="http://schemas.microsoft.com/office/drawing/2014/main" id="{76AE1E11-5A0B-B649-B727-BD6B852CC690}"/>
              </a:ext>
            </a:extLst>
          </p:cNvPr>
          <p:cNvSpPr/>
          <p:nvPr/>
        </p:nvSpPr>
        <p:spPr>
          <a:xfrm>
            <a:off x="3142527" y="2670876"/>
            <a:ext cx="306727" cy="953464"/>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0070C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FFFFFF"/>
              </a:solidFill>
              <a:latin typeface="Calibri" panose="020F0502020204030204"/>
            </a:endParaRPr>
          </a:p>
        </p:txBody>
      </p:sp>
      <p:sp>
        <p:nvSpPr>
          <p:cNvPr id="36" name="Freeform 35">
            <a:extLst>
              <a:ext uri="{FF2B5EF4-FFF2-40B4-BE49-F238E27FC236}">
                <a16:creationId xmlns:a16="http://schemas.microsoft.com/office/drawing/2014/main" id="{06F41A4C-7750-554A-B3F7-48DB284AFD0D}"/>
              </a:ext>
            </a:extLst>
          </p:cNvPr>
          <p:cNvSpPr/>
          <p:nvPr/>
        </p:nvSpPr>
        <p:spPr>
          <a:xfrm flipH="1">
            <a:off x="1411658" y="3312536"/>
            <a:ext cx="736800" cy="311804"/>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0070C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FFFFFF"/>
              </a:solidFill>
              <a:latin typeface="Calibri" panose="020F0502020204030204"/>
            </a:endParaRPr>
          </a:p>
        </p:txBody>
      </p:sp>
      <p:sp>
        <p:nvSpPr>
          <p:cNvPr id="38" name="Freeform 37">
            <a:extLst>
              <a:ext uri="{FF2B5EF4-FFF2-40B4-BE49-F238E27FC236}">
                <a16:creationId xmlns:a16="http://schemas.microsoft.com/office/drawing/2014/main" id="{B181AF70-4A32-4B46-9113-9A4342B9C7DD}"/>
              </a:ext>
            </a:extLst>
          </p:cNvPr>
          <p:cNvSpPr/>
          <p:nvPr/>
        </p:nvSpPr>
        <p:spPr>
          <a:xfrm rot="5400000" flipH="1" flipV="1">
            <a:off x="1404969" y="1915177"/>
            <a:ext cx="1840374" cy="675126"/>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0070C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FFFFFF"/>
              </a:solidFill>
              <a:latin typeface="Calibri" panose="020F0502020204030204"/>
            </a:endParaRPr>
          </a:p>
        </p:txBody>
      </p:sp>
      <p:sp>
        <p:nvSpPr>
          <p:cNvPr id="23" name="TextBox 22">
            <a:extLst>
              <a:ext uri="{FF2B5EF4-FFF2-40B4-BE49-F238E27FC236}">
                <a16:creationId xmlns:a16="http://schemas.microsoft.com/office/drawing/2014/main" id="{BF96A876-AC1A-054F-B325-046AB8350AE5}"/>
              </a:ext>
            </a:extLst>
          </p:cNvPr>
          <p:cNvSpPr txBox="1"/>
          <p:nvPr/>
        </p:nvSpPr>
        <p:spPr>
          <a:xfrm>
            <a:off x="1179395" y="784966"/>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500</a:t>
            </a:r>
          </a:p>
        </p:txBody>
      </p:sp>
      <p:sp>
        <p:nvSpPr>
          <p:cNvPr id="40" name="TextBox 39">
            <a:extLst>
              <a:ext uri="{FF2B5EF4-FFF2-40B4-BE49-F238E27FC236}">
                <a16:creationId xmlns:a16="http://schemas.microsoft.com/office/drawing/2014/main" id="{D9DE3BE3-36CF-CD46-B9A0-6D07EFDA5B5E}"/>
              </a:ext>
            </a:extLst>
          </p:cNvPr>
          <p:cNvSpPr txBox="1"/>
          <p:nvPr/>
        </p:nvSpPr>
        <p:spPr>
          <a:xfrm>
            <a:off x="3216991" y="1607362"/>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100</a:t>
            </a:r>
          </a:p>
        </p:txBody>
      </p:sp>
      <p:sp>
        <p:nvSpPr>
          <p:cNvPr id="42" name="TextBox 41">
            <a:extLst>
              <a:ext uri="{FF2B5EF4-FFF2-40B4-BE49-F238E27FC236}">
                <a16:creationId xmlns:a16="http://schemas.microsoft.com/office/drawing/2014/main" id="{70C0016C-5566-5549-B286-8F142F922454}"/>
              </a:ext>
            </a:extLst>
          </p:cNvPr>
          <p:cNvSpPr txBox="1"/>
          <p:nvPr/>
        </p:nvSpPr>
        <p:spPr>
          <a:xfrm>
            <a:off x="1220896" y="2425745"/>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a:t>
            </a:r>
          </a:p>
        </p:txBody>
      </p:sp>
      <p:sp>
        <p:nvSpPr>
          <p:cNvPr id="44" name="TextBox 43">
            <a:extLst>
              <a:ext uri="{FF2B5EF4-FFF2-40B4-BE49-F238E27FC236}">
                <a16:creationId xmlns:a16="http://schemas.microsoft.com/office/drawing/2014/main" id="{476D6188-471D-7648-98F9-DD1BAC38F980}"/>
              </a:ext>
            </a:extLst>
          </p:cNvPr>
          <p:cNvSpPr txBox="1"/>
          <p:nvPr/>
        </p:nvSpPr>
        <p:spPr>
          <a:xfrm rot="16200000">
            <a:off x="1821915" y="2106270"/>
            <a:ext cx="1272992"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0070C0"/>
                </a:solidFill>
                <a:latin typeface="Calibri" panose="020F0502020204030204"/>
              </a:rPr>
              <a:t>30 minutes</a:t>
            </a:r>
          </a:p>
        </p:txBody>
      </p:sp>
      <p:sp>
        <p:nvSpPr>
          <p:cNvPr id="46" name="TextBox 45">
            <a:extLst>
              <a:ext uri="{FF2B5EF4-FFF2-40B4-BE49-F238E27FC236}">
                <a16:creationId xmlns:a16="http://schemas.microsoft.com/office/drawing/2014/main" id="{18FD6327-3E9A-5A4B-9BE9-065C0FD19F0F}"/>
              </a:ext>
            </a:extLst>
          </p:cNvPr>
          <p:cNvSpPr txBox="1"/>
          <p:nvPr/>
        </p:nvSpPr>
        <p:spPr>
          <a:xfrm>
            <a:off x="1147179" y="3677175"/>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0070C0"/>
                </a:solidFill>
                <a:latin typeface="Calibri" panose="020F0502020204030204"/>
              </a:rPr>
              <a:t>15 minutes</a:t>
            </a:r>
          </a:p>
        </p:txBody>
      </p:sp>
      <p:sp>
        <p:nvSpPr>
          <p:cNvPr id="48" name="TextBox 47">
            <a:extLst>
              <a:ext uri="{FF2B5EF4-FFF2-40B4-BE49-F238E27FC236}">
                <a16:creationId xmlns:a16="http://schemas.microsoft.com/office/drawing/2014/main" id="{1D659C9B-007D-1840-93EA-650EDF6B1808}"/>
              </a:ext>
            </a:extLst>
          </p:cNvPr>
          <p:cNvSpPr txBox="1"/>
          <p:nvPr/>
        </p:nvSpPr>
        <p:spPr>
          <a:xfrm rot="16200000">
            <a:off x="3091903" y="3117633"/>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0070C0"/>
                </a:solidFill>
                <a:latin typeface="Calibri" panose="020F0502020204030204"/>
              </a:rPr>
              <a:t>15 minutes</a:t>
            </a:r>
          </a:p>
        </p:txBody>
      </p:sp>
      <p:sp>
        <p:nvSpPr>
          <p:cNvPr id="19" name="TextBox 18">
            <a:extLst>
              <a:ext uri="{FF2B5EF4-FFF2-40B4-BE49-F238E27FC236}">
                <a16:creationId xmlns:a16="http://schemas.microsoft.com/office/drawing/2014/main" id="{9ADEAA0F-D1A9-554C-9B5E-552D541B7A24}"/>
              </a:ext>
            </a:extLst>
          </p:cNvPr>
          <p:cNvSpPr txBox="1"/>
          <p:nvPr/>
        </p:nvSpPr>
        <p:spPr>
          <a:xfrm>
            <a:off x="850572" y="4332330"/>
            <a:ext cx="3515759" cy="461665"/>
          </a:xfrm>
          <a:prstGeom prst="rect">
            <a:avLst/>
          </a:prstGeom>
          <a:noFill/>
        </p:spPr>
        <p:txBody>
          <a:bodyPr wrap="square" rtlCol="0">
            <a:spAutoFit/>
          </a:bodyPr>
          <a:lstStyle/>
          <a:p>
            <a:pPr algn="ctr" defTabSz="685800" fontAlgn="auto">
              <a:spcBef>
                <a:spcPts val="0"/>
              </a:spcBef>
              <a:spcAft>
                <a:spcPts val="0"/>
              </a:spcAft>
            </a:pPr>
            <a:r>
              <a:rPr lang="en-US" sz="1200" i="1" dirty="0">
                <a:solidFill>
                  <a:srgbClr val="000000"/>
                </a:solidFill>
                <a:latin typeface="Calibri" panose="020F0502020204030204"/>
              </a:rPr>
              <a:t>Sum of accessible destinations based on free flow travel times, weighted by travel time</a:t>
            </a:r>
          </a:p>
        </p:txBody>
      </p:sp>
      <p:sp>
        <p:nvSpPr>
          <p:cNvPr id="20" name="TextBox 19">
            <a:extLst>
              <a:ext uri="{FF2B5EF4-FFF2-40B4-BE49-F238E27FC236}">
                <a16:creationId xmlns:a16="http://schemas.microsoft.com/office/drawing/2014/main" id="{56A0D196-A6A5-EB4F-A27D-8F9729850B7B}"/>
              </a:ext>
            </a:extLst>
          </p:cNvPr>
          <p:cNvSpPr txBox="1"/>
          <p:nvPr/>
        </p:nvSpPr>
        <p:spPr>
          <a:xfrm>
            <a:off x="2165683" y="3972297"/>
            <a:ext cx="994069" cy="323165"/>
          </a:xfrm>
          <a:prstGeom prst="rect">
            <a:avLst/>
          </a:prstGeom>
          <a:noFill/>
        </p:spPr>
        <p:txBody>
          <a:bodyPr wrap="square" rtlCol="0">
            <a:spAutoFit/>
          </a:bodyPr>
          <a:lstStyle/>
          <a:p>
            <a:pPr algn="ctr" defTabSz="685800" fontAlgn="auto">
              <a:spcBef>
                <a:spcPts val="0"/>
              </a:spcBef>
              <a:spcAft>
                <a:spcPts val="0"/>
              </a:spcAft>
            </a:pPr>
            <a:r>
              <a:rPr lang="en-US" sz="1500" b="1" dirty="0">
                <a:solidFill>
                  <a:srgbClr val="000000"/>
                </a:solidFill>
                <a:latin typeface="Calibri" panose="020F0502020204030204"/>
              </a:rPr>
              <a:t>= 180 jobs</a:t>
            </a:r>
          </a:p>
        </p:txBody>
      </p:sp>
      <p:pic>
        <p:nvPicPr>
          <p:cNvPr id="2" name="Audio 1">
            <a:hlinkClick r:id="" action="ppaction://media"/>
            <a:extLst>
              <a:ext uri="{FF2B5EF4-FFF2-40B4-BE49-F238E27FC236}">
                <a16:creationId xmlns:a16="http://schemas.microsoft.com/office/drawing/2014/main" id="{19EEFCE6-5997-4EF2-A643-69AC58683E6C}"/>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580010837"/>
      </p:ext>
    </p:extLst>
  </p:cSld>
  <p:clrMapOvr>
    <a:masterClrMapping/>
  </p:clrMapOvr>
  <mc:AlternateContent xmlns:mc="http://schemas.openxmlformats.org/markup-compatibility/2006">
    <mc:Choice xmlns:p14="http://schemas.microsoft.com/office/powerpoint/2010/main" Requires="p14">
      <p:transition spd="slow" p14:dur="2000" advTm="28338"/>
    </mc:Choice>
    <mc:Fallback>
      <p:transition spd="slow" advTm="283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a:extLst>
              <a:ext uri="{FF2B5EF4-FFF2-40B4-BE49-F238E27FC236}">
                <a16:creationId xmlns:a16="http://schemas.microsoft.com/office/drawing/2014/main" id="{0229DD3D-FA17-644E-81EA-F49ACCB65A6F}"/>
              </a:ext>
            </a:extLst>
          </p:cNvPr>
          <p:cNvGraphicFramePr>
            <a:graphicFrameLocks noGrp="1"/>
          </p:cNvGraphicFramePr>
          <p:nvPr>
            <p:ph sz="half" idx="13"/>
          </p:nvPr>
        </p:nvGraphicFramePr>
        <p:xfrm>
          <a:off x="4986882" y="781292"/>
          <a:ext cx="3780473" cy="3906458"/>
        </p:xfrm>
        <a:graphic>
          <a:graphicData uri="http://schemas.openxmlformats.org/drawingml/2006/table">
            <a:tbl>
              <a:tblPr firstRow="1" bandRow="1">
                <a:tableStyleId>{7DF18680-E054-41AD-8BC1-D1AEF772440D}</a:tableStyleId>
              </a:tblPr>
              <a:tblGrid>
                <a:gridCol w="1727421">
                  <a:extLst>
                    <a:ext uri="{9D8B030D-6E8A-4147-A177-3AD203B41FA5}">
                      <a16:colId xmlns:a16="http://schemas.microsoft.com/office/drawing/2014/main" val="1339744422"/>
                    </a:ext>
                  </a:extLst>
                </a:gridCol>
                <a:gridCol w="1026526">
                  <a:extLst>
                    <a:ext uri="{9D8B030D-6E8A-4147-A177-3AD203B41FA5}">
                      <a16:colId xmlns:a16="http://schemas.microsoft.com/office/drawing/2014/main" val="2214911213"/>
                    </a:ext>
                  </a:extLst>
                </a:gridCol>
                <a:gridCol w="1026526">
                  <a:extLst>
                    <a:ext uri="{9D8B030D-6E8A-4147-A177-3AD203B41FA5}">
                      <a16:colId xmlns:a16="http://schemas.microsoft.com/office/drawing/2014/main" val="3151489154"/>
                    </a:ext>
                  </a:extLst>
                </a:gridCol>
              </a:tblGrid>
              <a:tr h="462630">
                <a:tc gridSpan="3">
                  <a:txBody>
                    <a:bodyPr/>
                    <a:lstStyle/>
                    <a:p>
                      <a:pPr algn="ctr"/>
                      <a:r>
                        <a:rPr lang="en-US" sz="1800" dirty="0">
                          <a:latin typeface="Arial" panose="020B0604020202020204" pitchFamily="34" charset="0"/>
                          <a:cs typeface="Arial" panose="020B0604020202020204" pitchFamily="34" charset="0"/>
                        </a:rPr>
                        <a:t>Standardized metrics</a:t>
                      </a:r>
                    </a:p>
                  </a:txBody>
                  <a:tcPr marL="68580" marR="68580" marT="34290" marB="34290" anchor="ctr"/>
                </a:tc>
                <a:tc hMerge="1">
                  <a:txBody>
                    <a:bodyPr/>
                    <a:lstStyle/>
                    <a:p>
                      <a:endParaRPr lang="en-US" dirty="0"/>
                    </a:p>
                  </a:txBody>
                  <a:tcPr/>
                </a:tc>
                <a:tc hMerge="1">
                  <a:txBody>
                    <a:bodyPr/>
                    <a:lstStyle/>
                    <a:p>
                      <a:pPr algn="ctr"/>
                      <a:endParaRPr lang="en-US"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54392238"/>
                  </a:ext>
                </a:extLst>
              </a:tr>
              <a:tr h="860957">
                <a:tc>
                  <a:txBody>
                    <a:bodyPr/>
                    <a:lstStyle/>
                    <a:p>
                      <a:pPr algn="ctr"/>
                      <a:r>
                        <a:rPr lang="en-US" sz="1500" dirty="0">
                          <a:latin typeface="Arial" panose="020B0604020202020204" pitchFamily="34" charset="0"/>
                          <a:cs typeface="Arial" panose="020B0604020202020204" pitchFamily="34" charset="0"/>
                        </a:rPr>
                        <a:t>Land use accessibility</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200 jobs</a:t>
                      </a:r>
                    </a:p>
                  </a:txBody>
                  <a:tcPr marL="68580" marR="68580" marT="34290" marB="34290" anchor="ctr"/>
                </a:tc>
                <a:tc>
                  <a:txBody>
                    <a:bodyPr/>
                    <a:lstStyle/>
                    <a:p>
                      <a:pPr algn="ctr"/>
                      <a:r>
                        <a:rPr lang="en-US" sz="1500" dirty="0">
                          <a:latin typeface="Arial" panose="020B0604020202020204" pitchFamily="34" charset="0"/>
                          <a:cs typeface="Arial" panose="020B0604020202020204" pitchFamily="34" charset="0"/>
                        </a:rPr>
                        <a:t>100%</a:t>
                      </a:r>
                    </a:p>
                  </a:txBody>
                  <a:tcPr marL="68580" marR="68580" marT="34290" marB="34290" anchor="ctr"/>
                </a:tc>
                <a:extLst>
                  <a:ext uri="{0D108BD9-81ED-4DB2-BD59-A6C34878D82A}">
                    <a16:rowId xmlns:a16="http://schemas.microsoft.com/office/drawing/2014/main" val="3521920911"/>
                  </a:ext>
                </a:extLst>
              </a:tr>
              <a:tr h="860957">
                <a:tc>
                  <a:txBody>
                    <a:bodyPr/>
                    <a:lstStyle/>
                    <a:p>
                      <a:pPr algn="ctr"/>
                      <a:r>
                        <a:rPr lang="en-US" sz="1500" dirty="0">
                          <a:solidFill>
                            <a:srgbClr val="0070C0"/>
                          </a:solidFill>
                          <a:latin typeface="Arial" panose="020B0604020202020204" pitchFamily="34" charset="0"/>
                          <a:cs typeface="Arial" panose="020B0604020202020204" pitchFamily="34" charset="0"/>
                        </a:rPr>
                        <a:t>Network accessibility </a:t>
                      </a:r>
                    </a:p>
                    <a:p>
                      <a:pPr algn="ctr"/>
                      <a:r>
                        <a:rPr lang="en-US" sz="1400" dirty="0">
                          <a:solidFill>
                            <a:srgbClr val="0070C0"/>
                          </a:solidFill>
                          <a:latin typeface="Arial" panose="020B0604020202020204" pitchFamily="34" charset="0"/>
                          <a:cs typeface="Arial" panose="020B0604020202020204" pitchFamily="34" charset="0"/>
                        </a:rPr>
                        <a:t>(free-flow driving)</a:t>
                      </a:r>
                    </a:p>
                  </a:txBody>
                  <a:tcPr marL="68580" marR="68580" marT="34290" marB="34290" anchor="ctr"/>
                </a:tc>
                <a:tc>
                  <a:txBody>
                    <a:bodyPr/>
                    <a:lstStyle/>
                    <a:p>
                      <a:pPr algn="ctr"/>
                      <a:r>
                        <a:rPr lang="en-US" sz="1500" dirty="0">
                          <a:solidFill>
                            <a:srgbClr val="0070C0"/>
                          </a:solidFill>
                          <a:latin typeface="Arial" panose="020B0604020202020204" pitchFamily="34" charset="0"/>
                          <a:cs typeface="Arial" panose="020B0604020202020204" pitchFamily="34" charset="0"/>
                        </a:rPr>
                        <a:t>180 jobs</a:t>
                      </a:r>
                    </a:p>
                  </a:txBody>
                  <a:tcPr marL="68580" marR="68580"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solidFill>
                            <a:srgbClr val="0070C0"/>
                          </a:solidFill>
                          <a:latin typeface="Arial" panose="020B0604020202020204" pitchFamily="34" charset="0"/>
                          <a:cs typeface="Arial" panose="020B0604020202020204" pitchFamily="34" charset="0"/>
                        </a:rPr>
                        <a:t>90%</a:t>
                      </a:r>
                    </a:p>
                  </a:txBody>
                  <a:tcPr marL="68580" marR="68580" marT="34290" marB="34290" anchor="ctr"/>
                </a:tc>
                <a:extLst>
                  <a:ext uri="{0D108BD9-81ED-4DB2-BD59-A6C34878D82A}">
                    <a16:rowId xmlns:a16="http://schemas.microsoft.com/office/drawing/2014/main" val="30749872"/>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solidFill>
                            <a:srgbClr val="C00000"/>
                          </a:solidFill>
                          <a:latin typeface="Arial" panose="020B0604020202020204" pitchFamily="34" charset="0"/>
                          <a:cs typeface="Arial" panose="020B0604020202020204" pitchFamily="34" charset="0"/>
                        </a:rPr>
                        <a:t>Network accessibility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C00000"/>
                          </a:solidFill>
                          <a:latin typeface="Arial" panose="020B0604020202020204" pitchFamily="34" charset="0"/>
                          <a:cs typeface="Arial" panose="020B0604020202020204" pitchFamily="34" charset="0"/>
                        </a:rPr>
                        <a:t>(driving)</a:t>
                      </a:r>
                    </a:p>
                  </a:txBody>
                  <a:tcPr marL="68580" marR="68580" marT="34290" marB="34290" anchor="ctr"/>
                </a:tc>
                <a:tc>
                  <a:txBody>
                    <a:bodyPr/>
                    <a:lstStyle/>
                    <a:p>
                      <a:pPr algn="ctr"/>
                      <a:r>
                        <a:rPr lang="en-US" sz="1500" dirty="0">
                          <a:solidFill>
                            <a:srgbClr val="C00000"/>
                          </a:solidFill>
                          <a:latin typeface="Arial" panose="020B0604020202020204" pitchFamily="34" charset="0"/>
                          <a:cs typeface="Arial" panose="020B0604020202020204" pitchFamily="34" charset="0"/>
                        </a:rPr>
                        <a:t>120 jobs</a:t>
                      </a:r>
                    </a:p>
                  </a:txBody>
                  <a:tcPr marL="68580" marR="68580" marT="34290" marB="34290" anchor="ctr"/>
                </a:tc>
                <a:tc>
                  <a:txBody>
                    <a:bodyPr/>
                    <a:lstStyle/>
                    <a:p>
                      <a:pPr algn="ctr"/>
                      <a:r>
                        <a:rPr lang="en-US" sz="1500" dirty="0">
                          <a:solidFill>
                            <a:srgbClr val="C00000"/>
                          </a:solidFill>
                          <a:latin typeface="Arial" panose="020B0604020202020204" pitchFamily="34" charset="0"/>
                          <a:cs typeface="Arial" panose="020B0604020202020204" pitchFamily="34" charset="0"/>
                        </a:rPr>
                        <a:t>60%</a:t>
                      </a:r>
                    </a:p>
                  </a:txBody>
                  <a:tcPr marL="68580" marR="68580" marT="34290" marB="34290" anchor="ctr"/>
                </a:tc>
                <a:extLst>
                  <a:ext uri="{0D108BD9-81ED-4DB2-BD59-A6C34878D82A}">
                    <a16:rowId xmlns:a16="http://schemas.microsoft.com/office/drawing/2014/main" val="2948051923"/>
                  </a:ext>
                </a:extLst>
              </a:tr>
              <a:tr h="8609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dirty="0">
                          <a:solidFill>
                            <a:srgbClr val="7030A0"/>
                          </a:solidFill>
                          <a:latin typeface="Arial" panose="020B0604020202020204" pitchFamily="34" charset="0"/>
                          <a:cs typeface="Arial" panose="020B0604020202020204" pitchFamily="34" charset="0"/>
                        </a:rPr>
                        <a:t>Network accessibility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7030A0"/>
                          </a:solidFill>
                          <a:latin typeface="Arial" panose="020B0604020202020204" pitchFamily="34" charset="0"/>
                          <a:cs typeface="Arial" panose="020B0604020202020204" pitchFamily="34" charset="0"/>
                        </a:rPr>
                        <a:t>(transit)</a:t>
                      </a:r>
                      <a:endParaRPr lang="en-US" sz="1500" dirty="0">
                        <a:solidFill>
                          <a:srgbClr val="7030A0"/>
                        </a:solidFill>
                        <a:latin typeface="Arial" panose="020B0604020202020204" pitchFamily="34" charset="0"/>
                        <a:cs typeface="Arial" panose="020B0604020202020204" pitchFamily="34" charset="0"/>
                      </a:endParaRPr>
                    </a:p>
                  </a:txBody>
                  <a:tcPr marL="68580" marR="68580" marT="34290" marB="34290" anchor="ctr"/>
                </a:tc>
                <a:tc>
                  <a:txBody>
                    <a:bodyPr/>
                    <a:lstStyle/>
                    <a:p>
                      <a:pPr algn="ctr"/>
                      <a:r>
                        <a:rPr lang="en-US" sz="1500" dirty="0">
                          <a:solidFill>
                            <a:srgbClr val="7030A0"/>
                          </a:solidFill>
                          <a:latin typeface="Arial" panose="020B0604020202020204" pitchFamily="34" charset="0"/>
                          <a:cs typeface="Arial" panose="020B0604020202020204" pitchFamily="34" charset="0"/>
                        </a:rPr>
                        <a:t>80 jobs</a:t>
                      </a:r>
                    </a:p>
                  </a:txBody>
                  <a:tcPr marL="68580" marR="68580" marT="34290" marB="34290" anchor="ctr"/>
                </a:tc>
                <a:tc>
                  <a:txBody>
                    <a:bodyPr/>
                    <a:lstStyle/>
                    <a:p>
                      <a:pPr algn="ctr"/>
                      <a:r>
                        <a:rPr lang="en-US" sz="1500" dirty="0">
                          <a:solidFill>
                            <a:srgbClr val="7030A0"/>
                          </a:solidFill>
                          <a:latin typeface="Arial" panose="020B0604020202020204" pitchFamily="34" charset="0"/>
                          <a:cs typeface="Arial" panose="020B0604020202020204" pitchFamily="34" charset="0"/>
                        </a:rPr>
                        <a:t>40%</a:t>
                      </a:r>
                    </a:p>
                  </a:txBody>
                  <a:tcPr marL="68580" marR="68580" marT="34290" marB="34290" anchor="ctr"/>
                </a:tc>
                <a:extLst>
                  <a:ext uri="{0D108BD9-81ED-4DB2-BD59-A6C34878D82A}">
                    <a16:rowId xmlns:a16="http://schemas.microsoft.com/office/drawing/2014/main" val="3846160668"/>
                  </a:ext>
                </a:extLst>
              </a:tr>
            </a:tbl>
          </a:graphicData>
        </a:graphic>
      </p:graphicFrame>
      <p:sp>
        <p:nvSpPr>
          <p:cNvPr id="4" name="Title 3">
            <a:extLst>
              <a:ext uri="{FF2B5EF4-FFF2-40B4-BE49-F238E27FC236}">
                <a16:creationId xmlns:a16="http://schemas.microsoft.com/office/drawing/2014/main" id="{D1606EAD-CD7C-4048-AE15-1C76EDB976A0}"/>
              </a:ext>
            </a:extLst>
          </p:cNvPr>
          <p:cNvSpPr>
            <a:spLocks noGrp="1"/>
          </p:cNvSpPr>
          <p:nvPr>
            <p:ph type="title"/>
          </p:nvPr>
        </p:nvSpPr>
        <p:spPr>
          <a:xfrm>
            <a:off x="194855" y="-6514"/>
            <a:ext cx="8572500" cy="514350"/>
          </a:xfrm>
        </p:spPr>
        <p:txBody>
          <a:bodyPr/>
          <a:lstStyle/>
          <a:p>
            <a:r>
              <a:rPr lang="en-US" dirty="0"/>
              <a:t>“Network accessibility” (transit)</a:t>
            </a:r>
          </a:p>
        </p:txBody>
      </p:sp>
      <p:sp>
        <p:nvSpPr>
          <p:cNvPr id="5" name="Slide Number Placeholder 4">
            <a:extLst>
              <a:ext uri="{FF2B5EF4-FFF2-40B4-BE49-F238E27FC236}">
                <a16:creationId xmlns:a16="http://schemas.microsoft.com/office/drawing/2014/main" id="{A54E0932-787F-994F-98EB-506ADA4D6FE2}"/>
              </a:ext>
            </a:extLst>
          </p:cNvPr>
          <p:cNvSpPr>
            <a:spLocks noGrp="1"/>
          </p:cNvSpPr>
          <p:nvPr>
            <p:ph type="sldNum" sz="quarter" idx="4"/>
          </p:nvPr>
        </p:nvSpPr>
        <p:spPr>
          <a:xfrm>
            <a:off x="4400550" y="4879253"/>
            <a:ext cx="342900" cy="171450"/>
          </a:xfrm>
        </p:spPr>
        <p:txBody>
          <a:bodyPr/>
          <a:lstStyle/>
          <a:p>
            <a:pPr defTabSz="685800" fontAlgn="auto">
              <a:spcBef>
                <a:spcPts val="0"/>
              </a:spcBef>
              <a:spcAft>
                <a:spcPts val="0"/>
              </a:spcAft>
            </a:pPr>
            <a:fld id="{3D721101-93DC-6540-965A-80AA03911783}" type="slidenum">
              <a:rPr lang="en-US">
                <a:solidFill>
                  <a:srgbClr val="000000"/>
                </a:solidFill>
              </a:rPr>
              <a:pPr defTabSz="685800" fontAlgn="auto">
                <a:spcBef>
                  <a:spcPts val="0"/>
                </a:spcBef>
                <a:spcAft>
                  <a:spcPts val="0"/>
                </a:spcAft>
              </a:pPr>
              <a:t>23</a:t>
            </a:fld>
            <a:endParaRPr lang="en-US">
              <a:solidFill>
                <a:srgbClr val="000000"/>
              </a:solidFill>
            </a:endParaRPr>
          </a:p>
        </p:txBody>
      </p:sp>
      <p:pic>
        <p:nvPicPr>
          <p:cNvPr id="9" name="Graphic 8" descr="House">
            <a:extLst>
              <a:ext uri="{FF2B5EF4-FFF2-40B4-BE49-F238E27FC236}">
                <a16:creationId xmlns:a16="http://schemas.microsoft.com/office/drawing/2014/main" id="{79479F83-DC04-6847-AD18-C128D34B99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94318" y="3143634"/>
            <a:ext cx="736801" cy="736801"/>
          </a:xfrm>
          <a:prstGeom prst="rect">
            <a:avLst/>
          </a:prstGeom>
        </p:spPr>
      </p:pic>
      <p:pic>
        <p:nvPicPr>
          <p:cNvPr id="11" name="Graphic 10" descr="City">
            <a:extLst>
              <a:ext uri="{FF2B5EF4-FFF2-40B4-BE49-F238E27FC236}">
                <a16:creationId xmlns:a16="http://schemas.microsoft.com/office/drawing/2014/main" id="{7A596F6E-E06A-C942-B8DB-46B57182CF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6598" y="807554"/>
            <a:ext cx="1025291" cy="1025291"/>
          </a:xfrm>
          <a:prstGeom prst="rect">
            <a:avLst/>
          </a:prstGeom>
        </p:spPr>
      </p:pic>
      <p:pic>
        <p:nvPicPr>
          <p:cNvPr id="13" name="Graphic 12" descr="Factory">
            <a:extLst>
              <a:ext uri="{FF2B5EF4-FFF2-40B4-BE49-F238E27FC236}">
                <a16:creationId xmlns:a16="http://schemas.microsoft.com/office/drawing/2014/main" id="{FE1709FE-BDC7-2445-BF08-A099CB914FF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2718" y="2307556"/>
            <a:ext cx="953465" cy="953465"/>
          </a:xfrm>
          <a:prstGeom prst="rect">
            <a:avLst/>
          </a:prstGeom>
        </p:spPr>
      </p:pic>
      <p:pic>
        <p:nvPicPr>
          <p:cNvPr id="15" name="Graphic 14" descr="Building">
            <a:extLst>
              <a:ext uri="{FF2B5EF4-FFF2-40B4-BE49-F238E27FC236}">
                <a16:creationId xmlns:a16="http://schemas.microsoft.com/office/drawing/2014/main" id="{5908F5D8-63B4-794B-B152-A2BD687229D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79764" y="1817442"/>
            <a:ext cx="752183" cy="752183"/>
          </a:xfrm>
          <a:prstGeom prst="rect">
            <a:avLst/>
          </a:prstGeom>
        </p:spPr>
      </p:pic>
      <p:sp>
        <p:nvSpPr>
          <p:cNvPr id="21" name="Freeform 20">
            <a:extLst>
              <a:ext uri="{FF2B5EF4-FFF2-40B4-BE49-F238E27FC236}">
                <a16:creationId xmlns:a16="http://schemas.microsoft.com/office/drawing/2014/main" id="{76AE1E11-5A0B-B649-B727-BD6B852CC690}"/>
              </a:ext>
            </a:extLst>
          </p:cNvPr>
          <p:cNvSpPr/>
          <p:nvPr/>
        </p:nvSpPr>
        <p:spPr>
          <a:xfrm>
            <a:off x="3142527" y="2619360"/>
            <a:ext cx="306727" cy="953464"/>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7030A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FFFFFF"/>
              </a:solidFill>
              <a:latin typeface="Calibri" panose="020F0502020204030204"/>
            </a:endParaRPr>
          </a:p>
        </p:txBody>
      </p:sp>
      <p:sp>
        <p:nvSpPr>
          <p:cNvPr id="38" name="Freeform 37">
            <a:extLst>
              <a:ext uri="{FF2B5EF4-FFF2-40B4-BE49-F238E27FC236}">
                <a16:creationId xmlns:a16="http://schemas.microsoft.com/office/drawing/2014/main" id="{B181AF70-4A32-4B46-9113-9A4342B9C7DD}"/>
              </a:ext>
            </a:extLst>
          </p:cNvPr>
          <p:cNvSpPr/>
          <p:nvPr/>
        </p:nvSpPr>
        <p:spPr>
          <a:xfrm rot="5400000" flipH="1" flipV="1">
            <a:off x="1404969" y="1863661"/>
            <a:ext cx="1840374" cy="675126"/>
          </a:xfrm>
          <a:custGeom>
            <a:avLst/>
            <a:gdLst>
              <a:gd name="connsiteX0" fmla="*/ 0 w 416689"/>
              <a:gd name="connsiteY0" fmla="*/ 1203767 h 1203767"/>
              <a:gd name="connsiteX1" fmla="*/ 416689 w 416689"/>
              <a:gd name="connsiteY1" fmla="*/ 1203767 h 1203767"/>
              <a:gd name="connsiteX2" fmla="*/ 416689 w 416689"/>
              <a:gd name="connsiteY2" fmla="*/ 0 h 1203767"/>
            </a:gdLst>
            <a:ahLst/>
            <a:cxnLst>
              <a:cxn ang="0">
                <a:pos x="connsiteX0" y="connsiteY0"/>
              </a:cxn>
              <a:cxn ang="0">
                <a:pos x="connsiteX1" y="connsiteY1"/>
              </a:cxn>
              <a:cxn ang="0">
                <a:pos x="connsiteX2" y="connsiteY2"/>
              </a:cxn>
            </a:cxnLst>
            <a:rect l="l" t="t" r="r" b="b"/>
            <a:pathLst>
              <a:path w="416689" h="1203767">
                <a:moveTo>
                  <a:pt x="0" y="1203767"/>
                </a:moveTo>
                <a:lnTo>
                  <a:pt x="416689" y="1203767"/>
                </a:lnTo>
                <a:lnTo>
                  <a:pt x="416689" y="0"/>
                </a:lnTo>
              </a:path>
            </a:pathLst>
          </a:custGeom>
          <a:noFill/>
          <a:ln w="76200" cap="rnd">
            <a:solidFill>
              <a:srgbClr val="7030A0"/>
            </a:solidFill>
            <a:round/>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350">
              <a:solidFill>
                <a:srgbClr val="FFFFFF"/>
              </a:solidFill>
              <a:latin typeface="Calibri" panose="020F0502020204030204"/>
            </a:endParaRPr>
          </a:p>
        </p:txBody>
      </p:sp>
      <p:sp>
        <p:nvSpPr>
          <p:cNvPr id="23" name="TextBox 22">
            <a:extLst>
              <a:ext uri="{FF2B5EF4-FFF2-40B4-BE49-F238E27FC236}">
                <a16:creationId xmlns:a16="http://schemas.microsoft.com/office/drawing/2014/main" id="{BF96A876-AC1A-054F-B325-046AB8350AE5}"/>
              </a:ext>
            </a:extLst>
          </p:cNvPr>
          <p:cNvSpPr txBox="1"/>
          <p:nvPr/>
        </p:nvSpPr>
        <p:spPr>
          <a:xfrm>
            <a:off x="1179395" y="669055"/>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500</a:t>
            </a:r>
          </a:p>
        </p:txBody>
      </p:sp>
      <p:sp>
        <p:nvSpPr>
          <p:cNvPr id="40" name="TextBox 39">
            <a:extLst>
              <a:ext uri="{FF2B5EF4-FFF2-40B4-BE49-F238E27FC236}">
                <a16:creationId xmlns:a16="http://schemas.microsoft.com/office/drawing/2014/main" id="{D9DE3BE3-36CF-CD46-B9A0-6D07EFDA5B5E}"/>
              </a:ext>
            </a:extLst>
          </p:cNvPr>
          <p:cNvSpPr txBox="1"/>
          <p:nvPr/>
        </p:nvSpPr>
        <p:spPr>
          <a:xfrm>
            <a:off x="3216991" y="1555846"/>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100</a:t>
            </a:r>
          </a:p>
        </p:txBody>
      </p:sp>
      <p:sp>
        <p:nvSpPr>
          <p:cNvPr id="42" name="TextBox 41">
            <a:extLst>
              <a:ext uri="{FF2B5EF4-FFF2-40B4-BE49-F238E27FC236}">
                <a16:creationId xmlns:a16="http://schemas.microsoft.com/office/drawing/2014/main" id="{70C0016C-5566-5549-B286-8F142F922454}"/>
              </a:ext>
            </a:extLst>
          </p:cNvPr>
          <p:cNvSpPr txBox="1"/>
          <p:nvPr/>
        </p:nvSpPr>
        <p:spPr>
          <a:xfrm>
            <a:off x="1220896" y="2374229"/>
            <a:ext cx="464525" cy="300082"/>
          </a:xfrm>
          <a:prstGeom prst="rect">
            <a:avLst/>
          </a:prstGeom>
          <a:noFill/>
        </p:spPr>
        <p:txBody>
          <a:bodyPr wrap="square" rtlCol="0">
            <a:spAutoFit/>
          </a:bodyPr>
          <a:lstStyle/>
          <a:p>
            <a:pPr algn="ctr" defTabSz="685800" fontAlgn="auto">
              <a:spcBef>
                <a:spcPts val="0"/>
              </a:spcBef>
              <a:spcAft>
                <a:spcPts val="0"/>
              </a:spcAft>
            </a:pPr>
            <a:r>
              <a:rPr lang="en-US" sz="1350" b="1" dirty="0">
                <a:solidFill>
                  <a:srgbClr val="000000"/>
                </a:solidFill>
                <a:latin typeface="Calibri" panose="020F0502020204030204"/>
              </a:rPr>
              <a:t>50</a:t>
            </a:r>
          </a:p>
        </p:txBody>
      </p:sp>
      <p:sp>
        <p:nvSpPr>
          <p:cNvPr id="44" name="TextBox 43">
            <a:extLst>
              <a:ext uri="{FF2B5EF4-FFF2-40B4-BE49-F238E27FC236}">
                <a16:creationId xmlns:a16="http://schemas.microsoft.com/office/drawing/2014/main" id="{476D6188-471D-7648-98F9-DD1BAC38F980}"/>
              </a:ext>
            </a:extLst>
          </p:cNvPr>
          <p:cNvSpPr txBox="1"/>
          <p:nvPr/>
        </p:nvSpPr>
        <p:spPr>
          <a:xfrm rot="16200000">
            <a:off x="1821915" y="2054754"/>
            <a:ext cx="1272992"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7030A0"/>
                </a:solidFill>
                <a:latin typeface="Calibri" panose="020F0502020204030204"/>
              </a:rPr>
              <a:t>60 minutes</a:t>
            </a:r>
          </a:p>
        </p:txBody>
      </p:sp>
      <p:sp>
        <p:nvSpPr>
          <p:cNvPr id="48" name="TextBox 47">
            <a:extLst>
              <a:ext uri="{FF2B5EF4-FFF2-40B4-BE49-F238E27FC236}">
                <a16:creationId xmlns:a16="http://schemas.microsoft.com/office/drawing/2014/main" id="{1D659C9B-007D-1840-93EA-650EDF6B1808}"/>
              </a:ext>
            </a:extLst>
          </p:cNvPr>
          <p:cNvSpPr txBox="1"/>
          <p:nvPr/>
        </p:nvSpPr>
        <p:spPr>
          <a:xfrm rot="16200000">
            <a:off x="3091903" y="3066117"/>
            <a:ext cx="1193596" cy="300082"/>
          </a:xfrm>
          <a:prstGeom prst="rect">
            <a:avLst/>
          </a:prstGeom>
          <a:noFill/>
        </p:spPr>
        <p:txBody>
          <a:bodyPr wrap="square" rtlCol="0">
            <a:spAutoFit/>
          </a:bodyPr>
          <a:lstStyle/>
          <a:p>
            <a:pPr algn="ctr" defTabSz="685800" fontAlgn="auto">
              <a:spcBef>
                <a:spcPts val="0"/>
              </a:spcBef>
              <a:spcAft>
                <a:spcPts val="0"/>
              </a:spcAft>
            </a:pPr>
            <a:r>
              <a:rPr lang="en-US" sz="1350" dirty="0">
                <a:solidFill>
                  <a:srgbClr val="7030A0"/>
                </a:solidFill>
                <a:latin typeface="Calibri" panose="020F0502020204030204"/>
              </a:rPr>
              <a:t>30 minutes</a:t>
            </a:r>
          </a:p>
        </p:txBody>
      </p:sp>
      <p:sp>
        <p:nvSpPr>
          <p:cNvPr id="19" name="TextBox 18">
            <a:extLst>
              <a:ext uri="{FF2B5EF4-FFF2-40B4-BE49-F238E27FC236}">
                <a16:creationId xmlns:a16="http://schemas.microsoft.com/office/drawing/2014/main" id="{FBC33B0B-8C12-944C-83AA-C2B77F8FA088}"/>
              </a:ext>
            </a:extLst>
          </p:cNvPr>
          <p:cNvSpPr txBox="1"/>
          <p:nvPr/>
        </p:nvSpPr>
        <p:spPr>
          <a:xfrm>
            <a:off x="818440" y="4328063"/>
            <a:ext cx="3515759" cy="461665"/>
          </a:xfrm>
          <a:prstGeom prst="rect">
            <a:avLst/>
          </a:prstGeom>
          <a:noFill/>
        </p:spPr>
        <p:txBody>
          <a:bodyPr wrap="square" rtlCol="0">
            <a:spAutoFit/>
          </a:bodyPr>
          <a:lstStyle/>
          <a:p>
            <a:pPr algn="ctr" defTabSz="685800" fontAlgn="auto">
              <a:spcBef>
                <a:spcPts val="0"/>
              </a:spcBef>
              <a:spcAft>
                <a:spcPts val="0"/>
              </a:spcAft>
            </a:pPr>
            <a:r>
              <a:rPr lang="en-US" sz="1200" i="1" dirty="0">
                <a:solidFill>
                  <a:srgbClr val="000000"/>
                </a:solidFill>
                <a:latin typeface="Calibri" panose="020F0502020204030204"/>
              </a:rPr>
              <a:t>Sum of accessible destinations based on available transit service, weighted by travel time</a:t>
            </a:r>
          </a:p>
        </p:txBody>
      </p:sp>
      <p:sp>
        <p:nvSpPr>
          <p:cNvPr id="18" name="TextBox 17">
            <a:extLst>
              <a:ext uri="{FF2B5EF4-FFF2-40B4-BE49-F238E27FC236}">
                <a16:creationId xmlns:a16="http://schemas.microsoft.com/office/drawing/2014/main" id="{C18AB976-0BC4-794F-803E-FBDB1B11E306}"/>
              </a:ext>
            </a:extLst>
          </p:cNvPr>
          <p:cNvSpPr txBox="1"/>
          <p:nvPr/>
        </p:nvSpPr>
        <p:spPr>
          <a:xfrm>
            <a:off x="2165683" y="3804870"/>
            <a:ext cx="994069" cy="323165"/>
          </a:xfrm>
          <a:prstGeom prst="rect">
            <a:avLst/>
          </a:prstGeom>
          <a:noFill/>
        </p:spPr>
        <p:txBody>
          <a:bodyPr wrap="square" rtlCol="0">
            <a:spAutoFit/>
          </a:bodyPr>
          <a:lstStyle/>
          <a:p>
            <a:pPr algn="ctr" defTabSz="685800" fontAlgn="auto">
              <a:spcBef>
                <a:spcPts val="0"/>
              </a:spcBef>
              <a:spcAft>
                <a:spcPts val="0"/>
              </a:spcAft>
            </a:pPr>
            <a:r>
              <a:rPr lang="en-US" sz="1500" b="1" dirty="0">
                <a:solidFill>
                  <a:srgbClr val="000000"/>
                </a:solidFill>
                <a:latin typeface="Calibri" panose="020F0502020204030204"/>
              </a:rPr>
              <a:t>= 80 jobs</a:t>
            </a:r>
          </a:p>
        </p:txBody>
      </p:sp>
      <p:pic>
        <p:nvPicPr>
          <p:cNvPr id="2" name="Audio 1">
            <a:hlinkClick r:id="" action="ppaction://media"/>
            <a:extLst>
              <a:ext uri="{FF2B5EF4-FFF2-40B4-BE49-F238E27FC236}">
                <a16:creationId xmlns:a16="http://schemas.microsoft.com/office/drawing/2014/main" id="{576F904A-BA51-42C8-B74F-63DBBA2C52E3}"/>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4156747131"/>
      </p:ext>
    </p:extLst>
  </p:cSld>
  <p:clrMapOvr>
    <a:masterClrMapping/>
  </p:clrMapOvr>
  <mc:AlternateContent xmlns:mc="http://schemas.openxmlformats.org/markup-compatibility/2006">
    <mc:Choice xmlns:p14="http://schemas.microsoft.com/office/powerpoint/2010/main" Requires="p14">
      <p:transition spd="slow" p14:dur="2000" advTm="16449"/>
    </mc:Choice>
    <mc:Fallback>
      <p:transition spd="slow" advTm="164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5" cstate="print">
            <a:extLst>
              <a:ext uri="{28A0092B-C50C-407E-A947-70E740481C1C}">
                <a14:useLocalDpi xmlns:a14="http://schemas.microsoft.com/office/drawing/2010/main" val="0"/>
              </a:ext>
            </a:extLst>
          </a:blip>
          <a:stretch>
            <a:fillRect/>
          </a:stretch>
        </p:blipFill>
        <p:spPr>
          <a:xfrm>
            <a:off x="167915" y="1773905"/>
            <a:ext cx="2880361" cy="2400300"/>
          </a:xfrm>
        </p:spPr>
      </p:pic>
      <p:pic>
        <p:nvPicPr>
          <p:cNvPr id="7" name="Content Placeholder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1820" y="1139174"/>
            <a:ext cx="2880361" cy="2400300"/>
          </a:xfrm>
          <a:prstGeom prst="rect">
            <a:avLst/>
          </a:prstGeom>
        </p:spPr>
      </p:pic>
      <p:pic>
        <p:nvPicPr>
          <p:cNvPr id="9" name="Picture 8"/>
          <p:cNvPicPr>
            <a:picLocks noChangeAspect="1"/>
          </p:cNvPicPr>
          <p:nvPr/>
        </p:nvPicPr>
        <p:blipFill>
          <a:blip r:embed="rId7"/>
          <a:stretch>
            <a:fillRect/>
          </a:stretch>
        </p:blipFill>
        <p:spPr>
          <a:xfrm>
            <a:off x="6179268" y="1773905"/>
            <a:ext cx="2869027" cy="2400300"/>
          </a:xfrm>
          <a:prstGeom prst="rect">
            <a:avLst/>
          </a:prstGeom>
        </p:spPr>
      </p:pic>
      <p:sp>
        <p:nvSpPr>
          <p:cNvPr id="10" name="TextBox 9"/>
          <p:cNvSpPr txBox="1"/>
          <p:nvPr/>
        </p:nvSpPr>
        <p:spPr>
          <a:xfrm>
            <a:off x="776380" y="4174205"/>
            <a:ext cx="1663430" cy="646331"/>
          </a:xfrm>
          <a:prstGeom prst="rect">
            <a:avLst/>
          </a:prstGeom>
          <a:noFill/>
        </p:spPr>
        <p:txBody>
          <a:bodyPr wrap="square" rtlCol="0">
            <a:spAutoFit/>
          </a:bodyPr>
          <a:lstStyle/>
          <a:p>
            <a:r>
              <a:rPr lang="en-US" dirty="0"/>
              <a:t>Land Use Accessibility </a:t>
            </a:r>
          </a:p>
        </p:txBody>
      </p:sp>
      <p:sp>
        <p:nvSpPr>
          <p:cNvPr id="11" name="TextBox 10"/>
          <p:cNvSpPr txBox="1"/>
          <p:nvPr/>
        </p:nvSpPr>
        <p:spPr>
          <a:xfrm>
            <a:off x="3601665" y="3590545"/>
            <a:ext cx="2136394" cy="646331"/>
          </a:xfrm>
          <a:prstGeom prst="rect">
            <a:avLst/>
          </a:prstGeom>
          <a:noFill/>
        </p:spPr>
        <p:txBody>
          <a:bodyPr wrap="square" rtlCol="0">
            <a:spAutoFit/>
          </a:bodyPr>
          <a:lstStyle/>
          <a:p>
            <a:r>
              <a:rPr lang="en-US" dirty="0"/>
              <a:t>Standardized Accessibility</a:t>
            </a:r>
          </a:p>
        </p:txBody>
      </p:sp>
      <p:sp>
        <p:nvSpPr>
          <p:cNvPr id="12" name="TextBox 11"/>
          <p:cNvSpPr txBox="1"/>
          <p:nvPr/>
        </p:nvSpPr>
        <p:spPr>
          <a:xfrm>
            <a:off x="6911899" y="4174205"/>
            <a:ext cx="2136395" cy="646331"/>
          </a:xfrm>
          <a:prstGeom prst="rect">
            <a:avLst/>
          </a:prstGeom>
          <a:noFill/>
        </p:spPr>
        <p:txBody>
          <a:bodyPr wrap="square" rtlCol="0">
            <a:spAutoFit/>
          </a:bodyPr>
          <a:lstStyle/>
          <a:p>
            <a:r>
              <a:rPr lang="en-US" dirty="0"/>
              <a:t>Weighted Accessibility Gaps</a:t>
            </a:r>
          </a:p>
        </p:txBody>
      </p:sp>
      <p:sp>
        <p:nvSpPr>
          <p:cNvPr id="13" name="TextBox 12"/>
          <p:cNvSpPr txBox="1"/>
          <p:nvPr/>
        </p:nvSpPr>
        <p:spPr>
          <a:xfrm>
            <a:off x="3731077" y="4312704"/>
            <a:ext cx="1405218" cy="369332"/>
          </a:xfrm>
          <a:prstGeom prst="rect">
            <a:avLst/>
          </a:prstGeom>
          <a:noFill/>
        </p:spPr>
        <p:txBody>
          <a:bodyPr wrap="square" rtlCol="0">
            <a:spAutoFit/>
          </a:bodyPr>
          <a:lstStyle/>
          <a:p>
            <a:r>
              <a:rPr lang="en-US" sz="900" u="sng" dirty="0"/>
              <a:t> Network Accessibility   </a:t>
            </a:r>
            <a:r>
              <a:rPr lang="en-US" sz="900" dirty="0"/>
              <a:t>    Land Use Accessibility </a:t>
            </a:r>
          </a:p>
        </p:txBody>
      </p:sp>
      <p:sp>
        <p:nvSpPr>
          <p:cNvPr id="14" name="TextBox 13">
            <a:extLst>
              <a:ext uri="{FF2B5EF4-FFF2-40B4-BE49-F238E27FC236}">
                <a16:creationId xmlns:a16="http://schemas.microsoft.com/office/drawing/2014/main" id="{FB5C6DC7-89FC-46E8-9E5C-8564B6AE7DA1}"/>
              </a:ext>
            </a:extLst>
          </p:cNvPr>
          <p:cNvSpPr txBox="1"/>
          <p:nvPr/>
        </p:nvSpPr>
        <p:spPr>
          <a:xfrm>
            <a:off x="167915" y="96702"/>
            <a:ext cx="8142135" cy="461665"/>
          </a:xfrm>
          <a:prstGeom prst="rect">
            <a:avLst/>
          </a:prstGeom>
          <a:noFill/>
        </p:spPr>
        <p:txBody>
          <a:bodyPr wrap="square">
            <a:spAutoFit/>
          </a:bodyPr>
          <a:lstStyle/>
          <a:p>
            <a:r>
              <a:rPr lang="en-US" sz="2400" b="1" dirty="0">
                <a:effectLst/>
                <a:latin typeface="Calibri" panose="020F0502020204030204" pitchFamily="34" charset="0"/>
                <a:ea typeface="Calibri" panose="020F0502020204030204" pitchFamily="34" charset="0"/>
                <a:cs typeface="Times New Roman" panose="02020603050405020304" pitchFamily="18" charset="0"/>
              </a:rPr>
              <a:t>Statewide Multimodal Accessibility Gap Maps</a:t>
            </a:r>
          </a:p>
        </p:txBody>
      </p:sp>
      <p:pic>
        <p:nvPicPr>
          <p:cNvPr id="2" name="Audio 1">
            <a:hlinkClick r:id="" action="ppaction://media"/>
            <a:extLst>
              <a:ext uri="{FF2B5EF4-FFF2-40B4-BE49-F238E27FC236}">
                <a16:creationId xmlns:a16="http://schemas.microsoft.com/office/drawing/2014/main" id="{346E2FD3-8D3F-49B6-A9E7-FA90079B330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519654382"/>
      </p:ext>
    </p:extLst>
  </p:cSld>
  <p:clrMapOvr>
    <a:masterClrMapping/>
  </p:clrMapOvr>
  <mc:AlternateContent xmlns:mc="http://schemas.openxmlformats.org/markup-compatibility/2006">
    <mc:Choice xmlns:p14="http://schemas.microsoft.com/office/powerpoint/2010/main" Requires="p14">
      <p:transition spd="slow" p14:dur="2000" advTm="54600"/>
    </mc:Choice>
    <mc:Fallback>
      <p:transition spd="slow" advTm="54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9716"/>
            <a:ext cx="9144000" cy="1156161"/>
          </a:xfrm>
          <a:prstGeom prst="rect">
            <a:avLst/>
          </a:prstGeom>
          <a:solidFill>
            <a:srgbClr val="CDE5B6"/>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3600" b="1" dirty="0">
                <a:solidFill>
                  <a:srgbClr val="1B6C49"/>
                </a:solidFill>
                <a:latin typeface="Calibri" panose="020F0502020204030204" pitchFamily="34" charset="0"/>
                <a:ea typeface="Calibri" panose="020F0502020204030204" pitchFamily="34" charset="0"/>
                <a:cs typeface="Times New Roman" panose="02020603050405020304" pitchFamily="18" charset="0"/>
              </a:rPr>
              <a:t>Analysis Question 1</a:t>
            </a:r>
            <a:endParaRPr lang="en-US" sz="3600" b="1" dirty="0">
              <a:solidFill>
                <a:srgbClr val="1B6C49"/>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pPr>
              <a:defRPr/>
            </a:pPr>
            <a:fld id="{07A1B390-8C00-49C7-BEED-470B249615B6}" type="slidenum">
              <a:rPr lang="en-US" smtClean="0"/>
              <a:pPr>
                <a:defRPr/>
              </a:pPr>
              <a:t>25</a:t>
            </a:fld>
            <a:endParaRPr lang="en-US" dirty="0"/>
          </a:p>
        </p:txBody>
      </p:sp>
      <p:sp>
        <p:nvSpPr>
          <p:cNvPr id="9" name="TextBox 8">
            <a:extLst>
              <a:ext uri="{FF2B5EF4-FFF2-40B4-BE49-F238E27FC236}">
                <a16:creationId xmlns:a16="http://schemas.microsoft.com/office/drawing/2014/main" id="{802EDB1D-E3E6-43C9-8DDB-C55FC59382FC}"/>
              </a:ext>
            </a:extLst>
          </p:cNvPr>
          <p:cNvSpPr txBox="1"/>
          <p:nvPr/>
        </p:nvSpPr>
        <p:spPr>
          <a:xfrm>
            <a:off x="524786" y="2134436"/>
            <a:ext cx="8142135" cy="954107"/>
          </a:xfrm>
          <a:prstGeom prst="rect">
            <a:avLst/>
          </a:prstGeom>
          <a:noFill/>
        </p:spPr>
        <p:txBody>
          <a:bodyPr wrap="square">
            <a:spAutoFit/>
          </a:bodyPr>
          <a:lstStyle/>
          <a:p>
            <a:r>
              <a:rPr lang="en-US" sz="2800" b="1" dirty="0">
                <a:effectLst/>
                <a:latin typeface="Calibri" panose="020F0502020204030204" pitchFamily="34" charset="0"/>
                <a:ea typeface="Calibri" panose="020F0502020204030204" pitchFamily="34" charset="0"/>
                <a:cs typeface="Times New Roman" panose="02020603050405020304" pitchFamily="18" charset="0"/>
              </a:rPr>
              <a:t>To what extent do certain communities bear greater burdens from the transportation system?</a:t>
            </a:r>
          </a:p>
        </p:txBody>
      </p:sp>
      <p:pic>
        <p:nvPicPr>
          <p:cNvPr id="2" name="Audio 1">
            <a:hlinkClick r:id="" action="ppaction://media"/>
            <a:extLst>
              <a:ext uri="{FF2B5EF4-FFF2-40B4-BE49-F238E27FC236}">
                <a16:creationId xmlns:a16="http://schemas.microsoft.com/office/drawing/2014/main" id="{87C1419F-BC12-44ED-AB21-8982BAB2C2A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732125197"/>
      </p:ext>
    </p:extLst>
  </p:cSld>
  <p:clrMapOvr>
    <a:masterClrMapping/>
  </p:clrMapOvr>
  <mc:AlternateContent xmlns:mc="http://schemas.openxmlformats.org/markup-compatibility/2006">
    <mc:Choice xmlns:p14="http://schemas.microsoft.com/office/powerpoint/2010/main" Requires="p14">
      <p:transition spd="slow" p14:dur="2000" advTm="24924"/>
    </mc:Choice>
    <mc:Fallback>
      <p:transition spd="slow" advTm="249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998A0-0B76-4582-866F-546B907EE21F}"/>
              </a:ext>
            </a:extLst>
          </p:cNvPr>
          <p:cNvSpPr>
            <a:spLocks noGrp="1"/>
          </p:cNvSpPr>
          <p:nvPr>
            <p:ph type="title"/>
          </p:nvPr>
        </p:nvSpPr>
        <p:spPr>
          <a:xfrm>
            <a:off x="28814" y="4375446"/>
            <a:ext cx="3203389" cy="389409"/>
          </a:xfrm>
        </p:spPr>
        <p:txBody>
          <a:bodyPr/>
          <a:lstStyle/>
          <a:p>
            <a:r>
              <a:rPr lang="en-US" sz="1100" b="0" dirty="0">
                <a:solidFill>
                  <a:schemeClr val="tx1"/>
                </a:solidFill>
                <a:latin typeface="+mj-lt"/>
              </a:rPr>
              <a:t>Data Source: Washington Tracking Network Environmental Health Disparities Map</a:t>
            </a:r>
          </a:p>
        </p:txBody>
      </p:sp>
      <p:sp>
        <p:nvSpPr>
          <p:cNvPr id="5" name="Slide Number Placeholder 4">
            <a:extLst>
              <a:ext uri="{FF2B5EF4-FFF2-40B4-BE49-F238E27FC236}">
                <a16:creationId xmlns:a16="http://schemas.microsoft.com/office/drawing/2014/main" id="{4E09CDE2-DD12-48AD-8633-DD865537336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pic>
        <p:nvPicPr>
          <p:cNvPr id="4" name="Picture 3">
            <a:extLst>
              <a:ext uri="{FF2B5EF4-FFF2-40B4-BE49-F238E27FC236}">
                <a16:creationId xmlns:a16="http://schemas.microsoft.com/office/drawing/2014/main" id="{95EE51F1-3AFF-490A-A357-CBAA61C2DC16}"/>
              </a:ext>
            </a:extLst>
          </p:cNvPr>
          <p:cNvPicPr>
            <a:picLocks noChangeAspect="1"/>
          </p:cNvPicPr>
          <p:nvPr/>
        </p:nvPicPr>
        <p:blipFill>
          <a:blip r:embed="rId5"/>
          <a:stretch>
            <a:fillRect/>
          </a:stretch>
        </p:blipFill>
        <p:spPr>
          <a:xfrm>
            <a:off x="3419395" y="0"/>
            <a:ext cx="5724605" cy="5140024"/>
          </a:xfrm>
          <a:prstGeom prst="rect">
            <a:avLst/>
          </a:prstGeom>
        </p:spPr>
      </p:pic>
      <p:sp>
        <p:nvSpPr>
          <p:cNvPr id="10" name="TextBox 9">
            <a:extLst>
              <a:ext uri="{FF2B5EF4-FFF2-40B4-BE49-F238E27FC236}">
                <a16:creationId xmlns:a16="http://schemas.microsoft.com/office/drawing/2014/main" id="{BADA2B5D-569C-4F1F-8FD5-6EE3E7B97082}"/>
              </a:ext>
            </a:extLst>
          </p:cNvPr>
          <p:cNvSpPr txBox="1"/>
          <p:nvPr/>
        </p:nvSpPr>
        <p:spPr>
          <a:xfrm>
            <a:off x="71450" y="76030"/>
            <a:ext cx="3347945" cy="120032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Analysis Question: To what extent do certain communities bear greater burdens from the transportation system?</a:t>
            </a:r>
          </a:p>
        </p:txBody>
      </p:sp>
      <p:sp>
        <p:nvSpPr>
          <p:cNvPr id="15" name="TextBox 14">
            <a:extLst>
              <a:ext uri="{FF2B5EF4-FFF2-40B4-BE49-F238E27FC236}">
                <a16:creationId xmlns:a16="http://schemas.microsoft.com/office/drawing/2014/main" id="{D6DB07C2-7339-4F13-B606-D0B01D7E958D}"/>
              </a:ext>
            </a:extLst>
          </p:cNvPr>
          <p:cNvSpPr txBox="1"/>
          <p:nvPr/>
        </p:nvSpPr>
        <p:spPr>
          <a:xfrm>
            <a:off x="71450" y="2108347"/>
            <a:ext cx="3203389" cy="147732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C0504D"/>
                </a:solidFill>
                <a:effectLst/>
                <a:uLnTx/>
                <a:uFillTx/>
                <a:latin typeface="Arial" charset="0"/>
                <a:ea typeface="+mn-ea"/>
                <a:cs typeface="+mn-cs"/>
              </a:rPr>
              <a:t>Primary Analysis: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noProof="0" dirty="0">
                <a:solidFill>
                  <a:srgbClr val="C0504D"/>
                </a:solidFill>
              </a:rPr>
              <a:t>Identify census tracts in the 9</a:t>
            </a:r>
            <a:r>
              <a:rPr lang="en-US" baseline="30000" noProof="0" dirty="0">
                <a:solidFill>
                  <a:srgbClr val="C0504D"/>
                </a:solidFill>
              </a:rPr>
              <a:t>th</a:t>
            </a:r>
            <a:r>
              <a:rPr lang="en-US" noProof="0" dirty="0">
                <a:solidFill>
                  <a:srgbClr val="C0504D"/>
                </a:solidFill>
              </a:rPr>
              <a:t> and 10</a:t>
            </a:r>
            <a:r>
              <a:rPr lang="en-US" baseline="30000" noProof="0" dirty="0">
                <a:solidFill>
                  <a:srgbClr val="C0504D"/>
                </a:solidFill>
              </a:rPr>
              <a:t>th</a:t>
            </a:r>
            <a:r>
              <a:rPr lang="en-US" noProof="0" dirty="0">
                <a:solidFill>
                  <a:srgbClr val="C0504D"/>
                </a:solidFill>
              </a:rPr>
              <a:t> percentile on the Environmental Health Disparities Map</a:t>
            </a:r>
            <a:endParaRPr kumimoji="0" lang="en-US" sz="1800" b="0" i="0" u="none" strike="noStrike" kern="1200" cap="none" spc="0" normalizeH="0" baseline="0" noProof="0" dirty="0">
              <a:ln>
                <a:noFill/>
              </a:ln>
              <a:solidFill>
                <a:srgbClr val="C0504D"/>
              </a:solidFill>
              <a:effectLst/>
              <a:uLnTx/>
              <a:uFillTx/>
              <a:latin typeface="Arial" charset="0"/>
              <a:ea typeface="+mn-ea"/>
              <a:cs typeface="+mn-cs"/>
            </a:endParaRPr>
          </a:p>
        </p:txBody>
      </p:sp>
      <p:pic>
        <p:nvPicPr>
          <p:cNvPr id="3" name="Audio 2">
            <a:hlinkClick r:id="" action="ppaction://media"/>
            <a:extLst>
              <a:ext uri="{FF2B5EF4-FFF2-40B4-BE49-F238E27FC236}">
                <a16:creationId xmlns:a16="http://schemas.microsoft.com/office/drawing/2014/main" id="{3FF433D3-7BBF-49F3-AFBB-B843C0438A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138835393"/>
      </p:ext>
    </p:extLst>
  </p:cSld>
  <p:clrMapOvr>
    <a:masterClrMapping/>
  </p:clrMapOvr>
  <mc:AlternateContent xmlns:mc="http://schemas.openxmlformats.org/markup-compatibility/2006">
    <mc:Choice xmlns:p14="http://schemas.microsoft.com/office/powerpoint/2010/main" Requires="p14">
      <p:transition spd="slow" p14:dur="2000" advTm="38810"/>
    </mc:Choice>
    <mc:Fallback>
      <p:transition spd="slow" advTm="388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
                </p:tgtEl>
              </p:cMediaNode>
            </p:audio>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998A0-0B76-4582-866F-546B907EE21F}"/>
              </a:ext>
            </a:extLst>
          </p:cNvPr>
          <p:cNvSpPr>
            <a:spLocks noGrp="1"/>
          </p:cNvSpPr>
          <p:nvPr>
            <p:ph type="title"/>
          </p:nvPr>
        </p:nvSpPr>
        <p:spPr>
          <a:xfrm>
            <a:off x="28814" y="4375446"/>
            <a:ext cx="3203389" cy="389409"/>
          </a:xfrm>
        </p:spPr>
        <p:txBody>
          <a:bodyPr/>
          <a:lstStyle/>
          <a:p>
            <a:r>
              <a:rPr lang="en-US" sz="1100" b="0" dirty="0">
                <a:solidFill>
                  <a:schemeClr val="tx1"/>
                </a:solidFill>
                <a:latin typeface="+mj-lt"/>
              </a:rPr>
              <a:t>Data Source: Washington Tracking Network Environmental Health Disparities Map</a:t>
            </a:r>
          </a:p>
        </p:txBody>
      </p:sp>
      <p:sp>
        <p:nvSpPr>
          <p:cNvPr id="5" name="Slide Number Placeholder 4">
            <a:extLst>
              <a:ext uri="{FF2B5EF4-FFF2-40B4-BE49-F238E27FC236}">
                <a16:creationId xmlns:a16="http://schemas.microsoft.com/office/drawing/2014/main" id="{4E09CDE2-DD12-48AD-8633-DD865537336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pic>
        <p:nvPicPr>
          <p:cNvPr id="4" name="Picture 3">
            <a:extLst>
              <a:ext uri="{FF2B5EF4-FFF2-40B4-BE49-F238E27FC236}">
                <a16:creationId xmlns:a16="http://schemas.microsoft.com/office/drawing/2014/main" id="{95EE51F1-3AFF-490A-A357-CBAA61C2DC16}"/>
              </a:ext>
            </a:extLst>
          </p:cNvPr>
          <p:cNvPicPr>
            <a:picLocks noChangeAspect="1"/>
          </p:cNvPicPr>
          <p:nvPr/>
        </p:nvPicPr>
        <p:blipFill>
          <a:blip r:embed="rId6"/>
          <a:stretch>
            <a:fillRect/>
          </a:stretch>
        </p:blipFill>
        <p:spPr>
          <a:xfrm>
            <a:off x="3419395" y="0"/>
            <a:ext cx="5724605" cy="5140024"/>
          </a:xfrm>
          <a:prstGeom prst="rect">
            <a:avLst/>
          </a:prstGeom>
        </p:spPr>
      </p:pic>
      <p:sp>
        <p:nvSpPr>
          <p:cNvPr id="10" name="TextBox 9">
            <a:extLst>
              <a:ext uri="{FF2B5EF4-FFF2-40B4-BE49-F238E27FC236}">
                <a16:creationId xmlns:a16="http://schemas.microsoft.com/office/drawing/2014/main" id="{BADA2B5D-569C-4F1F-8FD5-6EE3E7B97082}"/>
              </a:ext>
            </a:extLst>
          </p:cNvPr>
          <p:cNvSpPr txBox="1"/>
          <p:nvPr/>
        </p:nvSpPr>
        <p:spPr>
          <a:xfrm>
            <a:off x="71450" y="76030"/>
            <a:ext cx="3347945" cy="120032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Analysis Question: To what extent do certain communities bear greater burdens from the transportation system?</a:t>
            </a:r>
          </a:p>
        </p:txBody>
      </p:sp>
      <p:grpSp>
        <p:nvGrpSpPr>
          <p:cNvPr id="7" name="Group 6">
            <a:extLst>
              <a:ext uri="{FF2B5EF4-FFF2-40B4-BE49-F238E27FC236}">
                <a16:creationId xmlns:a16="http://schemas.microsoft.com/office/drawing/2014/main" id="{D3D66CFB-E28D-4187-A925-AABC34836E50}"/>
              </a:ext>
            </a:extLst>
          </p:cNvPr>
          <p:cNvGrpSpPr/>
          <p:nvPr/>
        </p:nvGrpSpPr>
        <p:grpSpPr>
          <a:xfrm>
            <a:off x="3496235" y="2420471"/>
            <a:ext cx="5569644" cy="1851853"/>
            <a:chOff x="3496235" y="2420471"/>
            <a:chExt cx="5569644" cy="1851853"/>
          </a:xfrm>
        </p:grpSpPr>
        <p:sp>
          <p:nvSpPr>
            <p:cNvPr id="8" name="Rectangle 7">
              <a:extLst>
                <a:ext uri="{FF2B5EF4-FFF2-40B4-BE49-F238E27FC236}">
                  <a16:creationId xmlns:a16="http://schemas.microsoft.com/office/drawing/2014/main" id="{B7F0AD3B-5A8E-4324-8604-36890491A1AF}"/>
                </a:ext>
              </a:extLst>
            </p:cNvPr>
            <p:cNvSpPr/>
            <p:nvPr/>
          </p:nvSpPr>
          <p:spPr>
            <a:xfrm>
              <a:off x="3496235" y="2420471"/>
              <a:ext cx="1298602" cy="992237"/>
            </a:xfrm>
            <a:prstGeom prst="rect">
              <a:avLst/>
            </a:prstGeom>
            <a:solidFill>
              <a:schemeClr val="accent6">
                <a:lumMod val="75000"/>
                <a:alpha val="2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393AF64D-BB90-404C-BE94-3A66DDE45C8C}"/>
                </a:ext>
              </a:extLst>
            </p:cNvPr>
            <p:cNvSpPr/>
            <p:nvPr/>
          </p:nvSpPr>
          <p:spPr>
            <a:xfrm>
              <a:off x="3496235" y="3856448"/>
              <a:ext cx="1298602" cy="415876"/>
            </a:xfrm>
            <a:prstGeom prst="rect">
              <a:avLst/>
            </a:prstGeom>
            <a:solidFill>
              <a:schemeClr val="accent6">
                <a:lumMod val="75000"/>
                <a:alpha val="2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11F17181-B7A6-4A23-BC6C-057CCC23AD5D}"/>
                </a:ext>
              </a:extLst>
            </p:cNvPr>
            <p:cNvSpPr/>
            <p:nvPr/>
          </p:nvSpPr>
          <p:spPr>
            <a:xfrm>
              <a:off x="7767277" y="3149173"/>
              <a:ext cx="1298602" cy="992237"/>
            </a:xfrm>
            <a:prstGeom prst="rect">
              <a:avLst/>
            </a:prstGeom>
            <a:solidFill>
              <a:schemeClr val="accent6">
                <a:lumMod val="75000"/>
                <a:alpha val="2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15" name="TextBox 14">
            <a:extLst>
              <a:ext uri="{FF2B5EF4-FFF2-40B4-BE49-F238E27FC236}">
                <a16:creationId xmlns:a16="http://schemas.microsoft.com/office/drawing/2014/main" id="{D6DB07C2-7339-4F13-B606-D0B01D7E958D}"/>
              </a:ext>
            </a:extLst>
          </p:cNvPr>
          <p:cNvSpPr txBox="1"/>
          <p:nvPr/>
        </p:nvSpPr>
        <p:spPr>
          <a:xfrm>
            <a:off x="71450" y="2108347"/>
            <a:ext cx="3203389" cy="175432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C0504D"/>
                </a:solidFill>
                <a:effectLst/>
                <a:uLnTx/>
                <a:uFillTx/>
                <a:latin typeface="Arial" charset="0"/>
                <a:ea typeface="+mn-ea"/>
                <a:cs typeface="+mn-cs"/>
              </a:rPr>
              <a:t>Secondary Analysis: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noProof="0" dirty="0">
                <a:solidFill>
                  <a:srgbClr val="C0504D"/>
                </a:solidFill>
              </a:rPr>
              <a:t>Identify census tracts in the 9</a:t>
            </a:r>
            <a:r>
              <a:rPr lang="en-US" baseline="30000" noProof="0" dirty="0">
                <a:solidFill>
                  <a:srgbClr val="C0504D"/>
                </a:solidFill>
              </a:rPr>
              <a:t>th</a:t>
            </a:r>
            <a:r>
              <a:rPr lang="en-US" noProof="0" dirty="0">
                <a:solidFill>
                  <a:srgbClr val="C0504D"/>
                </a:solidFill>
              </a:rPr>
              <a:t> and 10</a:t>
            </a:r>
            <a:r>
              <a:rPr lang="en-US" baseline="30000" noProof="0" dirty="0">
                <a:solidFill>
                  <a:srgbClr val="C0504D"/>
                </a:solidFill>
              </a:rPr>
              <a:t>th</a:t>
            </a:r>
            <a:r>
              <a:rPr lang="en-US" noProof="0" dirty="0">
                <a:solidFill>
                  <a:srgbClr val="C0504D"/>
                </a:solidFill>
              </a:rPr>
              <a:t> percentile for</a:t>
            </a:r>
            <a:r>
              <a:rPr kumimoji="0" lang="en-US" sz="1800" b="0" i="0" u="none" strike="noStrike" kern="1200" cap="none" spc="0" normalizeH="0" baseline="0" noProof="0" dirty="0">
                <a:ln>
                  <a:noFill/>
                </a:ln>
                <a:solidFill>
                  <a:srgbClr val="C0504D"/>
                </a:solidFill>
                <a:effectLst/>
                <a:uLnTx/>
                <a:uFillTx/>
                <a:latin typeface="Arial" charset="0"/>
                <a:ea typeface="+mn-ea"/>
                <a:cs typeface="+mn-cs"/>
              </a:rPr>
              <a:t> transportation-related exposures using HSP populations</a:t>
            </a:r>
            <a:r>
              <a:rPr kumimoji="0" lang="en-US" sz="1800" b="0" i="0" u="none" strike="noStrike" kern="1200" cap="none" spc="0" normalizeH="0" noProof="0" dirty="0">
                <a:ln>
                  <a:noFill/>
                </a:ln>
                <a:solidFill>
                  <a:srgbClr val="C0504D"/>
                </a:solidFill>
                <a:effectLst/>
                <a:uLnTx/>
                <a:uFillTx/>
                <a:latin typeface="Arial" charset="0"/>
                <a:ea typeface="+mn-ea"/>
                <a:cs typeface="+mn-cs"/>
              </a:rPr>
              <a:t> of focus.</a:t>
            </a:r>
            <a:endParaRPr kumimoji="0" lang="en-US" sz="1800" b="0" i="0" u="none" strike="noStrike" kern="1200" cap="none" spc="0" normalizeH="0" baseline="0" noProof="0" dirty="0">
              <a:ln>
                <a:noFill/>
              </a:ln>
              <a:solidFill>
                <a:srgbClr val="C0504D"/>
              </a:solidFill>
              <a:effectLst/>
              <a:uLnTx/>
              <a:uFillTx/>
              <a:latin typeface="Arial" charset="0"/>
              <a:ea typeface="+mn-ea"/>
              <a:cs typeface="+mn-cs"/>
            </a:endParaRPr>
          </a:p>
        </p:txBody>
      </p:sp>
      <p:pic>
        <p:nvPicPr>
          <p:cNvPr id="3" name="Audio 2">
            <a:hlinkClick r:id="" action="ppaction://media"/>
            <a:extLst>
              <a:ext uri="{FF2B5EF4-FFF2-40B4-BE49-F238E27FC236}">
                <a16:creationId xmlns:a16="http://schemas.microsoft.com/office/drawing/2014/main" id="{C00921AB-0FBB-4BDE-9A81-18DC9EF7A47B}"/>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4381500"/>
            <a:ext cx="609600" cy="609600"/>
          </a:xfrm>
          <a:prstGeom prst="rect">
            <a:avLst/>
          </a:prstGeom>
        </p:spPr>
      </p:pic>
    </p:spTree>
    <p:custDataLst>
      <p:tags r:id="rId1"/>
    </p:custDataLst>
    <p:extLst>
      <p:ext uri="{BB962C8B-B14F-4D97-AF65-F5344CB8AC3E}">
        <p14:creationId xmlns:p14="http://schemas.microsoft.com/office/powerpoint/2010/main" val="2519117400"/>
      </p:ext>
    </p:extLst>
  </p:cSld>
  <p:clrMapOvr>
    <a:masterClrMapping/>
  </p:clrMapOvr>
  <mc:AlternateContent xmlns:mc="http://schemas.openxmlformats.org/markup-compatibility/2006">
    <mc:Choice xmlns:p14="http://schemas.microsoft.com/office/powerpoint/2010/main" Requires="p14">
      <p:transition spd="slow" p14:dur="2000" advTm="53160"/>
    </mc:Choice>
    <mc:Fallback>
      <p:transition spd="slow" advTm="531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3"/>
                </p:tgtEl>
              </p:cMediaNode>
            </p:audio>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F2AD1F0-0E19-4762-9882-E53D79C375A7}"/>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7" name="TextBox 6">
            <a:extLst>
              <a:ext uri="{FF2B5EF4-FFF2-40B4-BE49-F238E27FC236}">
                <a16:creationId xmlns:a16="http://schemas.microsoft.com/office/drawing/2014/main" id="{13574A0D-60DF-4880-8C13-FBF32E7734BB}"/>
              </a:ext>
            </a:extLst>
          </p:cNvPr>
          <p:cNvSpPr txBox="1"/>
          <p:nvPr/>
        </p:nvSpPr>
        <p:spPr>
          <a:xfrm>
            <a:off x="71450" y="76030"/>
            <a:ext cx="8880449"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To what extent do </a:t>
            </a:r>
            <a:r>
              <a:rPr kumimoji="0" lang="en-US" sz="1800" b="1" i="0" u="none" strike="noStrike" kern="1200" cap="none" spc="0" normalizeH="0" baseline="0" noProof="0" dirty="0">
                <a:ln>
                  <a:noFill/>
                </a:ln>
                <a:solidFill>
                  <a:srgbClr val="C0504D"/>
                </a:solidFill>
                <a:effectLst/>
                <a:uLnTx/>
                <a:uFillTx/>
                <a:latin typeface="Calibri" panose="020F0502020204030204" pitchFamily="34" charset="0"/>
                <a:ea typeface="Calibri" panose="020F0502020204030204" pitchFamily="34" charset="0"/>
                <a:cs typeface="Times New Roman" panose="02020603050405020304" pitchFamily="18" charset="0"/>
              </a:rPr>
              <a:t>disabled</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communities bear greater burdens from the transportation system?</a:t>
            </a:r>
          </a:p>
        </p:txBody>
      </p:sp>
      <p:sp>
        <p:nvSpPr>
          <p:cNvPr id="10" name="TextBox 9">
            <a:extLst>
              <a:ext uri="{FF2B5EF4-FFF2-40B4-BE49-F238E27FC236}">
                <a16:creationId xmlns:a16="http://schemas.microsoft.com/office/drawing/2014/main" id="{07E1829A-BFAF-41DB-A20E-5E6F849B3204}"/>
              </a:ext>
            </a:extLst>
          </p:cNvPr>
          <p:cNvSpPr txBox="1"/>
          <p:nvPr/>
        </p:nvSpPr>
        <p:spPr>
          <a:xfrm>
            <a:off x="230521" y="1014292"/>
            <a:ext cx="8183496" cy="284693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1800" b="1" i="0" u="none" strike="noStrike" kern="1200" cap="none" spc="0" normalizeH="0" baseline="0" noProof="0" dirty="0">
                <a:ln>
                  <a:noFill/>
                </a:ln>
                <a:effectLst/>
                <a:uLnTx/>
                <a:uFillTx/>
                <a:latin typeface="Arial" charset="0"/>
                <a:ea typeface="+mn-ea"/>
                <a:cs typeface="+mn-cs"/>
              </a:rPr>
              <a:t>Data Sources:</a:t>
            </a:r>
          </a:p>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prstClr val="black"/>
                </a:solidFill>
                <a:effectLst/>
                <a:uLnTx/>
                <a:uFillTx/>
                <a:latin typeface="Arial" charset="0"/>
                <a:ea typeface="+mn-ea"/>
                <a:cs typeface="+mn-cs"/>
                <a:hlinkClick r:id="rId5"/>
              </a:rPr>
              <a:t>Transportation Access for Everyone: Washington State</a:t>
            </a:r>
            <a:r>
              <a:rPr kumimoji="0" lang="en-US" sz="1800" b="0" i="1" u="none" strike="noStrike" kern="1200" cap="none" spc="0" normalizeH="0" baseline="0" noProof="0" dirty="0">
                <a:ln>
                  <a:noFill/>
                </a:ln>
                <a:solidFill>
                  <a:prstClr val="black"/>
                </a:solidFill>
                <a:effectLst/>
                <a:uLnTx/>
                <a:uFillTx/>
                <a:latin typeface="Arial" charset="0"/>
                <a:ea typeface="+mn-ea"/>
                <a:cs typeface="+mn-cs"/>
              </a:rPr>
              <a:t> </a:t>
            </a:r>
            <a:r>
              <a:rPr kumimoji="0" lang="en-US" sz="1800" b="0" i="0" u="none" strike="noStrike" kern="1200" cap="none" spc="0" normalizeH="0" baseline="0" noProof="0" dirty="0">
                <a:ln>
                  <a:noFill/>
                </a:ln>
                <a:solidFill>
                  <a:prstClr val="black"/>
                </a:solidFill>
                <a:effectLst/>
                <a:uLnTx/>
                <a:uFillTx/>
                <a:latin typeface="Arial" charset="0"/>
                <a:ea typeface="+mn-ea"/>
                <a:cs typeface="+mn-cs"/>
              </a:rPr>
              <a:t>Produced by the Disability Mobility Initiative. Disability Rights Washington (August 2021)</a:t>
            </a:r>
          </a:p>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hlinkClick r:id="rId6"/>
              </a:rPr>
              <a:t>2021 Washington Statewide Human Services Transportation Plan </a:t>
            </a:r>
            <a:r>
              <a:rPr kumimoji="0" lang="en-US" sz="1800" b="0" i="0" u="none" strike="noStrike" kern="1200" cap="none" spc="0" normalizeH="0" baseline="0" noProof="0" dirty="0">
                <a:ln>
                  <a:noFill/>
                </a:ln>
                <a:solidFill>
                  <a:prstClr val="black"/>
                </a:solidFill>
                <a:effectLst/>
                <a:uLnTx/>
                <a:uFillTx/>
                <a:latin typeface="Arial" charset="0"/>
                <a:ea typeface="+mn-ea"/>
                <a:cs typeface="+mn-cs"/>
              </a:rPr>
              <a:t>Draft Plan Prepared by the Washington state Department of Transportation (To be published)</a:t>
            </a:r>
          </a:p>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hlinkClick r:id="rId7"/>
              </a:rPr>
              <a:t>WDSOT 2017 ADA Transition Plan Self-Evaluation Data</a:t>
            </a:r>
            <a:r>
              <a:rPr kumimoji="0" lang="en-US" sz="1800" b="0" i="0" u="none" strike="noStrike" kern="1200" cap="none" spc="0" normalizeH="0" baseline="0" noProof="0" dirty="0">
                <a:ln>
                  <a:noFill/>
                </a:ln>
                <a:solidFill>
                  <a:prstClr val="black"/>
                </a:solidFill>
                <a:effectLst/>
                <a:uLnTx/>
                <a:uFillTx/>
                <a:latin typeface="Arial" charset="0"/>
                <a:ea typeface="+mn-ea"/>
                <a:cs typeface="+mn-cs"/>
              </a:rPr>
              <a:t>. Includes the 2009 ADA Features Database +later </a:t>
            </a:r>
            <a:r>
              <a:rPr kumimoji="0" lang="en-US" sz="1800" b="0" i="0" u="none" strike="noStrike" kern="1200" cap="none" spc="0" normalizeH="0" baseline="0" noProof="0" dirty="0" err="1">
                <a:ln>
                  <a:noFill/>
                </a:ln>
                <a:solidFill>
                  <a:prstClr val="black"/>
                </a:solidFill>
                <a:effectLst/>
                <a:uLnTx/>
                <a:uFillTx/>
                <a:latin typeface="Arial" charset="0"/>
                <a:ea typeface="+mn-ea"/>
                <a:cs typeface="+mn-cs"/>
              </a:rPr>
              <a:t>SRView</a:t>
            </a:r>
            <a:r>
              <a:rPr kumimoji="0" lang="en-US" sz="1800" b="0" i="0" u="none" strike="noStrike" kern="1200" cap="none" spc="0" normalizeH="0" baseline="0" noProof="0" dirty="0">
                <a:ln>
                  <a:noFill/>
                </a:ln>
                <a:solidFill>
                  <a:prstClr val="black"/>
                </a:solidFill>
                <a:effectLst/>
                <a:uLnTx/>
                <a:uFillTx/>
                <a:latin typeface="Arial" charset="0"/>
                <a:ea typeface="+mn-ea"/>
                <a:cs typeface="+mn-cs"/>
              </a:rPr>
              <a:t> Review Additions. </a:t>
            </a:r>
          </a:p>
        </p:txBody>
      </p:sp>
      <p:pic>
        <p:nvPicPr>
          <p:cNvPr id="2" name="Audio 1">
            <a:hlinkClick r:id="" action="ppaction://media"/>
            <a:extLst>
              <a:ext uri="{FF2B5EF4-FFF2-40B4-BE49-F238E27FC236}">
                <a16:creationId xmlns:a16="http://schemas.microsoft.com/office/drawing/2014/main" id="{F4BCFD20-C219-4812-BC2C-02F47BA3612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1259746346"/>
      </p:ext>
    </p:extLst>
  </p:cSld>
  <p:clrMapOvr>
    <a:masterClrMapping/>
  </p:clrMapOvr>
  <mc:AlternateContent xmlns:mc="http://schemas.openxmlformats.org/markup-compatibility/2006">
    <mc:Choice xmlns:p14="http://schemas.microsoft.com/office/powerpoint/2010/main" Requires="p14">
      <p:transition spd="slow" p14:dur="2000" advTm="37513"/>
    </mc:Choice>
    <mc:Fallback>
      <p:transition spd="slow" advTm="375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9716"/>
            <a:ext cx="9144000" cy="1156161"/>
          </a:xfrm>
          <a:prstGeom prst="rect">
            <a:avLst/>
          </a:prstGeom>
          <a:solidFill>
            <a:srgbClr val="CDE5B6"/>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3600" b="1" dirty="0">
                <a:solidFill>
                  <a:srgbClr val="1B6C49"/>
                </a:solidFill>
                <a:latin typeface="Calibri" panose="020F0502020204030204" pitchFamily="34" charset="0"/>
                <a:ea typeface="Calibri" panose="020F0502020204030204" pitchFamily="34" charset="0"/>
                <a:cs typeface="Times New Roman" panose="02020603050405020304" pitchFamily="18" charset="0"/>
              </a:rPr>
              <a:t>Analysis Question 2</a:t>
            </a:r>
            <a:endParaRPr lang="en-US" sz="3600" b="1" dirty="0">
              <a:solidFill>
                <a:srgbClr val="1B6C49"/>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pPr>
              <a:defRPr/>
            </a:pPr>
            <a:fld id="{07A1B390-8C00-49C7-BEED-470B249615B6}" type="slidenum">
              <a:rPr lang="en-US" smtClean="0"/>
              <a:pPr>
                <a:defRPr/>
              </a:pPr>
              <a:t>29</a:t>
            </a:fld>
            <a:endParaRPr lang="en-US" dirty="0"/>
          </a:p>
        </p:txBody>
      </p:sp>
      <p:sp>
        <p:nvSpPr>
          <p:cNvPr id="9" name="TextBox 8">
            <a:extLst>
              <a:ext uri="{FF2B5EF4-FFF2-40B4-BE49-F238E27FC236}">
                <a16:creationId xmlns:a16="http://schemas.microsoft.com/office/drawing/2014/main" id="{802EDB1D-E3E6-43C9-8DDB-C55FC59382FC}"/>
              </a:ext>
            </a:extLst>
          </p:cNvPr>
          <p:cNvSpPr txBox="1"/>
          <p:nvPr/>
        </p:nvSpPr>
        <p:spPr>
          <a:xfrm>
            <a:off x="524786" y="2134436"/>
            <a:ext cx="8142135" cy="954107"/>
          </a:xfrm>
          <a:prstGeom prst="rect">
            <a:avLst/>
          </a:prstGeom>
          <a:noFill/>
        </p:spPr>
        <p:txBody>
          <a:bodyPr wrap="square">
            <a:spAutoFit/>
          </a:bodyPr>
          <a:lstStyle/>
          <a:p>
            <a:r>
              <a:rPr lang="en-US" sz="2800" b="1" dirty="0">
                <a:effectLst/>
                <a:latin typeface="Calibri" panose="020F0502020204030204" pitchFamily="34" charset="0"/>
                <a:ea typeface="Calibri" panose="020F0502020204030204" pitchFamily="34" charset="0"/>
                <a:cs typeface="Times New Roman" panose="02020603050405020304" pitchFamily="18" charset="0"/>
              </a:rPr>
              <a:t>Do communities have equitable walking, biking, transit, and driving access to opportunities? </a:t>
            </a:r>
          </a:p>
        </p:txBody>
      </p:sp>
      <p:pic>
        <p:nvPicPr>
          <p:cNvPr id="2" name="Audio 1">
            <a:hlinkClick r:id="" action="ppaction://media"/>
            <a:extLst>
              <a:ext uri="{FF2B5EF4-FFF2-40B4-BE49-F238E27FC236}">
                <a16:creationId xmlns:a16="http://schemas.microsoft.com/office/drawing/2014/main" id="{FBD329D1-93F4-41F0-8D29-1137DC6209E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1446723989"/>
      </p:ext>
    </p:extLst>
  </p:cSld>
  <p:clrMapOvr>
    <a:masterClrMapping/>
  </p:clrMapOvr>
  <mc:AlternateContent xmlns:mc="http://schemas.openxmlformats.org/markup-compatibility/2006">
    <mc:Choice xmlns:p14="http://schemas.microsoft.com/office/powerpoint/2010/main" Requires="p14">
      <p:transition spd="slow" p14:dur="2000" advTm="12061"/>
    </mc:Choice>
    <mc:Fallback>
      <p:transition spd="slow" advTm="120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07A1B390-8C00-49C7-BEED-470B249615B6}" type="slidenum">
              <a:rPr lang="en-US" smtClean="0"/>
              <a:pPr>
                <a:defRPr/>
              </a:pPr>
              <a:t>3</a:t>
            </a:fld>
            <a:endParaRPr lang="en-US" dirty="0"/>
          </a:p>
        </p:txBody>
      </p:sp>
      <p:sp>
        <p:nvSpPr>
          <p:cNvPr id="9" name="Title 1">
            <a:extLst>
              <a:ext uri="{FF2B5EF4-FFF2-40B4-BE49-F238E27FC236}">
                <a16:creationId xmlns:a16="http://schemas.microsoft.com/office/drawing/2014/main" id="{E8A357E0-D893-4D47-A92B-611915FAD84F}"/>
              </a:ext>
            </a:extLst>
          </p:cNvPr>
          <p:cNvSpPr>
            <a:spLocks noGrp="1"/>
          </p:cNvSpPr>
          <p:nvPr>
            <p:ph type="title"/>
          </p:nvPr>
        </p:nvSpPr>
        <p:spPr>
          <a:xfrm>
            <a:off x="53367" y="256477"/>
            <a:ext cx="9486154" cy="597348"/>
          </a:xfrm>
        </p:spPr>
        <p:txBody>
          <a:bodyPr>
            <a:normAutofit/>
          </a:bodyPr>
          <a:lstStyle/>
          <a:p>
            <a:r>
              <a:rPr lang="en-US" sz="2400" b="1" dirty="0">
                <a:solidFill>
                  <a:srgbClr val="1D7D5B"/>
                </a:solidFill>
                <a:latin typeface="Arial Black"/>
              </a:rPr>
              <a:t>What is the purpose of the HSP update? </a:t>
            </a:r>
            <a:endParaRPr lang="en-US" sz="1600" dirty="0"/>
          </a:p>
        </p:txBody>
      </p:sp>
      <p:sp>
        <p:nvSpPr>
          <p:cNvPr id="10" name="Content Placeholder 6">
            <a:extLst>
              <a:ext uri="{FF2B5EF4-FFF2-40B4-BE49-F238E27FC236}">
                <a16:creationId xmlns:a16="http://schemas.microsoft.com/office/drawing/2014/main" id="{12E49AFC-CD45-415C-BBA6-084A634CBAB0}"/>
              </a:ext>
            </a:extLst>
          </p:cNvPr>
          <p:cNvSpPr>
            <a:spLocks noGrp="1"/>
          </p:cNvSpPr>
          <p:nvPr>
            <p:ph idx="1"/>
          </p:nvPr>
        </p:nvSpPr>
        <p:spPr>
          <a:xfrm>
            <a:off x="162593" y="3972086"/>
            <a:ext cx="8915400" cy="927887"/>
          </a:xfrm>
        </p:spPr>
        <p:txBody>
          <a:bodyPr/>
          <a:lstStyle/>
          <a:p>
            <a:pPr marL="0" indent="0" algn="ctr">
              <a:buNone/>
            </a:pPr>
            <a:r>
              <a:rPr lang="en-US" dirty="0">
                <a:latin typeface="Arial" panose="020B0604020202020204" pitchFamily="34" charset="0"/>
                <a:cs typeface="Arial" panose="020B0604020202020204" pitchFamily="34" charset="0"/>
              </a:rPr>
              <a:t>The plan will meet our collective responsibility to protect and leverage past taxpayer investment before investing in multimodal system expansion consistent with RCW 47.06.050</a:t>
            </a:r>
            <a:r>
              <a:rPr lang="en-US" dirty="0">
                <a:latin typeface="+mj-lt"/>
              </a:rPr>
              <a:t>.</a:t>
            </a:r>
          </a:p>
        </p:txBody>
      </p:sp>
      <p:sp>
        <p:nvSpPr>
          <p:cNvPr id="11" name="Oval 10">
            <a:extLst>
              <a:ext uri="{FF2B5EF4-FFF2-40B4-BE49-F238E27FC236}">
                <a16:creationId xmlns:a16="http://schemas.microsoft.com/office/drawing/2014/main" id="{E337A321-0FA0-476B-8AE2-C95A07B025EF}"/>
              </a:ext>
            </a:extLst>
          </p:cNvPr>
          <p:cNvSpPr/>
          <p:nvPr/>
        </p:nvSpPr>
        <p:spPr>
          <a:xfrm>
            <a:off x="162593" y="1544881"/>
            <a:ext cx="2101841" cy="1940943"/>
          </a:xfrm>
          <a:prstGeom prst="ellipse">
            <a:avLst/>
          </a:prstGeom>
          <a:solidFill>
            <a:srgbClr val="1D7D5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white"/>
                </a:solidFill>
                <a:latin typeface="Calibri" panose="020F0502020204030204"/>
              </a:rPr>
              <a:t>Preserve and maintain the existing state highway system</a:t>
            </a:r>
          </a:p>
        </p:txBody>
      </p:sp>
      <p:sp>
        <p:nvSpPr>
          <p:cNvPr id="12" name="Oval 11">
            <a:extLst>
              <a:ext uri="{FF2B5EF4-FFF2-40B4-BE49-F238E27FC236}">
                <a16:creationId xmlns:a16="http://schemas.microsoft.com/office/drawing/2014/main" id="{CEF8979A-DA8A-4E48-89AE-115907E183D3}"/>
              </a:ext>
            </a:extLst>
          </p:cNvPr>
          <p:cNvSpPr/>
          <p:nvPr/>
        </p:nvSpPr>
        <p:spPr>
          <a:xfrm>
            <a:off x="2373136" y="1544881"/>
            <a:ext cx="2101841" cy="1940943"/>
          </a:xfrm>
          <a:prstGeom prst="ellipse">
            <a:avLst/>
          </a:prstGeom>
          <a:solidFill>
            <a:srgbClr val="1D7D5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white"/>
                </a:solidFill>
                <a:latin typeface="Calibri" panose="020F0502020204030204"/>
              </a:rPr>
              <a:t>Improve safety</a:t>
            </a:r>
          </a:p>
        </p:txBody>
      </p:sp>
      <p:sp>
        <p:nvSpPr>
          <p:cNvPr id="13" name="Oval 12">
            <a:extLst>
              <a:ext uri="{FF2B5EF4-FFF2-40B4-BE49-F238E27FC236}">
                <a16:creationId xmlns:a16="http://schemas.microsoft.com/office/drawing/2014/main" id="{C6EB139C-9F71-4B1F-837F-653F81C59ADD}"/>
              </a:ext>
            </a:extLst>
          </p:cNvPr>
          <p:cNvSpPr/>
          <p:nvPr/>
        </p:nvSpPr>
        <p:spPr>
          <a:xfrm>
            <a:off x="4583680" y="1544881"/>
            <a:ext cx="2101841" cy="1940943"/>
          </a:xfrm>
          <a:prstGeom prst="ellipse">
            <a:avLst/>
          </a:prstGeom>
          <a:solidFill>
            <a:srgbClr val="1D7D5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white"/>
                </a:solidFill>
                <a:latin typeface="Calibri" panose="020F0502020204030204"/>
              </a:rPr>
              <a:t>Maximize operational efficiency</a:t>
            </a:r>
          </a:p>
        </p:txBody>
      </p:sp>
      <p:sp>
        <p:nvSpPr>
          <p:cNvPr id="14" name="Oval 13">
            <a:extLst>
              <a:ext uri="{FF2B5EF4-FFF2-40B4-BE49-F238E27FC236}">
                <a16:creationId xmlns:a16="http://schemas.microsoft.com/office/drawing/2014/main" id="{470CE9C2-7928-4D57-B323-38C0C2F61315}"/>
              </a:ext>
            </a:extLst>
          </p:cNvPr>
          <p:cNvSpPr/>
          <p:nvPr/>
        </p:nvSpPr>
        <p:spPr>
          <a:xfrm>
            <a:off x="6794223" y="1544881"/>
            <a:ext cx="2101841" cy="1940943"/>
          </a:xfrm>
          <a:prstGeom prst="ellipse">
            <a:avLst/>
          </a:prstGeom>
          <a:solidFill>
            <a:srgbClr val="1D7D5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white"/>
                </a:solidFill>
                <a:latin typeface="Calibri" panose="020F0502020204030204"/>
              </a:rPr>
              <a:t>Provide people with travel choices</a:t>
            </a:r>
          </a:p>
        </p:txBody>
      </p:sp>
      <p:sp>
        <p:nvSpPr>
          <p:cNvPr id="15" name="TextBox 14">
            <a:extLst>
              <a:ext uri="{FF2B5EF4-FFF2-40B4-BE49-F238E27FC236}">
                <a16:creationId xmlns:a16="http://schemas.microsoft.com/office/drawing/2014/main" id="{9CCCB7A7-E1DC-44B6-AF1C-E585AF8018C1}"/>
              </a:ext>
            </a:extLst>
          </p:cNvPr>
          <p:cNvSpPr txBox="1"/>
          <p:nvPr/>
        </p:nvSpPr>
        <p:spPr>
          <a:xfrm>
            <a:off x="162593" y="993450"/>
            <a:ext cx="5136520" cy="369332"/>
          </a:xfrm>
          <a:prstGeom prst="rect">
            <a:avLst/>
          </a:prstGeom>
          <a:noFill/>
        </p:spPr>
        <p:txBody>
          <a:bodyPr wrap="square">
            <a:spAutoFit/>
          </a:bodyPr>
          <a:lstStyle/>
          <a:p>
            <a:pPr defTabSz="685800" fontAlgn="auto">
              <a:spcBef>
                <a:spcPts val="0"/>
              </a:spcBef>
              <a:spcAft>
                <a:spcPts val="0"/>
              </a:spcAft>
            </a:pPr>
            <a:r>
              <a:rPr lang="en-US" b="1" dirty="0">
                <a:solidFill>
                  <a:prstClr val="black"/>
                </a:solidFill>
                <a:latin typeface="Arial" panose="020B0604020202020204" pitchFamily="34" charset="0"/>
                <a:cs typeface="Arial" panose="020B0604020202020204" pitchFamily="34" charset="0"/>
              </a:rPr>
              <a:t>To identify program and financing needs to:</a:t>
            </a:r>
          </a:p>
        </p:txBody>
      </p:sp>
      <p:pic>
        <p:nvPicPr>
          <p:cNvPr id="3" name="Audio 2">
            <a:hlinkClick r:id="" action="ppaction://media"/>
            <a:extLst>
              <a:ext uri="{FF2B5EF4-FFF2-40B4-BE49-F238E27FC236}">
                <a16:creationId xmlns:a16="http://schemas.microsoft.com/office/drawing/2014/main" id="{15516138-3FB7-4F15-83E8-969C08DB160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335946581"/>
      </p:ext>
    </p:extLst>
  </p:cSld>
  <p:clrMapOvr>
    <a:masterClrMapping/>
  </p:clrMapOvr>
  <mc:AlternateContent xmlns:mc="http://schemas.openxmlformats.org/markup-compatibility/2006">
    <mc:Choice xmlns:p14="http://schemas.microsoft.com/office/powerpoint/2010/main" Requires="p14">
      <p:transition spd="slow" p14:dur="2000" advTm="22115"/>
    </mc:Choice>
    <mc:Fallback>
      <p:transition spd="slow" advTm="221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2E3BC-CB4D-3B40-9548-008DADFB7DFD}"/>
              </a:ext>
            </a:extLst>
          </p:cNvPr>
          <p:cNvSpPr>
            <a:spLocks noGrp="1"/>
          </p:cNvSpPr>
          <p:nvPr>
            <p:ph type="title"/>
          </p:nvPr>
        </p:nvSpPr>
        <p:spPr>
          <a:xfrm>
            <a:off x="6457950" y="2396686"/>
            <a:ext cx="2400300" cy="1017571"/>
          </a:xfrm>
        </p:spPr>
        <p:txBody>
          <a:bodyPr>
            <a:normAutofit fontScale="90000"/>
          </a:bodyPr>
          <a:lstStyle/>
          <a:p>
            <a:r>
              <a:rPr lang="en-US" b="0" dirty="0"/>
              <a:t>Example: </a:t>
            </a:r>
            <a:br>
              <a:rPr lang="en-US" dirty="0"/>
            </a:br>
            <a:r>
              <a:rPr lang="en-US" dirty="0"/>
              <a:t>Gap </a:t>
            </a:r>
            <a:r>
              <a:rPr lang="en-US" dirty="0">
                <a:sym typeface="Symbol" pitchFamily="2" charset="2"/>
              </a:rPr>
              <a:t></a:t>
            </a:r>
            <a:r>
              <a:rPr lang="en-US" dirty="0"/>
              <a:t> number of </a:t>
            </a:r>
            <a:r>
              <a:rPr lang="en-US" i="1" dirty="0"/>
              <a:t>low-income</a:t>
            </a:r>
            <a:r>
              <a:rPr lang="en-US" dirty="0"/>
              <a:t> households</a:t>
            </a:r>
          </a:p>
        </p:txBody>
      </p:sp>
      <p:sp>
        <p:nvSpPr>
          <p:cNvPr id="4" name="Content Placeholder 3">
            <a:extLst>
              <a:ext uri="{FF2B5EF4-FFF2-40B4-BE49-F238E27FC236}">
                <a16:creationId xmlns:a16="http://schemas.microsoft.com/office/drawing/2014/main" id="{2C5BC85F-A691-CE4A-960D-E3C8C8D9054B}"/>
              </a:ext>
            </a:extLst>
          </p:cNvPr>
          <p:cNvSpPr>
            <a:spLocks noGrp="1"/>
          </p:cNvSpPr>
          <p:nvPr>
            <p:ph sz="half" idx="2"/>
          </p:nvPr>
        </p:nvSpPr>
        <p:spPr>
          <a:xfrm>
            <a:off x="6457950" y="3561766"/>
            <a:ext cx="2400300" cy="1520370"/>
          </a:xfrm>
        </p:spPr>
        <p:txBody>
          <a:bodyPr/>
          <a:lstStyle/>
          <a:p>
            <a:r>
              <a:rPr lang="en-US" dirty="0"/>
              <a:t>Darkest areas have poor access and a large number of affected households (income &lt;$25K)</a:t>
            </a:r>
          </a:p>
          <a:p>
            <a:pPr marL="0" indent="0">
              <a:buNone/>
            </a:pPr>
            <a:endParaRPr lang="en-US" dirty="0"/>
          </a:p>
        </p:txBody>
      </p:sp>
      <p:pic>
        <p:nvPicPr>
          <p:cNvPr id="6" name="Content Placeholder 5"/>
          <p:cNvPicPr>
            <a:picLocks noGrp="1" noChangeAspect="1"/>
          </p:cNvPicPr>
          <p:nvPr>
            <p:ph sz="half" idx="1"/>
          </p:nvPr>
        </p:nvPicPr>
        <p:blipFill>
          <a:blip r:embed="rId5" cstate="print">
            <a:extLst>
              <a:ext uri="{28A0092B-C50C-407E-A947-70E740481C1C}">
                <a14:useLocalDpi xmlns:a14="http://schemas.microsoft.com/office/drawing/2010/main" val="0"/>
              </a:ext>
            </a:extLst>
          </a:blip>
          <a:stretch>
            <a:fillRect/>
          </a:stretch>
        </p:blipFill>
        <p:spPr/>
      </p:pic>
      <p:sp>
        <p:nvSpPr>
          <p:cNvPr id="7" name="Title 1">
            <a:extLst>
              <a:ext uri="{FF2B5EF4-FFF2-40B4-BE49-F238E27FC236}">
                <a16:creationId xmlns:a16="http://schemas.microsoft.com/office/drawing/2014/main" id="{2FD5FC6C-3F88-4CA3-8E78-87763DE69B7F}"/>
              </a:ext>
            </a:extLst>
          </p:cNvPr>
          <p:cNvSpPr txBox="1">
            <a:spLocks/>
          </p:cNvSpPr>
          <p:nvPr/>
        </p:nvSpPr>
        <p:spPr>
          <a:xfrm>
            <a:off x="5471958" y="0"/>
            <a:ext cx="3665421" cy="419663"/>
          </a:xfrm>
          <a:prstGeom prst="rect">
            <a:avLst/>
          </a:prstGeom>
          <a:noFill/>
          <a:ln>
            <a:noFill/>
          </a:ln>
        </p:spPr>
        <p:txBody>
          <a:bodyPr vert="horz" lIns="91440" tIns="45720" rIns="91440" bIns="45720" rtlCol="0" anchor="b">
            <a:normAutofit fontScale="92500"/>
          </a:bodyPr>
          <a:lstStyle>
            <a:lvl1pPr marL="94060" indent="0" algn="l" defTabSz="685800" rtl="0" eaLnBrk="1" latinLnBrk="0" hangingPunct="1">
              <a:lnSpc>
                <a:spcPct val="90000"/>
              </a:lnSpc>
              <a:spcBef>
                <a:spcPct val="0"/>
              </a:spcBef>
              <a:buNone/>
              <a:tabLst/>
              <a:defRPr sz="2100" b="1" kern="1200">
                <a:solidFill>
                  <a:schemeClr val="tx1"/>
                </a:solidFill>
                <a:latin typeface="Century Gothic" panose="020B0502020202020204" pitchFamily="34" charset="0"/>
                <a:ea typeface="Century Gothic" panose="020B0502020202020204" pitchFamily="34" charset="0"/>
                <a:cs typeface="Arial" charset="0"/>
              </a:defRPr>
            </a:lvl1pPr>
          </a:lstStyle>
          <a:p>
            <a:pPr marL="94060" marR="0" lvl="0" indent="0" algn="l"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entury Gothic" panose="020B0502020202020204" pitchFamily="34" charset="0"/>
                <a:cs typeface="Arial" charset="0"/>
              </a:rPr>
              <a:t>Equitable Driving Access </a:t>
            </a:r>
          </a:p>
        </p:txBody>
      </p:sp>
      <p:sp>
        <p:nvSpPr>
          <p:cNvPr id="8" name="TextBox 7">
            <a:extLst>
              <a:ext uri="{FF2B5EF4-FFF2-40B4-BE49-F238E27FC236}">
                <a16:creationId xmlns:a16="http://schemas.microsoft.com/office/drawing/2014/main" id="{6B81EF05-56F4-4F71-AF7F-8B0CD30424A2}"/>
              </a:ext>
            </a:extLst>
          </p:cNvPr>
          <p:cNvSpPr txBox="1"/>
          <p:nvPr/>
        </p:nvSpPr>
        <p:spPr>
          <a:xfrm>
            <a:off x="6165579" y="467788"/>
            <a:ext cx="2971800" cy="1323439"/>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rPr>
              <a:t>Weight the statewide driving standardized accessibility gaps by low-income households, people of color, and households with limited English proficiency.</a:t>
            </a:r>
            <a:endParaRPr kumimoji="0" lang="en-US" sz="16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3" name="Audio 2">
            <a:hlinkClick r:id="" action="ppaction://media"/>
            <a:extLst>
              <a:ext uri="{FF2B5EF4-FFF2-40B4-BE49-F238E27FC236}">
                <a16:creationId xmlns:a16="http://schemas.microsoft.com/office/drawing/2014/main" id="{F7F379D9-410F-4AE1-9C70-B62FAAB34E5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601673590"/>
      </p:ext>
    </p:extLst>
  </p:cSld>
  <p:clrMapOvr>
    <a:masterClrMapping/>
  </p:clrMapOvr>
  <mc:AlternateContent xmlns:mc="http://schemas.openxmlformats.org/markup-compatibility/2006">
    <mc:Choice xmlns:p14="http://schemas.microsoft.com/office/powerpoint/2010/main" Requires="p14">
      <p:transition spd="slow" p14:dur="2000" advTm="27525"/>
    </mc:Choice>
    <mc:Fallback>
      <p:transition spd="slow" advTm="275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86DFA-5F19-9943-920E-7268D0D4A9B6}"/>
              </a:ext>
            </a:extLst>
          </p:cNvPr>
          <p:cNvSpPr>
            <a:spLocks noGrp="1"/>
          </p:cNvSpPr>
          <p:nvPr>
            <p:ph type="title"/>
          </p:nvPr>
        </p:nvSpPr>
        <p:spPr>
          <a:xfrm>
            <a:off x="6457950" y="1401678"/>
            <a:ext cx="2400300" cy="1743075"/>
          </a:xfrm>
        </p:spPr>
        <p:txBody>
          <a:bodyPr>
            <a:normAutofit/>
          </a:bodyPr>
          <a:lstStyle/>
          <a:p>
            <a:r>
              <a:rPr lang="en-US" b="0" dirty="0"/>
              <a:t>Example:</a:t>
            </a:r>
            <a:br>
              <a:rPr lang="en-US" dirty="0">
                <a:solidFill>
                  <a:srgbClr val="C00000"/>
                </a:solidFill>
              </a:rPr>
            </a:br>
            <a:r>
              <a:rPr lang="en-US" dirty="0"/>
              <a:t>Transit gap </a:t>
            </a:r>
            <a:r>
              <a:rPr lang="en-US" dirty="0">
                <a:sym typeface="Symbol" pitchFamily="2" charset="2"/>
              </a:rPr>
              <a:t></a:t>
            </a:r>
            <a:r>
              <a:rPr lang="en-US" dirty="0"/>
              <a:t> number of low-income households</a:t>
            </a:r>
          </a:p>
        </p:txBody>
      </p:sp>
      <p:sp>
        <p:nvSpPr>
          <p:cNvPr id="4" name="Content Placeholder 3">
            <a:extLst>
              <a:ext uri="{FF2B5EF4-FFF2-40B4-BE49-F238E27FC236}">
                <a16:creationId xmlns:a16="http://schemas.microsoft.com/office/drawing/2014/main" id="{8B3D2326-AAE5-9949-8126-F282E887E510}"/>
              </a:ext>
            </a:extLst>
          </p:cNvPr>
          <p:cNvSpPr>
            <a:spLocks noGrp="1"/>
          </p:cNvSpPr>
          <p:nvPr>
            <p:ph sz="half" idx="2"/>
          </p:nvPr>
        </p:nvSpPr>
        <p:spPr>
          <a:xfrm>
            <a:off x="6457950" y="3292261"/>
            <a:ext cx="2400300" cy="1743075"/>
          </a:xfrm>
        </p:spPr>
        <p:txBody>
          <a:bodyPr/>
          <a:lstStyle/>
          <a:p>
            <a:r>
              <a:rPr lang="en-US" dirty="0"/>
              <a:t>Darkest areas have poor transit access and a large number of affected households (income &lt;$25K)</a:t>
            </a:r>
          </a:p>
        </p:txBody>
      </p:sp>
      <p:pic>
        <p:nvPicPr>
          <p:cNvPr id="9" name="Content Placeholder 6">
            <a:extLst>
              <a:ext uri="{FF2B5EF4-FFF2-40B4-BE49-F238E27FC236}">
                <a16:creationId xmlns:a16="http://schemas.microsoft.com/office/drawing/2014/main" id="{CAF3C891-A6A2-E04A-81EC-C96EEC4999C2}"/>
              </a:ext>
            </a:extLst>
          </p:cNvPr>
          <p:cNvPicPr>
            <a:picLocks noGrp="1" noChangeAspect="1"/>
          </p:cNvPicPr>
          <p:nvPr>
            <p:ph sz="half" idx="1"/>
          </p:nvPr>
        </p:nvPicPr>
        <p:blipFill>
          <a:blip r:embed="rId5" cstate="print">
            <a:extLst>
              <a:ext uri="{28A0092B-C50C-407E-A947-70E740481C1C}">
                <a14:useLocalDpi xmlns:a14="http://schemas.microsoft.com/office/drawing/2010/main" val="0"/>
              </a:ext>
            </a:extLst>
          </a:blip>
          <a:stretch>
            <a:fillRect/>
          </a:stretch>
        </p:blipFill>
        <p:spPr>
          <a:prstGeom prst="rect">
            <a:avLst/>
          </a:prstGeom>
        </p:spPr>
      </p:pic>
      <p:sp>
        <p:nvSpPr>
          <p:cNvPr id="6" name="Title 1">
            <a:extLst>
              <a:ext uri="{FF2B5EF4-FFF2-40B4-BE49-F238E27FC236}">
                <a16:creationId xmlns:a16="http://schemas.microsoft.com/office/drawing/2014/main" id="{90AAB6D4-8A58-4F56-8084-FB6420FB7CD2}"/>
              </a:ext>
            </a:extLst>
          </p:cNvPr>
          <p:cNvSpPr txBox="1">
            <a:spLocks/>
          </p:cNvSpPr>
          <p:nvPr/>
        </p:nvSpPr>
        <p:spPr>
          <a:xfrm>
            <a:off x="5317958" y="9929"/>
            <a:ext cx="3826042" cy="437587"/>
          </a:xfrm>
          <a:prstGeom prst="rect">
            <a:avLst/>
          </a:prstGeom>
          <a:noFill/>
          <a:ln>
            <a:noFill/>
          </a:ln>
        </p:spPr>
        <p:txBody>
          <a:bodyPr vert="horz" lIns="91440" tIns="45720" rIns="91440" bIns="45720" rtlCol="0" anchor="b">
            <a:normAutofit/>
          </a:bodyPr>
          <a:lstStyle>
            <a:lvl1pPr marL="94060" indent="0" algn="l" defTabSz="685800" rtl="0" eaLnBrk="1" latinLnBrk="0" hangingPunct="1">
              <a:lnSpc>
                <a:spcPct val="90000"/>
              </a:lnSpc>
              <a:spcBef>
                <a:spcPct val="0"/>
              </a:spcBef>
              <a:buNone/>
              <a:tabLst/>
              <a:defRPr sz="2100" b="1" kern="1200">
                <a:solidFill>
                  <a:schemeClr val="tx1"/>
                </a:solidFill>
                <a:latin typeface="Century Gothic" panose="020B0502020202020204" pitchFamily="34" charset="0"/>
                <a:ea typeface="Century Gothic" panose="020B0502020202020204" pitchFamily="34" charset="0"/>
                <a:cs typeface="Arial" charset="0"/>
              </a:defRPr>
            </a:lvl1pPr>
          </a:lstStyle>
          <a:p>
            <a:pPr marL="94060" marR="0" lvl="0" indent="0" algn="l"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entury Gothic" panose="020B0502020202020204" pitchFamily="34" charset="0"/>
                <a:cs typeface="Arial" charset="0"/>
              </a:rPr>
              <a:t>Equitable Transit Access </a:t>
            </a:r>
          </a:p>
        </p:txBody>
      </p:sp>
      <p:sp>
        <p:nvSpPr>
          <p:cNvPr id="7" name="TextBox 6">
            <a:extLst>
              <a:ext uri="{FF2B5EF4-FFF2-40B4-BE49-F238E27FC236}">
                <a16:creationId xmlns:a16="http://schemas.microsoft.com/office/drawing/2014/main" id="{3D26804B-AD87-4325-9D8E-FD24A84CA2A5}"/>
              </a:ext>
            </a:extLst>
          </p:cNvPr>
          <p:cNvSpPr txBox="1"/>
          <p:nvPr/>
        </p:nvSpPr>
        <p:spPr>
          <a:xfrm>
            <a:off x="6172200" y="447516"/>
            <a:ext cx="2971800" cy="95410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Weight the statewide transit standardized accessibility gap maps by low-income households, people of color, and limited English proficiency.</a:t>
            </a:r>
            <a:endParaRPr kumimoji="0" lang="en-US" sz="1400" b="0" i="0" u="none" strike="noStrike" kern="1200" cap="none" spc="0" normalizeH="0" baseline="0" noProof="0" dirty="0">
              <a:ln>
                <a:noFill/>
              </a:ln>
              <a:solidFill>
                <a:prstClr val="black"/>
              </a:solidFill>
              <a:effectLst/>
              <a:uLnTx/>
              <a:uFillTx/>
              <a:latin typeface="Arial" charset="0"/>
              <a:ea typeface="+mn-ea"/>
              <a:cs typeface="+mn-cs"/>
            </a:endParaRPr>
          </a:p>
        </p:txBody>
      </p:sp>
      <p:pic>
        <p:nvPicPr>
          <p:cNvPr id="3" name="Audio 2">
            <a:hlinkClick r:id="" action="ppaction://media"/>
            <a:extLst>
              <a:ext uri="{FF2B5EF4-FFF2-40B4-BE49-F238E27FC236}">
                <a16:creationId xmlns:a16="http://schemas.microsoft.com/office/drawing/2014/main" id="{3F1C7734-6729-4D23-AE3B-87443A918B7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020549508"/>
      </p:ext>
    </p:extLst>
  </p:cSld>
  <p:clrMapOvr>
    <a:masterClrMapping/>
  </p:clrMapOvr>
  <mc:AlternateContent xmlns:mc="http://schemas.openxmlformats.org/markup-compatibility/2006">
    <mc:Choice xmlns:p14="http://schemas.microsoft.com/office/powerpoint/2010/main" Requires="p14">
      <p:transition spd="slow" p14:dur="2000" advTm="8740"/>
    </mc:Choice>
    <mc:Fallback>
      <p:transition spd="slow" advTm="87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68C20-FF0C-43A4-8533-20637C7B96AE}"/>
              </a:ext>
            </a:extLst>
          </p:cNvPr>
          <p:cNvSpPr>
            <a:spLocks noGrp="1"/>
          </p:cNvSpPr>
          <p:nvPr>
            <p:ph type="title"/>
          </p:nvPr>
        </p:nvSpPr>
        <p:spPr/>
        <p:txBody>
          <a:bodyPr/>
          <a:lstStyle/>
          <a:p>
            <a:r>
              <a:rPr lang="en-US" sz="2400" dirty="0"/>
              <a:t>Equitable Walking and Biking Access </a:t>
            </a:r>
          </a:p>
        </p:txBody>
      </p:sp>
      <p:sp>
        <p:nvSpPr>
          <p:cNvPr id="4" name="Slide Number Placeholder 3">
            <a:extLst>
              <a:ext uri="{FF2B5EF4-FFF2-40B4-BE49-F238E27FC236}">
                <a16:creationId xmlns:a16="http://schemas.microsoft.com/office/drawing/2014/main" id="{C7965D36-7A67-4CE2-A022-B560F29489DC}"/>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pic>
        <p:nvPicPr>
          <p:cNvPr id="5" name="Picture 4">
            <a:extLst>
              <a:ext uri="{FF2B5EF4-FFF2-40B4-BE49-F238E27FC236}">
                <a16:creationId xmlns:a16="http://schemas.microsoft.com/office/drawing/2014/main" id="{F29E7083-39BC-4344-93C2-0CB8D0151848}"/>
              </a:ext>
            </a:extLst>
          </p:cNvPr>
          <p:cNvPicPr>
            <a:picLocks noChangeAspect="1"/>
          </p:cNvPicPr>
          <p:nvPr/>
        </p:nvPicPr>
        <p:blipFill>
          <a:blip r:embed="rId5"/>
          <a:stretch>
            <a:fillRect/>
          </a:stretch>
        </p:blipFill>
        <p:spPr>
          <a:xfrm>
            <a:off x="244701" y="1301236"/>
            <a:ext cx="4474358" cy="2583689"/>
          </a:xfrm>
          <a:prstGeom prst="rect">
            <a:avLst/>
          </a:prstGeom>
        </p:spPr>
      </p:pic>
      <p:pic>
        <p:nvPicPr>
          <p:cNvPr id="11" name="Picture 10">
            <a:extLst>
              <a:ext uri="{FF2B5EF4-FFF2-40B4-BE49-F238E27FC236}">
                <a16:creationId xmlns:a16="http://schemas.microsoft.com/office/drawing/2014/main" id="{3FE0E5BE-9E4E-4F06-8294-E9378E3AA251}"/>
              </a:ext>
            </a:extLst>
          </p:cNvPr>
          <p:cNvPicPr>
            <a:picLocks noChangeAspect="1"/>
          </p:cNvPicPr>
          <p:nvPr/>
        </p:nvPicPr>
        <p:blipFill>
          <a:blip r:embed="rId6"/>
          <a:stretch>
            <a:fillRect/>
          </a:stretch>
        </p:blipFill>
        <p:spPr>
          <a:xfrm>
            <a:off x="4842456" y="1258575"/>
            <a:ext cx="4224270" cy="2492253"/>
          </a:xfrm>
          <a:prstGeom prst="rect">
            <a:avLst/>
          </a:prstGeom>
        </p:spPr>
      </p:pic>
      <p:pic>
        <p:nvPicPr>
          <p:cNvPr id="3" name="Audio 2">
            <a:hlinkClick r:id="" action="ppaction://media"/>
            <a:extLst>
              <a:ext uri="{FF2B5EF4-FFF2-40B4-BE49-F238E27FC236}">
                <a16:creationId xmlns:a16="http://schemas.microsoft.com/office/drawing/2014/main" id="{0E023920-27F9-4ABA-8DF0-20597A852D0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1162624936"/>
      </p:ext>
    </p:extLst>
  </p:cSld>
  <p:clrMapOvr>
    <a:masterClrMapping/>
  </p:clrMapOvr>
  <mc:AlternateContent xmlns:mc="http://schemas.openxmlformats.org/markup-compatibility/2006">
    <mc:Choice xmlns:p14="http://schemas.microsoft.com/office/powerpoint/2010/main" Requires="p14">
      <p:transition spd="slow" p14:dur="2000" advTm="107507"/>
    </mc:Choice>
    <mc:Fallback>
      <p:transition spd="slow" advTm="1075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69716"/>
            <a:ext cx="9144000" cy="1156161"/>
          </a:xfrm>
          <a:prstGeom prst="rect">
            <a:avLst/>
          </a:prstGeom>
          <a:solidFill>
            <a:srgbClr val="CDE5B6"/>
          </a:solidFill>
          <a:ln>
            <a:noFill/>
          </a:ln>
          <a:effectLst>
            <a:outerShdw dist="23000"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1B6C49"/>
                </a:solidFill>
                <a:effectLst/>
                <a:uLnTx/>
                <a:uFillTx/>
                <a:latin typeface="Calibri" panose="020F0502020204030204" pitchFamily="34" charset="0"/>
                <a:ea typeface="Calibri" panose="020F0502020204030204" pitchFamily="34" charset="0"/>
                <a:cs typeface="Times New Roman" panose="02020603050405020304" pitchFamily="18" charset="0"/>
              </a:rPr>
              <a:t>Analysis Question 3</a:t>
            </a: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802EDB1D-E3E6-43C9-8DDB-C55FC59382FC}"/>
              </a:ext>
            </a:extLst>
          </p:cNvPr>
          <p:cNvSpPr txBox="1"/>
          <p:nvPr/>
        </p:nvSpPr>
        <p:spPr>
          <a:xfrm>
            <a:off x="432578" y="1839220"/>
            <a:ext cx="8142135" cy="95410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Are transportation resources invested equitably across communities?</a:t>
            </a:r>
          </a:p>
        </p:txBody>
      </p:sp>
      <p:sp>
        <p:nvSpPr>
          <p:cNvPr id="5" name="Title 1">
            <a:extLst>
              <a:ext uri="{FF2B5EF4-FFF2-40B4-BE49-F238E27FC236}">
                <a16:creationId xmlns:a16="http://schemas.microsoft.com/office/drawing/2014/main" id="{31922EE5-2788-46E7-9E36-24985D2ED12D}"/>
              </a:ext>
            </a:extLst>
          </p:cNvPr>
          <p:cNvSpPr>
            <a:spLocks noGrp="1"/>
          </p:cNvSpPr>
          <p:nvPr>
            <p:ph type="title"/>
          </p:nvPr>
        </p:nvSpPr>
        <p:spPr>
          <a:xfrm>
            <a:off x="432578" y="3200666"/>
            <a:ext cx="8859690" cy="2247441"/>
          </a:xfrm>
        </p:spPr>
        <p:txBody>
          <a:bodyPr/>
          <a:lstStyle/>
          <a:p>
            <a:r>
              <a:rPr lang="en-US" sz="1400" dirty="0">
                <a:solidFill>
                  <a:schemeClr val="tx1"/>
                </a:solidFill>
                <a:latin typeface="+mj-lt"/>
              </a:rPr>
              <a:t>Data Sources: </a:t>
            </a:r>
            <a:br>
              <a:rPr lang="en-US" sz="1400" b="0" dirty="0">
                <a:solidFill>
                  <a:schemeClr val="tx1"/>
                </a:solidFill>
                <a:latin typeface="+mj-lt"/>
              </a:rPr>
            </a:br>
            <a:br>
              <a:rPr lang="en-US" sz="1400" b="0" dirty="0">
                <a:solidFill>
                  <a:schemeClr val="tx1"/>
                </a:solidFill>
                <a:latin typeface="+mj-lt"/>
              </a:rPr>
            </a:br>
            <a:r>
              <a:rPr lang="en-US" sz="1400" b="0" dirty="0">
                <a:solidFill>
                  <a:schemeClr val="tx1"/>
                </a:solidFill>
                <a:latin typeface="+mj-lt"/>
                <a:hlinkClick r:id="rId5"/>
              </a:rPr>
              <a:t>2021 WSDOT Equity Study </a:t>
            </a:r>
            <a:r>
              <a:rPr lang="en-US" sz="1400" b="0" dirty="0">
                <a:solidFill>
                  <a:schemeClr val="tx1"/>
                </a:solidFill>
                <a:latin typeface="+mj-lt"/>
              </a:rPr>
              <a:t>Prepared by the Center for Economic and Business Research, Western Washington University.</a:t>
            </a:r>
            <a:br>
              <a:rPr lang="en-US" sz="1400" b="0" dirty="0">
                <a:solidFill>
                  <a:schemeClr val="tx1"/>
                </a:solidFill>
                <a:latin typeface="+mj-lt"/>
              </a:rPr>
            </a:br>
            <a:br>
              <a:rPr lang="en-US" sz="1400" b="0" dirty="0">
                <a:solidFill>
                  <a:schemeClr val="tx1"/>
                </a:solidFill>
                <a:latin typeface="+mj-lt"/>
              </a:rPr>
            </a:br>
            <a:r>
              <a:rPr lang="en-US" sz="1400" b="0" dirty="0">
                <a:solidFill>
                  <a:schemeClr val="tx1"/>
                </a:solidFill>
                <a:latin typeface="+mj-lt"/>
              </a:rPr>
              <a:t>2021 Literature Review. Prepared by the WSDOT Library.</a:t>
            </a:r>
            <a:br>
              <a:rPr lang="en-US" sz="1400" b="0" dirty="0">
                <a:solidFill>
                  <a:schemeClr val="tx1"/>
                </a:solidFill>
                <a:latin typeface="+mj-lt"/>
              </a:rPr>
            </a:br>
            <a:br>
              <a:rPr lang="en-US" sz="1400" b="0" dirty="0">
                <a:solidFill>
                  <a:schemeClr val="tx1"/>
                </a:solidFill>
                <a:latin typeface="+mj-lt"/>
              </a:rPr>
            </a:br>
            <a:endParaRPr lang="en-US" sz="1400" b="0" dirty="0">
              <a:solidFill>
                <a:schemeClr val="tx1"/>
              </a:solidFill>
              <a:latin typeface="+mj-lt"/>
            </a:endParaRPr>
          </a:p>
        </p:txBody>
      </p:sp>
      <p:pic>
        <p:nvPicPr>
          <p:cNvPr id="3" name="Audio 2">
            <a:hlinkClick r:id="" action="ppaction://media"/>
            <a:extLst>
              <a:ext uri="{FF2B5EF4-FFF2-40B4-BE49-F238E27FC236}">
                <a16:creationId xmlns:a16="http://schemas.microsoft.com/office/drawing/2014/main" id="{6ECB9E36-A408-46B8-9EFE-7686143894E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959098112"/>
      </p:ext>
    </p:extLst>
  </p:cSld>
  <p:clrMapOvr>
    <a:masterClrMapping/>
  </p:clrMapOvr>
  <mc:AlternateContent xmlns:mc="http://schemas.openxmlformats.org/markup-compatibility/2006">
    <mc:Choice xmlns:p14="http://schemas.microsoft.com/office/powerpoint/2010/main" Requires="p14">
      <p:transition spd="slow" p14:dur="2000" advTm="58593"/>
    </mc:Choice>
    <mc:Fallback>
      <p:transition spd="slow" advTm="585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4D48-D7EB-4EEA-885F-7F7F8160FF21}"/>
              </a:ext>
            </a:extLst>
          </p:cNvPr>
          <p:cNvSpPr>
            <a:spLocks noGrp="1"/>
          </p:cNvSpPr>
          <p:nvPr>
            <p:ph type="title"/>
          </p:nvPr>
        </p:nvSpPr>
        <p:spPr/>
        <p:txBody>
          <a:bodyPr/>
          <a:lstStyle/>
          <a:p>
            <a:r>
              <a:rPr lang="en-US" dirty="0"/>
              <a:t>Thank you! </a:t>
            </a:r>
          </a:p>
        </p:txBody>
      </p:sp>
      <p:sp>
        <p:nvSpPr>
          <p:cNvPr id="3" name="Content Placeholder 2">
            <a:extLst>
              <a:ext uri="{FF2B5EF4-FFF2-40B4-BE49-F238E27FC236}">
                <a16:creationId xmlns:a16="http://schemas.microsoft.com/office/drawing/2014/main" id="{364122B6-D04C-47F8-834A-BDDCE0F22A98}"/>
              </a:ext>
            </a:extLst>
          </p:cNvPr>
          <p:cNvSpPr>
            <a:spLocks noGrp="1"/>
          </p:cNvSpPr>
          <p:nvPr>
            <p:ph sz="half" idx="1"/>
          </p:nvPr>
        </p:nvSpPr>
        <p:spPr>
          <a:xfrm>
            <a:off x="272052" y="1589736"/>
            <a:ext cx="8150251" cy="1852961"/>
          </a:xfrm>
        </p:spPr>
        <p:txBody>
          <a:bodyPr/>
          <a:lstStyle/>
          <a:p>
            <a:pPr marL="0" indent="0">
              <a:buNone/>
            </a:pPr>
            <a:r>
              <a:rPr lang="en-US" sz="1600" dirty="0">
                <a:cs typeface="Arial" charset="0"/>
              </a:rPr>
              <a:t>Karena Houser, Statewide Planning Office, </a:t>
            </a:r>
            <a:r>
              <a:rPr lang="en-US" sz="1600" dirty="0">
                <a:cs typeface="Arial" charset="0"/>
                <a:hlinkClick r:id="rId5"/>
              </a:rPr>
              <a:t>Karena.Houser@wsdot.wa.gov</a:t>
            </a:r>
            <a:r>
              <a:rPr lang="en-US" sz="1600" dirty="0">
                <a:cs typeface="Arial" charset="0"/>
              </a:rPr>
              <a:t> </a:t>
            </a:r>
          </a:p>
          <a:p>
            <a:pPr marL="0" indent="0">
              <a:buNone/>
            </a:pPr>
            <a:endParaRPr lang="en-US" sz="1600" dirty="0">
              <a:cs typeface="Arial" charset="0"/>
            </a:endParaRPr>
          </a:p>
          <a:p>
            <a:pPr marL="0" indent="0">
              <a:buNone/>
            </a:pPr>
            <a:r>
              <a:rPr lang="en-US" sz="1600" dirty="0">
                <a:cs typeface="Arial" charset="0"/>
              </a:rPr>
              <a:t>Lisa Mikesell, Statewide Planning Office </a:t>
            </a:r>
            <a:r>
              <a:rPr lang="en-US" sz="1600" dirty="0">
                <a:cs typeface="Arial" charset="0"/>
                <a:hlinkClick r:id="rId6"/>
              </a:rPr>
              <a:t>Lisa.Mikesell</a:t>
            </a:r>
            <a:r>
              <a:rPr lang="en-US" dirty="0">
                <a:cs typeface="Arial" charset="0"/>
                <a:hlinkClick r:id="rId6"/>
              </a:rPr>
              <a:t>@wsdot.wa.gov</a:t>
            </a:r>
            <a:r>
              <a:rPr lang="en-US" dirty="0">
                <a:cs typeface="Arial" charset="0"/>
              </a:rPr>
              <a:t> </a:t>
            </a:r>
            <a:endParaRPr lang="en-US" sz="1600" dirty="0">
              <a:cs typeface="Arial" charset="0"/>
            </a:endParaRPr>
          </a:p>
          <a:p>
            <a:endParaRPr lang="en-US" dirty="0">
              <a:cs typeface="Arial" charset="0"/>
            </a:endParaRPr>
          </a:p>
          <a:p>
            <a:pPr marL="0" indent="0">
              <a:buNone/>
            </a:pPr>
            <a:r>
              <a:rPr lang="en-US" sz="1600" dirty="0">
                <a:cs typeface="Arial" charset="0"/>
              </a:rPr>
              <a:t>Kyle Miller, Statewide Planning Office, </a:t>
            </a:r>
            <a:r>
              <a:rPr lang="en-US" sz="1600" dirty="0">
                <a:cs typeface="Arial" charset="0"/>
                <a:hlinkClick r:id="rId7"/>
              </a:rPr>
              <a:t>Kyle.Miller@wsdot.wa.gov</a:t>
            </a:r>
            <a:endParaRPr lang="en-US" sz="1600" dirty="0">
              <a:cs typeface="Arial" charset="0"/>
            </a:endParaRPr>
          </a:p>
          <a:p>
            <a:endParaRPr lang="en-US" sz="1600" dirty="0">
              <a:cs typeface="Arial" charset="0"/>
            </a:endParaRPr>
          </a:p>
          <a:p>
            <a:endParaRPr lang="en-US" dirty="0"/>
          </a:p>
        </p:txBody>
      </p:sp>
      <p:sp>
        <p:nvSpPr>
          <p:cNvPr id="5" name="Slide Number Placeholder 4">
            <a:extLst>
              <a:ext uri="{FF2B5EF4-FFF2-40B4-BE49-F238E27FC236}">
                <a16:creationId xmlns:a16="http://schemas.microsoft.com/office/drawing/2014/main" id="{6FA749C4-67A8-4A20-ABF3-CC813AA28119}"/>
              </a:ext>
            </a:extLst>
          </p:cNvPr>
          <p:cNvSpPr>
            <a:spLocks noGrp="1"/>
          </p:cNvSpPr>
          <p:nvPr>
            <p:ph type="sldNum" sz="quarter" idx="12"/>
          </p:nvPr>
        </p:nvSpPr>
        <p:spPr/>
        <p:txBody>
          <a:bodyPr/>
          <a:lstStyle/>
          <a:p>
            <a:pPr>
              <a:defRPr/>
            </a:pPr>
            <a:fld id="{07A1B390-8C00-49C7-BEED-470B249615B6}" type="slidenum">
              <a:rPr lang="en-US" smtClean="0"/>
              <a:pPr>
                <a:defRPr/>
              </a:pPr>
              <a:t>34</a:t>
            </a:fld>
            <a:endParaRPr lang="en-US" dirty="0"/>
          </a:p>
        </p:txBody>
      </p:sp>
      <p:pic>
        <p:nvPicPr>
          <p:cNvPr id="6" name="Audio 5">
            <a:hlinkClick r:id="" action="ppaction://media"/>
            <a:extLst>
              <a:ext uri="{FF2B5EF4-FFF2-40B4-BE49-F238E27FC236}">
                <a16:creationId xmlns:a16="http://schemas.microsoft.com/office/drawing/2014/main" id="{F6D74E1A-52A2-4E8A-B227-DDC818E0F06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280668348"/>
      </p:ext>
    </p:extLst>
  </p:cSld>
  <p:clrMapOvr>
    <a:masterClrMapping/>
  </p:clrMapOvr>
  <mc:AlternateContent xmlns:mc="http://schemas.openxmlformats.org/markup-compatibility/2006">
    <mc:Choice xmlns:p14="http://schemas.microsoft.com/office/powerpoint/2010/main" Requires="p14">
      <p:transition spd="slow" p14:dur="2000" advTm="17076"/>
    </mc:Choice>
    <mc:Fallback>
      <p:transition spd="slow" advTm="17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9C58-C4E0-42AE-AF5A-991529B12ADE}"/>
              </a:ext>
            </a:extLst>
          </p:cNvPr>
          <p:cNvSpPr>
            <a:spLocks noGrp="1"/>
          </p:cNvSpPr>
          <p:nvPr>
            <p:ph type="title"/>
          </p:nvPr>
        </p:nvSpPr>
        <p:spPr/>
        <p:txBody>
          <a:bodyPr/>
          <a:lstStyle/>
          <a:p>
            <a:r>
              <a:rPr lang="en-US" sz="2800" dirty="0"/>
              <a:t>Equity Analysis Demographic Data</a:t>
            </a:r>
          </a:p>
        </p:txBody>
      </p:sp>
      <p:sp>
        <p:nvSpPr>
          <p:cNvPr id="4" name="Content Placeholder 3">
            <a:extLst>
              <a:ext uri="{FF2B5EF4-FFF2-40B4-BE49-F238E27FC236}">
                <a16:creationId xmlns:a16="http://schemas.microsoft.com/office/drawing/2014/main" id="{19CD10BD-A802-4938-9A8E-9994D7711016}"/>
              </a:ext>
            </a:extLst>
          </p:cNvPr>
          <p:cNvSpPr>
            <a:spLocks noGrp="1"/>
          </p:cNvSpPr>
          <p:nvPr>
            <p:ph sz="half" idx="2"/>
          </p:nvPr>
        </p:nvSpPr>
        <p:spPr>
          <a:xfrm>
            <a:off x="352425" y="4323557"/>
            <a:ext cx="4038600" cy="382586"/>
          </a:xfrm>
        </p:spPr>
        <p:txBody>
          <a:bodyPr/>
          <a:lstStyle/>
          <a:p>
            <a:pPr marL="0" indent="0" algn="ctr">
              <a:buNone/>
            </a:pPr>
            <a:r>
              <a:rPr lang="en-US" dirty="0"/>
              <a:t>Statewide Average: 31.5%</a:t>
            </a:r>
          </a:p>
        </p:txBody>
      </p:sp>
      <p:sp>
        <p:nvSpPr>
          <p:cNvPr id="5" name="Slide Number Placeholder 4">
            <a:extLst>
              <a:ext uri="{FF2B5EF4-FFF2-40B4-BE49-F238E27FC236}">
                <a16:creationId xmlns:a16="http://schemas.microsoft.com/office/drawing/2014/main" id="{75290BBB-D62C-47CA-B6E6-B3424DB50401}"/>
              </a:ext>
            </a:extLst>
          </p:cNvPr>
          <p:cNvSpPr>
            <a:spLocks noGrp="1"/>
          </p:cNvSpPr>
          <p:nvPr>
            <p:ph type="sldNum" sz="quarter" idx="12"/>
          </p:nvPr>
        </p:nvSpPr>
        <p:spPr/>
        <p:txBody>
          <a:bodyPr/>
          <a:lstStyle/>
          <a:p>
            <a:pPr>
              <a:defRPr/>
            </a:pPr>
            <a:fld id="{07A1B390-8C00-49C7-BEED-470B249615B6}" type="slidenum">
              <a:rPr lang="en-US" smtClean="0"/>
              <a:pPr>
                <a:defRPr/>
              </a:pPr>
              <a:t>35</a:t>
            </a:fld>
            <a:endParaRPr lang="en-US" dirty="0"/>
          </a:p>
        </p:txBody>
      </p:sp>
      <p:pic>
        <p:nvPicPr>
          <p:cNvPr id="8" name="Picture 7">
            <a:extLst>
              <a:ext uri="{FF2B5EF4-FFF2-40B4-BE49-F238E27FC236}">
                <a16:creationId xmlns:a16="http://schemas.microsoft.com/office/drawing/2014/main" id="{C8CB4C9B-63A1-482B-AD2F-351A9D5B4886}"/>
              </a:ext>
            </a:extLst>
          </p:cNvPr>
          <p:cNvPicPr>
            <a:picLocks noChangeAspect="1"/>
          </p:cNvPicPr>
          <p:nvPr/>
        </p:nvPicPr>
        <p:blipFill>
          <a:blip r:embed="rId3">
            <a:extLst>
              <a:ext uri="{28A0092B-C50C-407E-A947-70E740481C1C}">
                <a14:useLocalDpi xmlns:a14="http://schemas.microsoft.com/office/drawing/2010/main" val="0"/>
              </a:ext>
            </a:extLst>
          </a:blip>
          <a:srcRect t="3577" b="3577"/>
          <a:stretch/>
        </p:blipFill>
        <p:spPr>
          <a:xfrm>
            <a:off x="95250" y="1094024"/>
            <a:ext cx="4552950" cy="3268980"/>
          </a:xfrm>
          <a:prstGeom prst="rect">
            <a:avLst/>
          </a:prstGeom>
        </p:spPr>
      </p:pic>
      <p:sp>
        <p:nvSpPr>
          <p:cNvPr id="11" name="Content Placeholder 3">
            <a:extLst>
              <a:ext uri="{FF2B5EF4-FFF2-40B4-BE49-F238E27FC236}">
                <a16:creationId xmlns:a16="http://schemas.microsoft.com/office/drawing/2014/main" id="{93C4D99D-F82C-4EED-89FD-944572DBEB41}"/>
              </a:ext>
            </a:extLst>
          </p:cNvPr>
          <p:cNvSpPr txBox="1">
            <a:spLocks/>
          </p:cNvSpPr>
          <p:nvPr/>
        </p:nvSpPr>
        <p:spPr>
          <a:xfrm>
            <a:off x="4648200" y="780496"/>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dirty="0"/>
              <a:t>Limited-English Proficiency</a:t>
            </a:r>
          </a:p>
        </p:txBody>
      </p:sp>
      <p:pic>
        <p:nvPicPr>
          <p:cNvPr id="13" name="Picture 12">
            <a:extLst>
              <a:ext uri="{FF2B5EF4-FFF2-40B4-BE49-F238E27FC236}">
                <a16:creationId xmlns:a16="http://schemas.microsoft.com/office/drawing/2014/main" id="{1F40B47D-DBAD-41A4-85F8-58D5DA9BA477}"/>
              </a:ext>
            </a:extLst>
          </p:cNvPr>
          <p:cNvPicPr>
            <a:picLocks noChangeAspect="1"/>
          </p:cNvPicPr>
          <p:nvPr/>
        </p:nvPicPr>
        <p:blipFill>
          <a:blip r:embed="rId4">
            <a:extLst>
              <a:ext uri="{28A0092B-C50C-407E-A947-70E740481C1C}">
                <a14:useLocalDpi xmlns:a14="http://schemas.microsoft.com/office/drawing/2010/main" val="0"/>
              </a:ext>
            </a:extLst>
          </a:blip>
          <a:srcRect t="2536" b="2536"/>
          <a:stretch/>
        </p:blipFill>
        <p:spPr>
          <a:xfrm>
            <a:off x="4270640" y="1063229"/>
            <a:ext cx="4701910" cy="3451621"/>
          </a:xfrm>
          <a:prstGeom prst="rect">
            <a:avLst/>
          </a:prstGeom>
        </p:spPr>
      </p:pic>
      <p:sp>
        <p:nvSpPr>
          <p:cNvPr id="9" name="Content Placeholder 3">
            <a:extLst>
              <a:ext uri="{FF2B5EF4-FFF2-40B4-BE49-F238E27FC236}">
                <a16:creationId xmlns:a16="http://schemas.microsoft.com/office/drawing/2014/main" id="{DC8B9260-D263-4DB0-BDFF-8ACACB8FE612}"/>
              </a:ext>
            </a:extLst>
          </p:cNvPr>
          <p:cNvSpPr txBox="1">
            <a:spLocks/>
          </p:cNvSpPr>
          <p:nvPr/>
        </p:nvSpPr>
        <p:spPr>
          <a:xfrm>
            <a:off x="247650" y="924639"/>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a:t>Communities of Color</a:t>
            </a:r>
            <a:endParaRPr lang="en-US" dirty="0"/>
          </a:p>
        </p:txBody>
      </p:sp>
      <p:sp>
        <p:nvSpPr>
          <p:cNvPr id="10" name="Content Placeholder 3">
            <a:extLst>
              <a:ext uri="{FF2B5EF4-FFF2-40B4-BE49-F238E27FC236}">
                <a16:creationId xmlns:a16="http://schemas.microsoft.com/office/drawing/2014/main" id="{9CC4A645-1E0B-4E8A-AF74-E7A8EB085BD5}"/>
              </a:ext>
            </a:extLst>
          </p:cNvPr>
          <p:cNvSpPr txBox="1">
            <a:spLocks/>
          </p:cNvSpPr>
          <p:nvPr/>
        </p:nvSpPr>
        <p:spPr>
          <a:xfrm>
            <a:off x="4602295" y="4462147"/>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dirty="0"/>
              <a:t>Statewide Average: 1.4%</a:t>
            </a:r>
          </a:p>
        </p:txBody>
      </p:sp>
    </p:spTree>
    <p:extLst>
      <p:ext uri="{BB962C8B-B14F-4D97-AF65-F5344CB8AC3E}">
        <p14:creationId xmlns:p14="http://schemas.microsoft.com/office/powerpoint/2010/main" val="2790388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19C58-C4E0-42AE-AF5A-991529B12ADE}"/>
              </a:ext>
            </a:extLst>
          </p:cNvPr>
          <p:cNvSpPr>
            <a:spLocks noGrp="1"/>
          </p:cNvSpPr>
          <p:nvPr>
            <p:ph type="title"/>
          </p:nvPr>
        </p:nvSpPr>
        <p:spPr/>
        <p:txBody>
          <a:bodyPr/>
          <a:lstStyle/>
          <a:p>
            <a:r>
              <a:rPr lang="en-US" sz="2800" dirty="0"/>
              <a:t>Equity Analysis Demographic Data</a:t>
            </a:r>
          </a:p>
        </p:txBody>
      </p:sp>
      <p:sp>
        <p:nvSpPr>
          <p:cNvPr id="5" name="Slide Number Placeholder 4">
            <a:extLst>
              <a:ext uri="{FF2B5EF4-FFF2-40B4-BE49-F238E27FC236}">
                <a16:creationId xmlns:a16="http://schemas.microsoft.com/office/drawing/2014/main" id="{75290BBB-D62C-47CA-B6E6-B3424DB50401}"/>
              </a:ext>
            </a:extLst>
          </p:cNvPr>
          <p:cNvSpPr>
            <a:spLocks noGrp="1"/>
          </p:cNvSpPr>
          <p:nvPr>
            <p:ph type="sldNum" sz="quarter" idx="12"/>
          </p:nvPr>
        </p:nvSpPr>
        <p:spPr/>
        <p:txBody>
          <a:bodyPr/>
          <a:lstStyle/>
          <a:p>
            <a:pPr>
              <a:defRPr/>
            </a:pPr>
            <a:fld id="{07A1B390-8C00-49C7-BEED-470B249615B6}" type="slidenum">
              <a:rPr lang="en-US" smtClean="0"/>
              <a:pPr>
                <a:defRPr/>
              </a:pPr>
              <a:t>36</a:t>
            </a:fld>
            <a:endParaRPr lang="en-US" dirty="0"/>
          </a:p>
        </p:txBody>
      </p:sp>
      <p:pic>
        <p:nvPicPr>
          <p:cNvPr id="8" name="Picture 7">
            <a:extLst>
              <a:ext uri="{FF2B5EF4-FFF2-40B4-BE49-F238E27FC236}">
                <a16:creationId xmlns:a16="http://schemas.microsoft.com/office/drawing/2014/main" id="{5230F410-4A8D-43A1-8DC1-3EAC6DF7FD5F}"/>
              </a:ext>
            </a:extLst>
          </p:cNvPr>
          <p:cNvPicPr>
            <a:picLocks noChangeAspect="1"/>
          </p:cNvPicPr>
          <p:nvPr/>
        </p:nvPicPr>
        <p:blipFill>
          <a:blip r:embed="rId3">
            <a:extLst>
              <a:ext uri="{28A0092B-C50C-407E-A947-70E740481C1C}">
                <a14:useLocalDpi xmlns:a14="http://schemas.microsoft.com/office/drawing/2010/main" val="0"/>
              </a:ext>
            </a:extLst>
          </a:blip>
          <a:srcRect t="2533" b="2533"/>
          <a:stretch/>
        </p:blipFill>
        <p:spPr>
          <a:xfrm>
            <a:off x="0" y="1063229"/>
            <a:ext cx="4623417" cy="3394232"/>
          </a:xfrm>
          <a:prstGeom prst="rect">
            <a:avLst/>
          </a:prstGeom>
        </p:spPr>
      </p:pic>
      <p:pic>
        <p:nvPicPr>
          <p:cNvPr id="12" name="Picture 11">
            <a:extLst>
              <a:ext uri="{FF2B5EF4-FFF2-40B4-BE49-F238E27FC236}">
                <a16:creationId xmlns:a16="http://schemas.microsoft.com/office/drawing/2014/main" id="{B40A5AD5-D817-4482-B97E-BA221985BC9C}"/>
              </a:ext>
            </a:extLst>
          </p:cNvPr>
          <p:cNvPicPr>
            <a:picLocks noChangeAspect="1"/>
          </p:cNvPicPr>
          <p:nvPr/>
        </p:nvPicPr>
        <p:blipFill>
          <a:blip r:embed="rId4">
            <a:extLst>
              <a:ext uri="{28A0092B-C50C-407E-A947-70E740481C1C}">
                <a14:useLocalDpi xmlns:a14="http://schemas.microsoft.com/office/drawing/2010/main" val="0"/>
              </a:ext>
            </a:extLst>
          </a:blip>
          <a:srcRect t="2343" b="2343"/>
          <a:stretch/>
        </p:blipFill>
        <p:spPr>
          <a:xfrm>
            <a:off x="4538968" y="1011667"/>
            <a:ext cx="4605032" cy="3394232"/>
          </a:xfrm>
          <a:prstGeom prst="rect">
            <a:avLst/>
          </a:prstGeom>
        </p:spPr>
      </p:pic>
      <p:sp>
        <p:nvSpPr>
          <p:cNvPr id="15" name="Content Placeholder 3">
            <a:extLst>
              <a:ext uri="{FF2B5EF4-FFF2-40B4-BE49-F238E27FC236}">
                <a16:creationId xmlns:a16="http://schemas.microsoft.com/office/drawing/2014/main" id="{4D0DA4C6-AA72-4CB7-9669-A7619B9626E2}"/>
              </a:ext>
            </a:extLst>
          </p:cNvPr>
          <p:cNvSpPr txBox="1">
            <a:spLocks/>
          </p:cNvSpPr>
          <p:nvPr/>
        </p:nvSpPr>
        <p:spPr>
          <a:xfrm>
            <a:off x="171450" y="777240"/>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dirty="0"/>
              <a:t>Below Federal Poverty Level</a:t>
            </a:r>
          </a:p>
        </p:txBody>
      </p:sp>
      <p:sp>
        <p:nvSpPr>
          <p:cNvPr id="16" name="Content Placeholder 3">
            <a:extLst>
              <a:ext uri="{FF2B5EF4-FFF2-40B4-BE49-F238E27FC236}">
                <a16:creationId xmlns:a16="http://schemas.microsoft.com/office/drawing/2014/main" id="{F212C8C9-712C-4FA8-B64C-F1D8D575DED2}"/>
              </a:ext>
            </a:extLst>
          </p:cNvPr>
          <p:cNvSpPr txBox="1">
            <a:spLocks/>
          </p:cNvSpPr>
          <p:nvPr/>
        </p:nvSpPr>
        <p:spPr>
          <a:xfrm>
            <a:off x="4648200" y="780496"/>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dirty="0"/>
              <a:t>Disability</a:t>
            </a:r>
          </a:p>
        </p:txBody>
      </p:sp>
      <p:sp>
        <p:nvSpPr>
          <p:cNvPr id="9" name="Content Placeholder 3">
            <a:extLst>
              <a:ext uri="{FF2B5EF4-FFF2-40B4-BE49-F238E27FC236}">
                <a16:creationId xmlns:a16="http://schemas.microsoft.com/office/drawing/2014/main" id="{68528FAC-A7FC-45F7-9056-D3037254EA6B}"/>
              </a:ext>
            </a:extLst>
          </p:cNvPr>
          <p:cNvSpPr txBox="1">
            <a:spLocks/>
          </p:cNvSpPr>
          <p:nvPr/>
        </p:nvSpPr>
        <p:spPr>
          <a:xfrm>
            <a:off x="4602295" y="4462147"/>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dirty="0"/>
              <a:t>Statewide Average: 11.5%</a:t>
            </a:r>
          </a:p>
        </p:txBody>
      </p:sp>
      <p:sp>
        <p:nvSpPr>
          <p:cNvPr id="10" name="Content Placeholder 3">
            <a:extLst>
              <a:ext uri="{FF2B5EF4-FFF2-40B4-BE49-F238E27FC236}">
                <a16:creationId xmlns:a16="http://schemas.microsoft.com/office/drawing/2014/main" id="{11389867-C302-457F-8F89-A54D5DC5A533}"/>
              </a:ext>
            </a:extLst>
          </p:cNvPr>
          <p:cNvSpPr txBox="1">
            <a:spLocks/>
          </p:cNvSpPr>
          <p:nvPr/>
        </p:nvSpPr>
        <p:spPr>
          <a:xfrm>
            <a:off x="250184" y="4405899"/>
            <a:ext cx="4038600" cy="382586"/>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pPr>
            <a:r>
              <a:rPr lang="en-US" dirty="0"/>
              <a:t>Statewide Average: 10.6%</a:t>
            </a:r>
          </a:p>
        </p:txBody>
      </p:sp>
    </p:spTree>
    <p:extLst>
      <p:ext uri="{BB962C8B-B14F-4D97-AF65-F5344CB8AC3E}">
        <p14:creationId xmlns:p14="http://schemas.microsoft.com/office/powerpoint/2010/main" val="3466271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5EB0C-52E8-4C55-AB3C-B235D99C7FCC}"/>
              </a:ext>
            </a:extLst>
          </p:cNvPr>
          <p:cNvSpPr>
            <a:spLocks noGrp="1"/>
          </p:cNvSpPr>
          <p:nvPr>
            <p:ph type="title"/>
          </p:nvPr>
        </p:nvSpPr>
        <p:spPr>
          <a:xfrm>
            <a:off x="215124" y="149848"/>
            <a:ext cx="8229600" cy="505947"/>
          </a:xfrm>
        </p:spPr>
        <p:txBody>
          <a:bodyPr/>
          <a:lstStyle/>
          <a:p>
            <a:r>
              <a:rPr lang="en-US" sz="2400" dirty="0"/>
              <a:t>How are we approaching the update?</a:t>
            </a:r>
          </a:p>
        </p:txBody>
      </p:sp>
      <p:sp>
        <p:nvSpPr>
          <p:cNvPr id="3" name="Slide Number Placeholder 2">
            <a:extLst>
              <a:ext uri="{FF2B5EF4-FFF2-40B4-BE49-F238E27FC236}">
                <a16:creationId xmlns:a16="http://schemas.microsoft.com/office/drawing/2014/main" id="{7B80D036-D07A-4F62-BC82-52D81AF92CAF}"/>
              </a:ext>
            </a:extLst>
          </p:cNvPr>
          <p:cNvSpPr>
            <a:spLocks noGrp="1"/>
          </p:cNvSpPr>
          <p:nvPr>
            <p:ph type="sldNum" sz="quarter" idx="12"/>
          </p:nvPr>
        </p:nvSpPr>
        <p:spPr/>
        <p:txBody>
          <a:bodyPr/>
          <a:lstStyle/>
          <a:p>
            <a:pPr>
              <a:defRPr/>
            </a:pPr>
            <a:fld id="{07A1B390-8C00-49C7-BEED-470B249615B6}" type="slidenum">
              <a:rPr lang="en-US" smtClean="0"/>
              <a:pPr>
                <a:defRPr/>
              </a:pPr>
              <a:t>4</a:t>
            </a:fld>
            <a:endParaRPr lang="en-US" dirty="0"/>
          </a:p>
        </p:txBody>
      </p:sp>
      <p:sp>
        <p:nvSpPr>
          <p:cNvPr id="14" name="Flowchart: Process 13">
            <a:extLst>
              <a:ext uri="{FF2B5EF4-FFF2-40B4-BE49-F238E27FC236}">
                <a16:creationId xmlns:a16="http://schemas.microsoft.com/office/drawing/2014/main" id="{F9F70898-F264-4735-8A90-5EC01C6C46FC}"/>
              </a:ext>
            </a:extLst>
          </p:cNvPr>
          <p:cNvSpPr/>
          <p:nvPr/>
        </p:nvSpPr>
        <p:spPr>
          <a:xfrm>
            <a:off x="287374" y="747849"/>
            <a:ext cx="1635033" cy="297484"/>
          </a:xfrm>
          <a:prstGeom prst="flowChartProcess">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Project Objectives</a:t>
            </a:r>
          </a:p>
        </p:txBody>
      </p:sp>
      <p:sp>
        <p:nvSpPr>
          <p:cNvPr id="15" name="Flowchart: Process 14">
            <a:extLst>
              <a:ext uri="{FF2B5EF4-FFF2-40B4-BE49-F238E27FC236}">
                <a16:creationId xmlns:a16="http://schemas.microsoft.com/office/drawing/2014/main" id="{48C1EBF7-BEB9-4076-90C1-B73E67D3E7D5}"/>
              </a:ext>
            </a:extLst>
          </p:cNvPr>
          <p:cNvSpPr/>
          <p:nvPr/>
        </p:nvSpPr>
        <p:spPr>
          <a:xfrm>
            <a:off x="287372" y="1117180"/>
            <a:ext cx="1635034" cy="627256"/>
          </a:xfrm>
          <a:prstGeom prst="flowChartProcess">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000" dirty="0"/>
              <a:t>Reflect rigorous community engagement</a:t>
            </a:r>
          </a:p>
        </p:txBody>
      </p:sp>
      <p:sp>
        <p:nvSpPr>
          <p:cNvPr id="16" name="Flowchart: Process 15">
            <a:extLst>
              <a:ext uri="{FF2B5EF4-FFF2-40B4-BE49-F238E27FC236}">
                <a16:creationId xmlns:a16="http://schemas.microsoft.com/office/drawing/2014/main" id="{59309754-3C20-4A0C-A880-F610CD9E92F3}"/>
              </a:ext>
            </a:extLst>
          </p:cNvPr>
          <p:cNvSpPr/>
          <p:nvPr/>
        </p:nvSpPr>
        <p:spPr>
          <a:xfrm>
            <a:off x="287372" y="1858390"/>
            <a:ext cx="1635034" cy="627256"/>
          </a:xfrm>
          <a:prstGeom prst="flowChartProcess">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000" dirty="0"/>
              <a:t>Address all highway modes</a:t>
            </a:r>
          </a:p>
        </p:txBody>
      </p:sp>
      <p:sp>
        <p:nvSpPr>
          <p:cNvPr id="17" name="Flowchart: Process 16">
            <a:extLst>
              <a:ext uri="{FF2B5EF4-FFF2-40B4-BE49-F238E27FC236}">
                <a16:creationId xmlns:a16="http://schemas.microsoft.com/office/drawing/2014/main" id="{8D15559F-CB5E-4618-9BC2-7A83D6BE2983}"/>
              </a:ext>
            </a:extLst>
          </p:cNvPr>
          <p:cNvSpPr/>
          <p:nvPr/>
        </p:nvSpPr>
        <p:spPr>
          <a:xfrm>
            <a:off x="287372" y="2599601"/>
            <a:ext cx="1635034" cy="627256"/>
          </a:xfrm>
          <a:prstGeom prst="flowChartProcess">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000" dirty="0"/>
              <a:t>Evaluate tradeoffs within financial constraints</a:t>
            </a:r>
          </a:p>
        </p:txBody>
      </p:sp>
      <p:sp>
        <p:nvSpPr>
          <p:cNvPr id="18" name="Flowchart: Process 17">
            <a:extLst>
              <a:ext uri="{FF2B5EF4-FFF2-40B4-BE49-F238E27FC236}">
                <a16:creationId xmlns:a16="http://schemas.microsoft.com/office/drawing/2014/main" id="{22741BD5-530D-438D-A86E-FE5629E0B27B}"/>
              </a:ext>
            </a:extLst>
          </p:cNvPr>
          <p:cNvSpPr/>
          <p:nvPr/>
        </p:nvSpPr>
        <p:spPr>
          <a:xfrm>
            <a:off x="287372" y="3340811"/>
            <a:ext cx="1635034" cy="627256"/>
          </a:xfrm>
          <a:prstGeom prst="flowChartProcess">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000" dirty="0"/>
              <a:t>Recommend programmatic funding levels based on performance outcomes</a:t>
            </a:r>
          </a:p>
        </p:txBody>
      </p:sp>
      <p:sp>
        <p:nvSpPr>
          <p:cNvPr id="19" name="Flowchart: Process 18">
            <a:extLst>
              <a:ext uri="{FF2B5EF4-FFF2-40B4-BE49-F238E27FC236}">
                <a16:creationId xmlns:a16="http://schemas.microsoft.com/office/drawing/2014/main" id="{15B65678-46B1-4C76-9EA9-56490F138BA2}"/>
              </a:ext>
            </a:extLst>
          </p:cNvPr>
          <p:cNvSpPr/>
          <p:nvPr/>
        </p:nvSpPr>
        <p:spPr>
          <a:xfrm>
            <a:off x="287372" y="4082022"/>
            <a:ext cx="1635034" cy="627256"/>
          </a:xfrm>
          <a:prstGeom prst="flowChartProcess">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000" dirty="0"/>
              <a:t>Develop performance-based criteria to evaluate future investments</a:t>
            </a:r>
          </a:p>
        </p:txBody>
      </p:sp>
      <p:sp>
        <p:nvSpPr>
          <p:cNvPr id="20" name="TextBox 19">
            <a:extLst>
              <a:ext uri="{FF2B5EF4-FFF2-40B4-BE49-F238E27FC236}">
                <a16:creationId xmlns:a16="http://schemas.microsoft.com/office/drawing/2014/main" id="{31B18C57-88B2-4120-B9FD-7721E9E6B589}"/>
              </a:ext>
            </a:extLst>
          </p:cNvPr>
          <p:cNvSpPr txBox="1"/>
          <p:nvPr/>
        </p:nvSpPr>
        <p:spPr>
          <a:xfrm>
            <a:off x="0" y="1199975"/>
            <a:ext cx="248194" cy="461665"/>
          </a:xfrm>
          <a:prstGeom prst="rect">
            <a:avLst/>
          </a:prstGeom>
          <a:noFill/>
        </p:spPr>
        <p:txBody>
          <a:bodyPr wrap="square" rtlCol="0">
            <a:spAutoFit/>
          </a:bodyPr>
          <a:lstStyle/>
          <a:p>
            <a:r>
              <a:rPr lang="en-US" sz="2400" b="1" dirty="0">
                <a:solidFill>
                  <a:schemeClr val="tx1">
                    <a:lumMod val="50000"/>
                    <a:lumOff val="50000"/>
                  </a:schemeClr>
                </a:solidFill>
              </a:rPr>
              <a:t>1</a:t>
            </a:r>
          </a:p>
        </p:txBody>
      </p:sp>
      <p:sp>
        <p:nvSpPr>
          <p:cNvPr id="21" name="TextBox 20">
            <a:extLst>
              <a:ext uri="{FF2B5EF4-FFF2-40B4-BE49-F238E27FC236}">
                <a16:creationId xmlns:a16="http://schemas.microsoft.com/office/drawing/2014/main" id="{D27ACB5F-1896-4E71-9FF8-B0F403D418AA}"/>
              </a:ext>
            </a:extLst>
          </p:cNvPr>
          <p:cNvSpPr txBox="1"/>
          <p:nvPr/>
        </p:nvSpPr>
        <p:spPr>
          <a:xfrm>
            <a:off x="0" y="1941185"/>
            <a:ext cx="248194" cy="461665"/>
          </a:xfrm>
          <a:prstGeom prst="rect">
            <a:avLst/>
          </a:prstGeom>
          <a:noFill/>
        </p:spPr>
        <p:txBody>
          <a:bodyPr wrap="square" rtlCol="0">
            <a:spAutoFit/>
          </a:bodyPr>
          <a:lstStyle/>
          <a:p>
            <a:r>
              <a:rPr lang="en-US" sz="2400" b="1" dirty="0">
                <a:solidFill>
                  <a:schemeClr val="tx1">
                    <a:lumMod val="50000"/>
                    <a:lumOff val="50000"/>
                  </a:schemeClr>
                </a:solidFill>
              </a:rPr>
              <a:t>2</a:t>
            </a:r>
          </a:p>
        </p:txBody>
      </p:sp>
      <p:sp>
        <p:nvSpPr>
          <p:cNvPr id="22" name="TextBox 21">
            <a:extLst>
              <a:ext uri="{FF2B5EF4-FFF2-40B4-BE49-F238E27FC236}">
                <a16:creationId xmlns:a16="http://schemas.microsoft.com/office/drawing/2014/main" id="{9CD6A142-80E1-415C-8745-E30D0E391DD3}"/>
              </a:ext>
            </a:extLst>
          </p:cNvPr>
          <p:cNvSpPr txBox="1"/>
          <p:nvPr/>
        </p:nvSpPr>
        <p:spPr>
          <a:xfrm>
            <a:off x="0" y="2682395"/>
            <a:ext cx="248194" cy="461665"/>
          </a:xfrm>
          <a:prstGeom prst="rect">
            <a:avLst/>
          </a:prstGeom>
          <a:noFill/>
        </p:spPr>
        <p:txBody>
          <a:bodyPr wrap="square" rtlCol="0">
            <a:spAutoFit/>
          </a:bodyPr>
          <a:lstStyle/>
          <a:p>
            <a:r>
              <a:rPr lang="en-US" sz="2400" b="1" dirty="0">
                <a:solidFill>
                  <a:schemeClr val="tx1">
                    <a:lumMod val="50000"/>
                    <a:lumOff val="50000"/>
                  </a:schemeClr>
                </a:solidFill>
              </a:rPr>
              <a:t>3</a:t>
            </a:r>
          </a:p>
        </p:txBody>
      </p:sp>
      <p:sp>
        <p:nvSpPr>
          <p:cNvPr id="23" name="TextBox 22">
            <a:extLst>
              <a:ext uri="{FF2B5EF4-FFF2-40B4-BE49-F238E27FC236}">
                <a16:creationId xmlns:a16="http://schemas.microsoft.com/office/drawing/2014/main" id="{92BAB74D-947C-4146-A91A-C92291AE9A7A}"/>
              </a:ext>
            </a:extLst>
          </p:cNvPr>
          <p:cNvSpPr txBox="1"/>
          <p:nvPr/>
        </p:nvSpPr>
        <p:spPr>
          <a:xfrm>
            <a:off x="0" y="3423606"/>
            <a:ext cx="248194" cy="461665"/>
          </a:xfrm>
          <a:prstGeom prst="rect">
            <a:avLst/>
          </a:prstGeom>
          <a:noFill/>
        </p:spPr>
        <p:txBody>
          <a:bodyPr wrap="square" rtlCol="0">
            <a:spAutoFit/>
          </a:bodyPr>
          <a:lstStyle/>
          <a:p>
            <a:r>
              <a:rPr lang="en-US" sz="2400" b="1" dirty="0">
                <a:solidFill>
                  <a:schemeClr val="tx1">
                    <a:lumMod val="50000"/>
                    <a:lumOff val="50000"/>
                  </a:schemeClr>
                </a:solidFill>
              </a:rPr>
              <a:t>4</a:t>
            </a:r>
          </a:p>
        </p:txBody>
      </p:sp>
      <p:sp>
        <p:nvSpPr>
          <p:cNvPr id="24" name="TextBox 23">
            <a:extLst>
              <a:ext uri="{FF2B5EF4-FFF2-40B4-BE49-F238E27FC236}">
                <a16:creationId xmlns:a16="http://schemas.microsoft.com/office/drawing/2014/main" id="{BF5527BB-84DA-4683-A8BA-A8A722F75B25}"/>
              </a:ext>
            </a:extLst>
          </p:cNvPr>
          <p:cNvSpPr txBox="1"/>
          <p:nvPr/>
        </p:nvSpPr>
        <p:spPr>
          <a:xfrm>
            <a:off x="0" y="4164817"/>
            <a:ext cx="248194" cy="461665"/>
          </a:xfrm>
          <a:prstGeom prst="rect">
            <a:avLst/>
          </a:prstGeom>
          <a:noFill/>
        </p:spPr>
        <p:txBody>
          <a:bodyPr wrap="square" rtlCol="0">
            <a:spAutoFit/>
          </a:bodyPr>
          <a:lstStyle/>
          <a:p>
            <a:r>
              <a:rPr lang="en-US" sz="2400" b="1" dirty="0">
                <a:solidFill>
                  <a:schemeClr val="tx1">
                    <a:lumMod val="50000"/>
                    <a:lumOff val="50000"/>
                  </a:schemeClr>
                </a:solidFill>
              </a:rPr>
              <a:t>5</a:t>
            </a:r>
          </a:p>
        </p:txBody>
      </p:sp>
      <p:sp>
        <p:nvSpPr>
          <p:cNvPr id="64" name="Flowchart: Process 63">
            <a:extLst>
              <a:ext uri="{FF2B5EF4-FFF2-40B4-BE49-F238E27FC236}">
                <a16:creationId xmlns:a16="http://schemas.microsoft.com/office/drawing/2014/main" id="{9BA7F2F2-FA70-4E5B-BD4C-0E1DAAB9C9D8}"/>
              </a:ext>
            </a:extLst>
          </p:cNvPr>
          <p:cNvSpPr/>
          <p:nvPr/>
        </p:nvSpPr>
        <p:spPr>
          <a:xfrm>
            <a:off x="4431317" y="747849"/>
            <a:ext cx="4536306" cy="297484"/>
          </a:xfrm>
          <a:prstGeom prst="flowChartProcess">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Why?</a:t>
            </a:r>
          </a:p>
        </p:txBody>
      </p:sp>
      <p:sp>
        <p:nvSpPr>
          <p:cNvPr id="66" name="Content Placeholder 2">
            <a:extLst>
              <a:ext uri="{FF2B5EF4-FFF2-40B4-BE49-F238E27FC236}">
                <a16:creationId xmlns:a16="http://schemas.microsoft.com/office/drawing/2014/main" id="{ECE83454-64AA-4DCD-804D-C063D6965C30}"/>
              </a:ext>
            </a:extLst>
          </p:cNvPr>
          <p:cNvSpPr txBox="1">
            <a:spLocks/>
          </p:cNvSpPr>
          <p:nvPr/>
        </p:nvSpPr>
        <p:spPr>
          <a:xfrm>
            <a:off x="7332589" y="1117178"/>
            <a:ext cx="1635034" cy="3592099"/>
          </a:xfrm>
          <a:prstGeom prst="rect">
            <a:avLst/>
          </a:prstGeom>
          <a:solidFill>
            <a:srgbClr val="1D7D5B"/>
          </a:solidFill>
        </p:spPr>
        <p:txBody>
          <a:bodyPr lIns="274320" tIns="274320" rIns="274320" bIns="274320"/>
          <a:lstStyle>
            <a:lvl1pPr marL="342900" indent="-342900" algn="l" defTabSz="457200" rtl="0" eaLnBrk="0" fontAlgn="base" hangingPunct="0">
              <a:spcBef>
                <a:spcPct val="20000"/>
              </a:spcBef>
              <a:spcAft>
                <a:spcPct val="0"/>
              </a:spcAft>
              <a:buFont typeface="Arial" charset="0"/>
              <a:buChar char="•"/>
              <a:defRPr sz="1600" kern="1200" baseline="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endParaRPr lang="en-US" sz="1400" dirty="0">
              <a:solidFill>
                <a:schemeClr val="bg1"/>
              </a:solidFill>
            </a:endParaRPr>
          </a:p>
          <a:p>
            <a:pPr marL="0" indent="0">
              <a:buNone/>
            </a:pPr>
            <a:r>
              <a:rPr lang="en-US" sz="1400" dirty="0">
                <a:solidFill>
                  <a:schemeClr val="bg1"/>
                </a:solidFill>
              </a:rPr>
              <a:t>“With this amount and mix of funding, this is the performance you can expect.” </a:t>
            </a:r>
          </a:p>
        </p:txBody>
      </p:sp>
      <p:sp>
        <p:nvSpPr>
          <p:cNvPr id="68" name="Flowchart: Process 67">
            <a:extLst>
              <a:ext uri="{FF2B5EF4-FFF2-40B4-BE49-F238E27FC236}">
                <a16:creationId xmlns:a16="http://schemas.microsoft.com/office/drawing/2014/main" id="{3A71C1F8-E38F-4E01-B7D6-B162C8FBF6B6}"/>
              </a:ext>
            </a:extLst>
          </p:cNvPr>
          <p:cNvSpPr/>
          <p:nvPr/>
        </p:nvSpPr>
        <p:spPr>
          <a:xfrm>
            <a:off x="2034449" y="749601"/>
            <a:ext cx="2295475" cy="297484"/>
          </a:xfrm>
          <a:prstGeom prst="flowChartProcess">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Approach</a:t>
            </a:r>
          </a:p>
        </p:txBody>
      </p:sp>
      <p:pic>
        <p:nvPicPr>
          <p:cNvPr id="69" name="Picture 68">
            <a:extLst>
              <a:ext uri="{FF2B5EF4-FFF2-40B4-BE49-F238E27FC236}">
                <a16:creationId xmlns:a16="http://schemas.microsoft.com/office/drawing/2014/main" id="{4E0962F4-B504-4426-81B6-B40AA9980157}"/>
              </a:ext>
            </a:extLst>
          </p:cNvPr>
          <p:cNvPicPr>
            <a:picLocks noChangeAspect="1"/>
          </p:cNvPicPr>
          <p:nvPr/>
        </p:nvPicPr>
        <p:blipFill rotWithShape="1">
          <a:blip r:embed="rId5">
            <a:duotone>
              <a:schemeClr val="accent1">
                <a:shade val="45000"/>
                <a:satMod val="135000"/>
              </a:schemeClr>
              <a:prstClr val="white"/>
            </a:duotone>
          </a:blip>
          <a:srcRect l="28141" t="13766" r="24954" b="13862"/>
          <a:stretch/>
        </p:blipFill>
        <p:spPr>
          <a:xfrm>
            <a:off x="2155542" y="1484513"/>
            <a:ext cx="608572" cy="563155"/>
          </a:xfrm>
          <a:prstGeom prst="rect">
            <a:avLst/>
          </a:prstGeom>
        </p:spPr>
      </p:pic>
      <p:pic>
        <p:nvPicPr>
          <p:cNvPr id="73" name="Picture 72">
            <a:extLst>
              <a:ext uri="{FF2B5EF4-FFF2-40B4-BE49-F238E27FC236}">
                <a16:creationId xmlns:a16="http://schemas.microsoft.com/office/drawing/2014/main" id="{26B84A23-7D7B-48C6-9006-2356D3E1C0C4}"/>
              </a:ext>
            </a:extLst>
          </p:cNvPr>
          <p:cNvPicPr>
            <a:picLocks noChangeAspect="1"/>
          </p:cNvPicPr>
          <p:nvPr/>
        </p:nvPicPr>
        <p:blipFill>
          <a:blip r:embed="rId6">
            <a:duotone>
              <a:srgbClr val="4F81BD">
                <a:shade val="45000"/>
                <a:satMod val="135000"/>
              </a:srgbClr>
              <a:prstClr val="white"/>
            </a:duotone>
          </a:blip>
          <a:stretch>
            <a:fillRect/>
          </a:stretch>
        </p:blipFill>
        <p:spPr>
          <a:xfrm>
            <a:off x="3168359" y="2327964"/>
            <a:ext cx="896136" cy="880450"/>
          </a:xfrm>
          <a:prstGeom prst="rect">
            <a:avLst/>
          </a:prstGeom>
        </p:spPr>
      </p:pic>
      <p:pic>
        <p:nvPicPr>
          <p:cNvPr id="72" name="Picture 71">
            <a:extLst>
              <a:ext uri="{FF2B5EF4-FFF2-40B4-BE49-F238E27FC236}">
                <a16:creationId xmlns:a16="http://schemas.microsoft.com/office/drawing/2014/main" id="{D1163C9A-C7B3-42CB-B2B4-D96F2C926733}"/>
              </a:ext>
            </a:extLst>
          </p:cNvPr>
          <p:cNvPicPr>
            <a:picLocks noChangeAspect="1"/>
          </p:cNvPicPr>
          <p:nvPr/>
        </p:nvPicPr>
        <p:blipFill rotWithShape="1">
          <a:blip r:embed="rId7">
            <a:duotone>
              <a:schemeClr val="accent1">
                <a:shade val="45000"/>
                <a:satMod val="135000"/>
              </a:schemeClr>
              <a:prstClr val="white"/>
            </a:duotone>
          </a:blip>
          <a:srcRect l="28859" t="12324" r="27425" b="11142"/>
          <a:stretch/>
        </p:blipFill>
        <p:spPr>
          <a:xfrm>
            <a:off x="2297571" y="2288972"/>
            <a:ext cx="870788" cy="894825"/>
          </a:xfrm>
          <a:prstGeom prst="rect">
            <a:avLst/>
          </a:prstGeom>
        </p:spPr>
      </p:pic>
      <p:pic>
        <p:nvPicPr>
          <p:cNvPr id="76" name="Picture 75">
            <a:extLst>
              <a:ext uri="{FF2B5EF4-FFF2-40B4-BE49-F238E27FC236}">
                <a16:creationId xmlns:a16="http://schemas.microsoft.com/office/drawing/2014/main" id="{B804A945-41A8-4D3C-81F1-4B3D6F8EB552}"/>
              </a:ext>
            </a:extLst>
          </p:cNvPr>
          <p:cNvPicPr>
            <a:picLocks noChangeAspect="1"/>
          </p:cNvPicPr>
          <p:nvPr/>
        </p:nvPicPr>
        <p:blipFill rotWithShape="1">
          <a:blip r:embed="rId8">
            <a:duotone>
              <a:schemeClr val="accent1">
                <a:shade val="45000"/>
                <a:satMod val="135000"/>
              </a:schemeClr>
              <a:prstClr val="white"/>
            </a:duotone>
          </a:blip>
          <a:srcRect l="28129" t="13538" r="27646" b="13748"/>
          <a:stretch/>
        </p:blipFill>
        <p:spPr>
          <a:xfrm>
            <a:off x="3105314" y="3392522"/>
            <a:ext cx="1326003" cy="1310405"/>
          </a:xfrm>
          <a:prstGeom prst="rect">
            <a:avLst/>
          </a:prstGeom>
        </p:spPr>
      </p:pic>
      <p:sp>
        <p:nvSpPr>
          <p:cNvPr id="79" name="TextBox 78">
            <a:extLst>
              <a:ext uri="{FF2B5EF4-FFF2-40B4-BE49-F238E27FC236}">
                <a16:creationId xmlns:a16="http://schemas.microsoft.com/office/drawing/2014/main" id="{DECDEF64-0B98-4BA8-B8EF-29A05F0D52B5}"/>
              </a:ext>
            </a:extLst>
          </p:cNvPr>
          <p:cNvSpPr txBox="1"/>
          <p:nvPr/>
        </p:nvSpPr>
        <p:spPr>
          <a:xfrm>
            <a:off x="2029704" y="1123030"/>
            <a:ext cx="2300220" cy="307777"/>
          </a:xfrm>
          <a:prstGeom prst="rect">
            <a:avLst/>
          </a:prstGeom>
          <a:noFill/>
        </p:spPr>
        <p:txBody>
          <a:bodyPr wrap="square">
            <a:spAutoFit/>
          </a:bodyPr>
          <a:lstStyle/>
          <a:p>
            <a:pPr algn="ctr"/>
            <a:r>
              <a:rPr lang="en-US" sz="1400" b="1" dirty="0"/>
              <a:t>SCENARIO PLANNING</a:t>
            </a:r>
            <a:endParaRPr lang="en-US" sz="1400" dirty="0"/>
          </a:p>
        </p:txBody>
      </p:sp>
      <p:sp>
        <p:nvSpPr>
          <p:cNvPr id="80" name="TextBox 79">
            <a:extLst>
              <a:ext uri="{FF2B5EF4-FFF2-40B4-BE49-F238E27FC236}">
                <a16:creationId xmlns:a16="http://schemas.microsoft.com/office/drawing/2014/main" id="{DB451DD8-B346-4162-AC43-35D7526092C6}"/>
              </a:ext>
            </a:extLst>
          </p:cNvPr>
          <p:cNvSpPr txBox="1"/>
          <p:nvPr/>
        </p:nvSpPr>
        <p:spPr>
          <a:xfrm>
            <a:off x="1973045" y="3103348"/>
            <a:ext cx="1315200" cy="276999"/>
          </a:xfrm>
          <a:prstGeom prst="rect">
            <a:avLst/>
          </a:prstGeom>
          <a:noFill/>
        </p:spPr>
        <p:txBody>
          <a:bodyPr wrap="square" rtlCol="0">
            <a:spAutoFit/>
          </a:bodyPr>
          <a:lstStyle/>
          <a:p>
            <a:pPr algn="ctr"/>
            <a:r>
              <a:rPr lang="en-US" sz="1200" b="1" dirty="0"/>
              <a:t>Intermediate</a:t>
            </a:r>
          </a:p>
        </p:txBody>
      </p:sp>
      <p:sp>
        <p:nvSpPr>
          <p:cNvPr id="70" name="TextBox 69">
            <a:extLst>
              <a:ext uri="{FF2B5EF4-FFF2-40B4-BE49-F238E27FC236}">
                <a16:creationId xmlns:a16="http://schemas.microsoft.com/office/drawing/2014/main" id="{E382AA22-2DA4-4B26-9BE6-2EF6E9E51BFD}"/>
              </a:ext>
            </a:extLst>
          </p:cNvPr>
          <p:cNvSpPr txBox="1"/>
          <p:nvPr/>
        </p:nvSpPr>
        <p:spPr>
          <a:xfrm>
            <a:off x="2557756" y="1719900"/>
            <a:ext cx="1015444" cy="276999"/>
          </a:xfrm>
          <a:prstGeom prst="rect">
            <a:avLst/>
          </a:prstGeom>
          <a:noFill/>
        </p:spPr>
        <p:txBody>
          <a:bodyPr wrap="square" rtlCol="0">
            <a:spAutoFit/>
          </a:bodyPr>
          <a:lstStyle/>
          <a:p>
            <a:pPr algn="ctr"/>
            <a:r>
              <a:rPr lang="en-US" sz="1200" b="1" dirty="0"/>
              <a:t>Baseline</a:t>
            </a:r>
          </a:p>
        </p:txBody>
      </p:sp>
      <p:sp>
        <p:nvSpPr>
          <p:cNvPr id="82" name="TextBox 81">
            <a:extLst>
              <a:ext uri="{FF2B5EF4-FFF2-40B4-BE49-F238E27FC236}">
                <a16:creationId xmlns:a16="http://schemas.microsoft.com/office/drawing/2014/main" id="{FF6EE858-6049-4381-95C4-094BCD936B53}"/>
              </a:ext>
            </a:extLst>
          </p:cNvPr>
          <p:cNvSpPr txBox="1"/>
          <p:nvPr/>
        </p:nvSpPr>
        <p:spPr>
          <a:xfrm>
            <a:off x="2357124" y="4393899"/>
            <a:ext cx="1315200" cy="276999"/>
          </a:xfrm>
          <a:prstGeom prst="rect">
            <a:avLst/>
          </a:prstGeom>
          <a:noFill/>
        </p:spPr>
        <p:txBody>
          <a:bodyPr wrap="square" rtlCol="0">
            <a:spAutoFit/>
          </a:bodyPr>
          <a:lstStyle/>
          <a:p>
            <a:pPr algn="ctr"/>
            <a:r>
              <a:rPr lang="en-US" sz="1200" b="1" dirty="0"/>
              <a:t>Vision</a:t>
            </a:r>
          </a:p>
        </p:txBody>
      </p:sp>
      <p:pic>
        <p:nvPicPr>
          <p:cNvPr id="5" name="Picture 4">
            <a:extLst>
              <a:ext uri="{FF2B5EF4-FFF2-40B4-BE49-F238E27FC236}">
                <a16:creationId xmlns:a16="http://schemas.microsoft.com/office/drawing/2014/main" id="{D333DE4C-6146-437A-91EE-4D8BA47D0689}"/>
              </a:ext>
            </a:extLst>
          </p:cNvPr>
          <p:cNvPicPr>
            <a:picLocks noChangeAspect="1"/>
          </p:cNvPicPr>
          <p:nvPr/>
        </p:nvPicPr>
        <p:blipFill rotWithShape="1">
          <a:blip r:embed="rId9">
            <a:extLst>
              <a:ext uri="{28A0092B-C50C-407E-A947-70E740481C1C}">
                <a14:useLocalDpi xmlns:a14="http://schemas.microsoft.com/office/drawing/2010/main" val="0"/>
              </a:ext>
            </a:extLst>
          </a:blip>
          <a:srcRect r="39174"/>
          <a:stretch/>
        </p:blipFill>
        <p:spPr>
          <a:xfrm>
            <a:off x="4431318" y="1131944"/>
            <a:ext cx="2901272" cy="3577333"/>
          </a:xfrm>
          <a:prstGeom prst="rect">
            <a:avLst/>
          </a:prstGeom>
        </p:spPr>
      </p:pic>
      <p:pic>
        <p:nvPicPr>
          <p:cNvPr id="6" name="Audio 5">
            <a:hlinkClick r:id="" action="ppaction://media"/>
            <a:extLst>
              <a:ext uri="{FF2B5EF4-FFF2-40B4-BE49-F238E27FC236}">
                <a16:creationId xmlns:a16="http://schemas.microsoft.com/office/drawing/2014/main" id="{70B0B8B2-7DE7-4AFE-8438-A06DD96981C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089008289"/>
      </p:ext>
    </p:extLst>
  </p:cSld>
  <p:clrMapOvr>
    <a:masterClrMapping/>
  </p:clrMapOvr>
  <mc:AlternateContent xmlns:mc="http://schemas.openxmlformats.org/markup-compatibility/2006">
    <mc:Choice xmlns:p14="http://schemas.microsoft.com/office/powerpoint/2010/main" Requires="p14">
      <p:transition spd="slow" p14:dur="2000" advTm="35304"/>
    </mc:Choice>
    <mc:Fallback>
      <p:transition spd="slow" advTm="353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34155-4108-4FBB-9ADC-AA90A15CCF94}"/>
              </a:ext>
            </a:extLst>
          </p:cNvPr>
          <p:cNvSpPr>
            <a:spLocks noGrp="1"/>
          </p:cNvSpPr>
          <p:nvPr>
            <p:ph type="title"/>
          </p:nvPr>
        </p:nvSpPr>
        <p:spPr>
          <a:xfrm>
            <a:off x="331011" y="-13650"/>
            <a:ext cx="5169876" cy="766540"/>
          </a:xfrm>
        </p:spPr>
        <p:txBody>
          <a:bodyPr anchor="ctr"/>
          <a:lstStyle/>
          <a:p>
            <a:r>
              <a:rPr lang="en-US" sz="2400" dirty="0">
                <a:solidFill>
                  <a:srgbClr val="1B6C49"/>
                </a:solidFill>
              </a:rPr>
              <a:t>Why address equity?</a:t>
            </a:r>
          </a:p>
        </p:txBody>
      </p:sp>
      <p:sp>
        <p:nvSpPr>
          <p:cNvPr id="3" name="Slide Number Placeholder 2">
            <a:extLst>
              <a:ext uri="{FF2B5EF4-FFF2-40B4-BE49-F238E27FC236}">
                <a16:creationId xmlns:a16="http://schemas.microsoft.com/office/drawing/2014/main" id="{9595E2C2-1298-40FB-B7BB-E39F6BC20A1B}"/>
              </a:ext>
            </a:extLst>
          </p:cNvPr>
          <p:cNvSpPr>
            <a:spLocks noGrp="1"/>
          </p:cNvSpPr>
          <p:nvPr>
            <p:ph type="sldNum" sz="quarter" idx="12"/>
          </p:nvPr>
        </p:nvSpPr>
        <p:spPr/>
        <p:txBody>
          <a:bodyPr/>
          <a:lstStyle/>
          <a:p>
            <a:pPr>
              <a:defRPr/>
            </a:pPr>
            <a:fld id="{07A1B390-8C00-49C7-BEED-470B249615B6}" type="slidenum">
              <a:rPr lang="en-US" smtClean="0"/>
              <a:pPr>
                <a:defRPr/>
              </a:pPr>
              <a:t>5</a:t>
            </a:fld>
            <a:endParaRPr lang="en-US" dirty="0"/>
          </a:p>
        </p:txBody>
      </p:sp>
      <p:sp>
        <p:nvSpPr>
          <p:cNvPr id="6" name="TextBox 5">
            <a:extLst>
              <a:ext uri="{FF2B5EF4-FFF2-40B4-BE49-F238E27FC236}">
                <a16:creationId xmlns:a16="http://schemas.microsoft.com/office/drawing/2014/main" id="{8FE63F90-2867-45DA-8DCB-E5230190BE63}"/>
              </a:ext>
            </a:extLst>
          </p:cNvPr>
          <p:cNvSpPr txBox="1"/>
          <p:nvPr/>
        </p:nvSpPr>
        <p:spPr>
          <a:xfrm>
            <a:off x="4784176" y="630803"/>
            <a:ext cx="4252235" cy="1785104"/>
          </a:xfrm>
          <a:prstGeom prst="rect">
            <a:avLst/>
          </a:prstGeom>
          <a:noFill/>
        </p:spPr>
        <p:txBody>
          <a:bodyPr wrap="square" rtlCol="0">
            <a:spAutoFit/>
          </a:bodyPr>
          <a:lstStyle/>
          <a:p>
            <a:pPr marL="169863" indent="-169863">
              <a:spcAft>
                <a:spcPts val="1200"/>
              </a:spcAft>
              <a:buFont typeface="Arial" panose="020B0604020202020204" pitchFamily="34" charset="0"/>
              <a:buChar char="•"/>
            </a:pPr>
            <a:r>
              <a:rPr lang="en-US" sz="1600" dirty="0"/>
              <a:t>USDOT </a:t>
            </a:r>
            <a:r>
              <a:rPr lang="en-US" sz="1600" dirty="0">
                <a:hlinkClick r:id="rId5"/>
              </a:rPr>
              <a:t>Environmental Justice </a:t>
            </a:r>
            <a:r>
              <a:rPr lang="en-US" sz="1600" dirty="0"/>
              <a:t>and </a:t>
            </a:r>
            <a:r>
              <a:rPr lang="en-US" sz="1600" dirty="0">
                <a:hlinkClick r:id="rId6"/>
              </a:rPr>
              <a:t>Title VI </a:t>
            </a:r>
            <a:endParaRPr lang="en-US" sz="1600" dirty="0">
              <a:hlinkClick r:id="rId7"/>
            </a:endParaRPr>
          </a:p>
          <a:p>
            <a:pPr marL="169863" indent="-169863">
              <a:spcAft>
                <a:spcPts val="1200"/>
              </a:spcAft>
              <a:buFont typeface="Arial" panose="020B0604020202020204" pitchFamily="34" charset="0"/>
              <a:buChar char="•"/>
            </a:pPr>
            <a:r>
              <a:rPr lang="en-US" sz="1600" dirty="0"/>
              <a:t>Washington </a:t>
            </a:r>
            <a:r>
              <a:rPr lang="en-US" sz="1600" dirty="0">
                <a:hlinkClick r:id="rId8"/>
              </a:rPr>
              <a:t>HEAL Act </a:t>
            </a:r>
            <a:endParaRPr lang="en-US" sz="1600" dirty="0"/>
          </a:p>
          <a:p>
            <a:pPr marL="169863" indent="-169863">
              <a:spcAft>
                <a:spcPts val="1200"/>
              </a:spcAft>
              <a:buFont typeface="Arial" panose="020B0604020202020204" pitchFamily="34" charset="0"/>
              <a:buChar char="•"/>
            </a:pPr>
            <a:r>
              <a:rPr lang="en-US" sz="1600" dirty="0">
                <a:hlinkClick r:id="rId9"/>
              </a:rPr>
              <a:t>WSDOT Strategic Plan </a:t>
            </a:r>
            <a:r>
              <a:rPr lang="en-US" sz="1600" dirty="0"/>
              <a:t>- Inclusion Goal</a:t>
            </a:r>
            <a:endParaRPr lang="en-US" sz="1600" dirty="0">
              <a:hlinkClick r:id="rId7"/>
            </a:endParaRPr>
          </a:p>
          <a:p>
            <a:pPr marL="169863" indent="-169863">
              <a:spcAft>
                <a:spcPts val="1200"/>
              </a:spcAft>
              <a:buFont typeface="Arial" panose="020B0604020202020204" pitchFamily="34" charset="0"/>
              <a:buChar char="•"/>
            </a:pPr>
            <a:r>
              <a:rPr lang="en-US" sz="1600" dirty="0"/>
              <a:t>AASHTO </a:t>
            </a:r>
            <a:r>
              <a:rPr lang="en-US" sz="1600" dirty="0">
                <a:hlinkClick r:id="rId7"/>
              </a:rPr>
              <a:t>Resolution Addressing Race, Equity, Diversity, and Inclusion</a:t>
            </a:r>
          </a:p>
        </p:txBody>
      </p:sp>
      <p:pic>
        <p:nvPicPr>
          <p:cNvPr id="12" name="Picture 11" descr="The Yakama Nation and WSDOT are working together to improve safety along US 97.">
            <a:extLst>
              <a:ext uri="{FF2B5EF4-FFF2-40B4-BE49-F238E27FC236}">
                <a16:creationId xmlns:a16="http://schemas.microsoft.com/office/drawing/2014/main" id="{3AE2DE10-5ECA-4AA6-A820-EEE982D501E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6274" r="7397"/>
          <a:stretch/>
        </p:blipFill>
        <p:spPr>
          <a:xfrm>
            <a:off x="395784" y="630803"/>
            <a:ext cx="2047810" cy="1742010"/>
          </a:xfrm>
          <a:prstGeom prst="rect">
            <a:avLst/>
          </a:prstGeom>
        </p:spPr>
      </p:pic>
      <p:pic>
        <p:nvPicPr>
          <p:cNvPr id="16" name="Picture 15" descr="Puyallup Tribe of Indians Chairman David Bean adds his signature to the &quot;Partners on the road to progress&quot; sign unveiled at the Oct 1 Puget Sound Gateway Program construction celebration event at the Port of Tacoma.">
            <a:extLst>
              <a:ext uri="{FF2B5EF4-FFF2-40B4-BE49-F238E27FC236}">
                <a16:creationId xmlns:a16="http://schemas.microsoft.com/office/drawing/2014/main" id="{A5E56EE8-D715-40D7-8821-1B5D93A6F4C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934"/>
          <a:stretch/>
        </p:blipFill>
        <p:spPr>
          <a:xfrm>
            <a:off x="395784" y="2381630"/>
            <a:ext cx="2047810" cy="1742010"/>
          </a:xfrm>
          <a:prstGeom prst="rect">
            <a:avLst/>
          </a:prstGeom>
        </p:spPr>
      </p:pic>
      <p:pic>
        <p:nvPicPr>
          <p:cNvPr id="18" name="Picture 17" descr="Grape Line from Walla Walla to Pasco and beyond. Shoko Kumua on her way to Fuknoka, Japan.">
            <a:extLst>
              <a:ext uri="{FF2B5EF4-FFF2-40B4-BE49-F238E27FC236}">
                <a16:creationId xmlns:a16="http://schemas.microsoft.com/office/drawing/2014/main" id="{940B0BF6-A90B-4A2C-981B-054C4220B281}"/>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819" t="8252" r="17206"/>
          <a:stretch/>
        </p:blipFill>
        <p:spPr>
          <a:xfrm>
            <a:off x="2443594" y="630804"/>
            <a:ext cx="2340582" cy="3492836"/>
          </a:xfrm>
          <a:prstGeom prst="rect">
            <a:avLst/>
          </a:prstGeom>
        </p:spPr>
      </p:pic>
      <p:pic>
        <p:nvPicPr>
          <p:cNvPr id="4" name="Audio 3">
            <a:hlinkClick r:id="" action="ppaction://media"/>
            <a:extLst>
              <a:ext uri="{FF2B5EF4-FFF2-40B4-BE49-F238E27FC236}">
                <a16:creationId xmlns:a16="http://schemas.microsoft.com/office/drawing/2014/main" id="{369BBC95-94A0-4BF1-820C-F4EEEC7483EC}"/>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492220159"/>
      </p:ext>
    </p:extLst>
  </p:cSld>
  <p:clrMapOvr>
    <a:masterClrMapping/>
  </p:clrMapOvr>
  <mc:AlternateContent xmlns:mc="http://schemas.openxmlformats.org/markup-compatibility/2006">
    <mc:Choice xmlns:p14="http://schemas.microsoft.com/office/powerpoint/2010/main" Requires="p14">
      <p:transition spd="slow" p14:dur="2000" advTm="100838"/>
    </mc:Choice>
    <mc:Fallback>
      <p:transition spd="slow" advTm="1008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5C6CFD8-8B81-42D5-AFEA-76C912039E6A}"/>
              </a:ext>
            </a:extLst>
          </p:cNvPr>
          <p:cNvSpPr>
            <a:spLocks noGrp="1"/>
          </p:cNvSpPr>
          <p:nvPr>
            <p:ph type="sldNum" sz="quarter" idx="12"/>
          </p:nvPr>
        </p:nvSpPr>
        <p:spPr/>
        <p:txBody>
          <a:bodyPr/>
          <a:lstStyle/>
          <a:p>
            <a:pPr>
              <a:defRPr/>
            </a:pPr>
            <a:fld id="{07A1B390-8C00-49C7-BEED-470B249615B6}" type="slidenum">
              <a:rPr lang="en-US" smtClean="0"/>
              <a:pPr>
                <a:defRPr/>
              </a:pPr>
              <a:t>6</a:t>
            </a:fld>
            <a:endParaRPr lang="en-US" dirty="0"/>
          </a:p>
        </p:txBody>
      </p:sp>
      <p:sp>
        <p:nvSpPr>
          <p:cNvPr id="4" name="Title 1">
            <a:extLst>
              <a:ext uri="{FF2B5EF4-FFF2-40B4-BE49-F238E27FC236}">
                <a16:creationId xmlns:a16="http://schemas.microsoft.com/office/drawing/2014/main" id="{26826144-C145-4BBF-985F-652DBE738BCD}"/>
              </a:ext>
            </a:extLst>
          </p:cNvPr>
          <p:cNvSpPr txBox="1">
            <a:spLocks/>
          </p:cNvSpPr>
          <p:nvPr/>
        </p:nvSpPr>
        <p:spPr>
          <a:xfrm>
            <a:off x="215124" y="149849"/>
            <a:ext cx="8229600" cy="505947"/>
          </a:xfrm>
          <a:prstGeom prst="rect">
            <a:avLst/>
          </a:prstGeom>
        </p:spPr>
        <p:txBody>
          <a:bodyPr/>
          <a:lstStyle>
            <a:lvl1pPr marL="0" marR="0" indent="0" algn="l" defTabSz="457200" rtl="0" eaLnBrk="0" fontAlgn="base" latinLnBrk="0" hangingPunct="0">
              <a:lnSpc>
                <a:spcPct val="100000"/>
              </a:lnSpc>
              <a:spcBef>
                <a:spcPct val="0"/>
              </a:spcBef>
              <a:spcAft>
                <a:spcPct val="0"/>
              </a:spcAft>
              <a:buClrTx/>
              <a:buSzTx/>
              <a:buFontTx/>
              <a:buNone/>
              <a:tabLst/>
              <a:defRPr lang="en-US" sz="3600" b="1" kern="1200" dirty="0">
                <a:solidFill>
                  <a:srgbClr val="1D7D5B"/>
                </a:solidFill>
                <a:latin typeface="Arial Black"/>
                <a:ea typeface="+mj-ea"/>
                <a:cs typeface="Arial Black"/>
              </a:defRPr>
            </a:lvl1pPr>
            <a:lvl2pPr algn="ctr" defTabSz="457200" rtl="0" eaLnBrk="0" fontAlgn="base" hangingPunct="0">
              <a:spcBef>
                <a:spcPct val="0"/>
              </a:spcBef>
              <a:spcAft>
                <a:spcPct val="0"/>
              </a:spcAft>
              <a:defRPr sz="4400">
                <a:solidFill>
                  <a:schemeClr val="tx1"/>
                </a:solidFill>
                <a:latin typeface="Arial" pitchFamily="34" charset="0"/>
              </a:defRPr>
            </a:lvl2pPr>
            <a:lvl3pPr algn="ctr" defTabSz="457200" rtl="0" eaLnBrk="0" fontAlgn="base" hangingPunct="0">
              <a:spcBef>
                <a:spcPct val="0"/>
              </a:spcBef>
              <a:spcAft>
                <a:spcPct val="0"/>
              </a:spcAft>
              <a:defRPr sz="4400">
                <a:solidFill>
                  <a:schemeClr val="tx1"/>
                </a:solidFill>
                <a:latin typeface="Arial" pitchFamily="34" charset="0"/>
              </a:defRPr>
            </a:lvl3pPr>
            <a:lvl4pPr algn="ctr" defTabSz="457200" rtl="0" eaLnBrk="0" fontAlgn="base" hangingPunct="0">
              <a:spcBef>
                <a:spcPct val="0"/>
              </a:spcBef>
              <a:spcAft>
                <a:spcPct val="0"/>
              </a:spcAft>
              <a:defRPr sz="4400">
                <a:solidFill>
                  <a:schemeClr val="tx1"/>
                </a:solidFill>
                <a:latin typeface="Arial" pitchFamily="34" charset="0"/>
              </a:defRPr>
            </a:lvl4pPr>
            <a:lvl5pPr algn="ctr" defTabSz="457200" rtl="0" eaLnBrk="0" fontAlgn="base" hangingPunct="0">
              <a:spcBef>
                <a:spcPct val="0"/>
              </a:spcBef>
              <a:spcAft>
                <a:spcPct val="0"/>
              </a:spcAft>
              <a:defRPr sz="4400">
                <a:solidFill>
                  <a:schemeClr val="tx1"/>
                </a:solidFill>
                <a:latin typeface="Arial" pitchFamily="34" charset="0"/>
              </a:defRPr>
            </a:lvl5pPr>
            <a:lvl6pPr marL="457200" algn="ctr" defTabSz="457200" rtl="0" fontAlgn="base">
              <a:spcBef>
                <a:spcPct val="0"/>
              </a:spcBef>
              <a:spcAft>
                <a:spcPct val="0"/>
              </a:spcAft>
              <a:defRPr sz="4400">
                <a:solidFill>
                  <a:schemeClr val="tx1"/>
                </a:solidFill>
                <a:latin typeface="Arial" pitchFamily="34" charset="0"/>
              </a:defRPr>
            </a:lvl6pPr>
            <a:lvl7pPr marL="914400" algn="ctr" defTabSz="457200" rtl="0" fontAlgn="base">
              <a:spcBef>
                <a:spcPct val="0"/>
              </a:spcBef>
              <a:spcAft>
                <a:spcPct val="0"/>
              </a:spcAft>
              <a:defRPr sz="4400">
                <a:solidFill>
                  <a:schemeClr val="tx1"/>
                </a:solidFill>
                <a:latin typeface="Arial" pitchFamily="34" charset="0"/>
              </a:defRPr>
            </a:lvl7pPr>
            <a:lvl8pPr marL="1371600" algn="ctr" defTabSz="457200" rtl="0" fontAlgn="base">
              <a:spcBef>
                <a:spcPct val="0"/>
              </a:spcBef>
              <a:spcAft>
                <a:spcPct val="0"/>
              </a:spcAft>
              <a:defRPr sz="4400">
                <a:solidFill>
                  <a:schemeClr val="tx1"/>
                </a:solidFill>
                <a:latin typeface="Arial" pitchFamily="34" charset="0"/>
              </a:defRPr>
            </a:lvl8pPr>
            <a:lvl9pPr marL="1828800" algn="ctr" defTabSz="457200" rtl="0" fontAlgn="base">
              <a:spcBef>
                <a:spcPct val="0"/>
              </a:spcBef>
              <a:spcAft>
                <a:spcPct val="0"/>
              </a:spcAft>
              <a:defRPr sz="4400">
                <a:solidFill>
                  <a:schemeClr val="tx1"/>
                </a:solidFill>
                <a:latin typeface="Arial" pitchFamily="34" charset="0"/>
              </a:defRPr>
            </a:lvl9pPr>
          </a:lstStyle>
          <a:p>
            <a:r>
              <a:rPr lang="en-US" sz="2100" dirty="0"/>
              <a:t>How was the equity approach for the HSP developed?</a:t>
            </a:r>
          </a:p>
        </p:txBody>
      </p:sp>
      <p:pic>
        <p:nvPicPr>
          <p:cNvPr id="6" name="Picture 5">
            <a:extLst>
              <a:ext uri="{FF2B5EF4-FFF2-40B4-BE49-F238E27FC236}">
                <a16:creationId xmlns:a16="http://schemas.microsoft.com/office/drawing/2014/main" id="{3F733D97-CF85-4E3B-A3A4-B0818B68A7D4}"/>
              </a:ext>
            </a:extLst>
          </p:cNvPr>
          <p:cNvPicPr>
            <a:picLocks noChangeAspect="1"/>
          </p:cNvPicPr>
          <p:nvPr/>
        </p:nvPicPr>
        <p:blipFill>
          <a:blip r:embed="rId5"/>
          <a:stretch>
            <a:fillRect/>
          </a:stretch>
        </p:blipFill>
        <p:spPr>
          <a:xfrm>
            <a:off x="319321" y="741145"/>
            <a:ext cx="2929636" cy="3796227"/>
          </a:xfrm>
          <a:prstGeom prst="rect">
            <a:avLst/>
          </a:prstGeom>
        </p:spPr>
      </p:pic>
      <p:pic>
        <p:nvPicPr>
          <p:cNvPr id="8" name="Graphic 7" descr="Add with solid fill">
            <a:extLst>
              <a:ext uri="{FF2B5EF4-FFF2-40B4-BE49-F238E27FC236}">
                <a16:creationId xmlns:a16="http://schemas.microsoft.com/office/drawing/2014/main" id="{3CEE9034-C710-41F5-85CA-053DC0AEE9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48957" y="2114550"/>
            <a:ext cx="914400" cy="914400"/>
          </a:xfrm>
          <a:prstGeom prst="rect">
            <a:avLst/>
          </a:prstGeom>
        </p:spPr>
      </p:pic>
      <p:sp>
        <p:nvSpPr>
          <p:cNvPr id="10" name="TextBox 9">
            <a:extLst>
              <a:ext uri="{FF2B5EF4-FFF2-40B4-BE49-F238E27FC236}">
                <a16:creationId xmlns:a16="http://schemas.microsoft.com/office/drawing/2014/main" id="{B8FA93E1-28FE-42AF-8897-0256000FD0AA}"/>
              </a:ext>
            </a:extLst>
          </p:cNvPr>
          <p:cNvSpPr txBox="1"/>
          <p:nvPr/>
        </p:nvSpPr>
        <p:spPr>
          <a:xfrm>
            <a:off x="4494998" y="1337912"/>
            <a:ext cx="4437246" cy="2585323"/>
          </a:xfrm>
          <a:prstGeom prst="rect">
            <a:avLst/>
          </a:prstGeom>
          <a:noFill/>
        </p:spPr>
        <p:txBody>
          <a:bodyPr wrap="square" rtlCol="0">
            <a:spAutoFit/>
          </a:bodyPr>
          <a:lstStyle/>
          <a:p>
            <a:r>
              <a:rPr lang="en-US" dirty="0"/>
              <a:t>Direction from:</a:t>
            </a:r>
          </a:p>
          <a:p>
            <a:pPr marL="285750" indent="-285750">
              <a:buFont typeface="Arial" panose="020B0604020202020204" pitchFamily="34" charset="0"/>
              <a:buChar char="•"/>
            </a:pPr>
            <a:r>
              <a:rPr lang="en-US" dirty="0"/>
              <a:t>HSP Steering Committee</a:t>
            </a:r>
          </a:p>
          <a:p>
            <a:pPr marL="285750" indent="-285750">
              <a:buFont typeface="Arial" panose="020B0604020202020204" pitchFamily="34" charset="0"/>
              <a:buChar char="•"/>
            </a:pPr>
            <a:endParaRPr lang="en-US" dirty="0"/>
          </a:p>
          <a:p>
            <a:r>
              <a:rPr lang="en-US" dirty="0"/>
              <a:t>Input from:</a:t>
            </a:r>
          </a:p>
          <a:p>
            <a:pPr marL="285750" indent="-285750">
              <a:buFont typeface="Arial" panose="020B0604020202020204" pitchFamily="34" charset="0"/>
              <a:buChar char="•"/>
            </a:pPr>
            <a:r>
              <a:rPr lang="en-US" dirty="0"/>
              <a:t>WSDOT Multimodal Technical Forum</a:t>
            </a:r>
          </a:p>
          <a:p>
            <a:pPr marL="285750" indent="-285750">
              <a:buFont typeface="Arial" panose="020B0604020202020204" pitchFamily="34" charset="0"/>
              <a:buChar char="•"/>
            </a:pPr>
            <a:r>
              <a:rPr lang="en-US" dirty="0"/>
              <a:t>WSDOT Planning Managers</a:t>
            </a:r>
          </a:p>
          <a:p>
            <a:pPr marL="285750" indent="-285750">
              <a:buFont typeface="Arial" panose="020B0604020202020204" pitchFamily="34" charset="0"/>
              <a:buChar char="•"/>
            </a:pPr>
            <a:r>
              <a:rPr lang="en-US" dirty="0"/>
              <a:t>WSDOT Office of Equal Opportunity</a:t>
            </a:r>
          </a:p>
          <a:p>
            <a:pPr marL="285750" indent="-285750">
              <a:buFont typeface="Arial" panose="020B0604020202020204" pitchFamily="34" charset="0"/>
              <a:buChar char="•"/>
            </a:pPr>
            <a:r>
              <a:rPr lang="en-US" dirty="0"/>
              <a:t>HSP Internal Alignment Group</a:t>
            </a:r>
          </a:p>
          <a:p>
            <a:pPr marL="285750" indent="-285750">
              <a:buFont typeface="Arial" panose="020B0604020202020204" pitchFamily="34" charset="0"/>
              <a:buChar char="•"/>
            </a:pPr>
            <a:r>
              <a:rPr lang="en-US" dirty="0"/>
              <a:t>HSP Advisory Committee</a:t>
            </a:r>
          </a:p>
        </p:txBody>
      </p:sp>
      <p:pic>
        <p:nvPicPr>
          <p:cNvPr id="2" name="Audio 1">
            <a:hlinkClick r:id="" action="ppaction://media"/>
            <a:extLst>
              <a:ext uri="{FF2B5EF4-FFF2-40B4-BE49-F238E27FC236}">
                <a16:creationId xmlns:a16="http://schemas.microsoft.com/office/drawing/2014/main" id="{7B480971-4363-4F91-BC9E-6976F4AB7A0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241824095"/>
      </p:ext>
    </p:extLst>
  </p:cSld>
  <p:clrMapOvr>
    <a:masterClrMapping/>
  </p:clrMapOvr>
  <mc:AlternateContent xmlns:mc="http://schemas.openxmlformats.org/markup-compatibility/2006">
    <mc:Choice xmlns:p14="http://schemas.microsoft.com/office/powerpoint/2010/main" Requires="p14">
      <p:transition spd="slow" p14:dur="2000" advTm="62448"/>
    </mc:Choice>
    <mc:Fallback>
      <p:transition spd="slow" advTm="62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195943" y="114339"/>
            <a:ext cx="8229600" cy="558534"/>
          </a:xfrm>
        </p:spPr>
        <p:txBody>
          <a:bodyPr/>
          <a:lstStyle/>
          <a:p>
            <a:r>
              <a:rPr lang="en-US" sz="2000" dirty="0"/>
              <a:t>Equity Approach – What are the desired outcomes?</a:t>
            </a:r>
            <a:endParaRPr lang="en-US" sz="2400" dirty="0"/>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6" name="Content Placeholder 2">
            <a:extLst>
              <a:ext uri="{FF2B5EF4-FFF2-40B4-BE49-F238E27FC236}">
                <a16:creationId xmlns:a16="http://schemas.microsoft.com/office/drawing/2014/main" id="{D0A02A5B-8604-448C-8C13-55509E1F79DF}"/>
              </a:ext>
            </a:extLst>
          </p:cNvPr>
          <p:cNvSpPr txBox="1">
            <a:spLocks/>
          </p:cNvSpPr>
          <p:nvPr/>
        </p:nvSpPr>
        <p:spPr>
          <a:xfrm>
            <a:off x="5791200" y="874514"/>
            <a:ext cx="2503054" cy="3394472"/>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baseline="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342900" marR="0" lvl="0" indent="-342900" algn="l" defTabSz="457200" rtl="0" eaLnBrk="0" fontAlgn="base" latinLnBrk="0" hangingPunct="0">
              <a:lnSpc>
                <a:spcPct val="100000"/>
              </a:lnSpc>
              <a:spcBef>
                <a:spcPct val="20000"/>
              </a:spcBef>
              <a:spcAft>
                <a:spcPct val="0"/>
              </a:spcAft>
              <a:buClrTx/>
              <a:buSzTx/>
              <a:buFont typeface="+mj-lt"/>
              <a:buAutoNum type="arabicPeriod"/>
              <a:tabLst/>
              <a:defRPr/>
            </a:pPr>
            <a:endParaRPr kumimoji="0" lang="en-US" sz="16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Freeform: Shape 6">
            <a:extLst>
              <a:ext uri="{FF2B5EF4-FFF2-40B4-BE49-F238E27FC236}">
                <a16:creationId xmlns:a16="http://schemas.microsoft.com/office/drawing/2014/main" id="{A106C6F6-8672-4FFF-B8BB-6CB3DF9BFB0F}"/>
              </a:ext>
            </a:extLst>
          </p:cNvPr>
          <p:cNvSpPr/>
          <p:nvPr/>
        </p:nvSpPr>
        <p:spPr>
          <a:xfrm>
            <a:off x="282047" y="1022001"/>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One. What are the desired outcomes?</a:t>
            </a:r>
          </a:p>
        </p:txBody>
      </p:sp>
      <p:sp>
        <p:nvSpPr>
          <p:cNvPr id="8" name="Freeform: Shape 7">
            <a:extLst>
              <a:ext uri="{FF2B5EF4-FFF2-40B4-BE49-F238E27FC236}">
                <a16:creationId xmlns:a16="http://schemas.microsoft.com/office/drawing/2014/main" id="{E4B76A91-FBE5-4890-9765-974D7C9E1510}"/>
              </a:ext>
            </a:extLst>
          </p:cNvPr>
          <p:cNvSpPr/>
          <p:nvPr/>
        </p:nvSpPr>
        <p:spPr>
          <a:xfrm>
            <a:off x="282047" y="163473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Two: What does the data tell us?</a:t>
            </a:r>
          </a:p>
        </p:txBody>
      </p:sp>
      <p:sp>
        <p:nvSpPr>
          <p:cNvPr id="9" name="Freeform: Shape 8">
            <a:extLst>
              <a:ext uri="{FF2B5EF4-FFF2-40B4-BE49-F238E27FC236}">
                <a16:creationId xmlns:a16="http://schemas.microsoft.com/office/drawing/2014/main" id="{63E2E7A4-210A-408E-940B-07A6FDC478F7}"/>
              </a:ext>
            </a:extLst>
          </p:cNvPr>
          <p:cNvSpPr/>
          <p:nvPr/>
        </p:nvSpPr>
        <p:spPr>
          <a:xfrm>
            <a:off x="282047" y="2247477"/>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Three: How should the community be engaged?</a:t>
            </a:r>
          </a:p>
        </p:txBody>
      </p:sp>
      <p:sp>
        <p:nvSpPr>
          <p:cNvPr id="10" name="Freeform: Shape 9">
            <a:extLst>
              <a:ext uri="{FF2B5EF4-FFF2-40B4-BE49-F238E27FC236}">
                <a16:creationId xmlns:a16="http://schemas.microsoft.com/office/drawing/2014/main" id="{6B3B763E-39D3-44B2-8C42-0CA3F4984724}"/>
              </a:ext>
            </a:extLst>
          </p:cNvPr>
          <p:cNvSpPr/>
          <p:nvPr/>
        </p:nvSpPr>
        <p:spPr>
          <a:xfrm>
            <a:off x="282047" y="2860215"/>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Four: Who benefits? Who is burdened?</a:t>
            </a:r>
          </a:p>
        </p:txBody>
      </p:sp>
      <p:sp>
        <p:nvSpPr>
          <p:cNvPr id="11" name="Freeform: Shape 10">
            <a:extLst>
              <a:ext uri="{FF2B5EF4-FFF2-40B4-BE49-F238E27FC236}">
                <a16:creationId xmlns:a16="http://schemas.microsoft.com/office/drawing/2014/main" id="{23FBA4F3-54A5-4287-ABBF-624A6F0591A9}"/>
              </a:ext>
            </a:extLst>
          </p:cNvPr>
          <p:cNvSpPr/>
          <p:nvPr/>
        </p:nvSpPr>
        <p:spPr>
          <a:xfrm>
            <a:off x="282047" y="347295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Five: What strategies or mitigation should we pursue?</a:t>
            </a:r>
          </a:p>
        </p:txBody>
      </p:sp>
      <p:sp>
        <p:nvSpPr>
          <p:cNvPr id="12" name="Freeform: Shape 11">
            <a:extLst>
              <a:ext uri="{FF2B5EF4-FFF2-40B4-BE49-F238E27FC236}">
                <a16:creationId xmlns:a16="http://schemas.microsoft.com/office/drawing/2014/main" id="{5C62B35B-E62C-48A0-9EE6-B84FF65D8671}"/>
              </a:ext>
            </a:extLst>
          </p:cNvPr>
          <p:cNvSpPr/>
          <p:nvPr/>
        </p:nvSpPr>
        <p:spPr>
          <a:xfrm>
            <a:off x="282047" y="4085692"/>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Six: How will we hold ourselves accountable?</a:t>
            </a:r>
          </a:p>
        </p:txBody>
      </p:sp>
      <p:sp>
        <p:nvSpPr>
          <p:cNvPr id="34" name="TextBox 33">
            <a:extLst>
              <a:ext uri="{FF2B5EF4-FFF2-40B4-BE49-F238E27FC236}">
                <a16:creationId xmlns:a16="http://schemas.microsoft.com/office/drawing/2014/main" id="{C3EAFBDE-A1B6-4FAB-9D3A-27FC43D7ADCA}"/>
              </a:ext>
            </a:extLst>
          </p:cNvPr>
          <p:cNvSpPr txBox="1"/>
          <p:nvPr/>
        </p:nvSpPr>
        <p:spPr>
          <a:xfrm>
            <a:off x="3352801" y="975083"/>
            <a:ext cx="5615470" cy="3770263"/>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US" b="1" i="0" u="none" strike="noStrike" kern="1200" cap="none" spc="0" normalizeH="0" baseline="0" noProof="0" dirty="0">
                <a:ln>
                  <a:noFill/>
                </a:ln>
                <a:solidFill>
                  <a:srgbClr val="000000"/>
                </a:solidFill>
                <a:effectLst/>
                <a:uLnTx/>
                <a:uFillTx/>
                <a:latin typeface="Arial"/>
                <a:ea typeface="+mn-ea"/>
                <a:cs typeface="+mn-cs"/>
              </a:rPr>
              <a:t>Desired Outcomes: </a:t>
            </a: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State transportation investments are balanced across programs in a way that:</a:t>
            </a:r>
          </a:p>
          <a:p>
            <a:pPr marL="285750" marR="0" lvl="0" indent="-285750"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Protects and improves health, safety, and accessibility outcomes for overburdened populations, especially:</a:t>
            </a:r>
          </a:p>
          <a:p>
            <a:pPr marL="512763" marR="0" lvl="1" indent="-231775"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1D7D5B"/>
                </a:solidFill>
                <a:effectLst/>
                <a:uLnTx/>
                <a:uFillTx/>
                <a:latin typeface="Arial"/>
                <a:ea typeface="+mn-ea"/>
                <a:cs typeface="+mn-cs"/>
              </a:rPr>
              <a:t>Communities of color</a:t>
            </a:r>
          </a:p>
          <a:p>
            <a:pPr marL="512763" marR="0" lvl="1" indent="-231775"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1D7D5B"/>
                </a:solidFill>
                <a:effectLst/>
                <a:uLnTx/>
                <a:uFillTx/>
                <a:latin typeface="Arial"/>
                <a:ea typeface="+mn-ea"/>
                <a:cs typeface="+mn-cs"/>
              </a:rPr>
              <a:t>Populations with limited English proficiency</a:t>
            </a:r>
          </a:p>
          <a:p>
            <a:pPr marL="512763" marR="0" lvl="1" indent="-231775"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1D7D5B"/>
                </a:solidFill>
                <a:effectLst/>
                <a:uLnTx/>
                <a:uFillTx/>
                <a:latin typeface="Arial"/>
                <a:ea typeface="+mn-ea"/>
                <a:cs typeface="+mn-cs"/>
              </a:rPr>
              <a:t>Low-income communities</a:t>
            </a:r>
          </a:p>
          <a:p>
            <a:pPr marL="512763" marR="0" lvl="1" indent="-231775"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1D7D5B"/>
                </a:solidFill>
                <a:effectLst/>
                <a:uLnTx/>
                <a:uFillTx/>
                <a:latin typeface="Arial"/>
                <a:ea typeface="+mn-ea"/>
                <a:cs typeface="+mn-cs"/>
              </a:rPr>
              <a:t>Persons with disabilities.</a:t>
            </a:r>
          </a:p>
          <a:p>
            <a:pPr marL="231775" marR="0" lvl="0" indent="-231775"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Addresses WSDOT’s role in transportation-adjacent issues like homelessness and human trafficking</a:t>
            </a:r>
          </a:p>
          <a:p>
            <a:pPr marL="512763" marR="0" lvl="1" indent="-231775" algn="l" defTabSz="914400" rtl="0" eaLnBrk="1" fontAlgn="base" latinLnBrk="0" hangingPunct="1">
              <a:lnSpc>
                <a:spcPct val="100000"/>
              </a:lnSpc>
              <a:spcBef>
                <a:spcPct val="0"/>
              </a:spcBef>
              <a:spcAft>
                <a:spcPts val="600"/>
              </a:spcAft>
              <a:buClrTx/>
              <a:buSzTx/>
              <a:buFont typeface="Arial" panose="020B0604020202020204" pitchFamily="34" charset="0"/>
              <a:buChar char="•"/>
              <a:tabLst/>
              <a:defRPr/>
            </a:pPr>
            <a:endParaRPr kumimoji="0" lang="en-US" sz="1600" b="1" i="0" u="none" strike="noStrike" kern="1200" cap="none" spc="0" normalizeH="0" baseline="0" noProof="0" dirty="0">
              <a:ln>
                <a:noFill/>
              </a:ln>
              <a:solidFill>
                <a:srgbClr val="1D7D5B"/>
              </a:solidFill>
              <a:effectLst/>
              <a:uLnTx/>
              <a:uFillTx/>
              <a:latin typeface="Arial"/>
              <a:ea typeface="+mn-ea"/>
              <a:cs typeface="+mn-cs"/>
            </a:endParaRPr>
          </a:p>
        </p:txBody>
      </p:sp>
      <p:pic>
        <p:nvPicPr>
          <p:cNvPr id="3" name="Audio 2">
            <a:hlinkClick r:id="" action="ppaction://media"/>
            <a:extLst>
              <a:ext uri="{FF2B5EF4-FFF2-40B4-BE49-F238E27FC236}">
                <a16:creationId xmlns:a16="http://schemas.microsoft.com/office/drawing/2014/main" id="{2F1D5000-3683-4B5F-BD40-4B7064FBC3C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272675678"/>
      </p:ext>
    </p:extLst>
  </p:cSld>
  <p:clrMapOvr>
    <a:masterClrMapping/>
  </p:clrMapOvr>
  <mc:AlternateContent xmlns:mc="http://schemas.openxmlformats.org/markup-compatibility/2006">
    <mc:Choice xmlns:p14="http://schemas.microsoft.com/office/powerpoint/2010/main" Requires="p14">
      <p:transition spd="slow" p14:dur="2000" advTm="126721"/>
    </mc:Choice>
    <mc:Fallback>
      <p:transition spd="slow" advTm="1267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12434-D743-4618-AAF4-5A2D9473304A}"/>
              </a:ext>
            </a:extLst>
          </p:cNvPr>
          <p:cNvSpPr>
            <a:spLocks noGrp="1"/>
          </p:cNvSpPr>
          <p:nvPr>
            <p:ph type="title"/>
          </p:nvPr>
        </p:nvSpPr>
        <p:spPr>
          <a:xfrm>
            <a:off x="195943" y="114339"/>
            <a:ext cx="8229600" cy="558534"/>
          </a:xfrm>
        </p:spPr>
        <p:txBody>
          <a:bodyPr/>
          <a:lstStyle/>
          <a:p>
            <a:r>
              <a:rPr lang="en-US" sz="2000" dirty="0"/>
              <a:t>Equity Approach – What does the data tell us?</a:t>
            </a:r>
          </a:p>
        </p:txBody>
      </p:sp>
      <p:sp>
        <p:nvSpPr>
          <p:cNvPr id="5" name="Slide Number Placeholder 4">
            <a:extLst>
              <a:ext uri="{FF2B5EF4-FFF2-40B4-BE49-F238E27FC236}">
                <a16:creationId xmlns:a16="http://schemas.microsoft.com/office/drawing/2014/main" id="{58D44BA6-6938-4B2F-ACF7-9A213B491846}"/>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6" name="Content Placeholder 2">
            <a:extLst>
              <a:ext uri="{FF2B5EF4-FFF2-40B4-BE49-F238E27FC236}">
                <a16:creationId xmlns:a16="http://schemas.microsoft.com/office/drawing/2014/main" id="{D0A02A5B-8604-448C-8C13-55509E1F79DF}"/>
              </a:ext>
            </a:extLst>
          </p:cNvPr>
          <p:cNvSpPr txBox="1">
            <a:spLocks/>
          </p:cNvSpPr>
          <p:nvPr/>
        </p:nvSpPr>
        <p:spPr>
          <a:xfrm>
            <a:off x="5791200" y="874514"/>
            <a:ext cx="2503054" cy="3394472"/>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1600" kern="1200" baseline="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342900" marR="0" lvl="0" indent="-342900" algn="l" defTabSz="457200" rtl="0" eaLnBrk="0" fontAlgn="base" latinLnBrk="0" hangingPunct="0">
              <a:lnSpc>
                <a:spcPct val="100000"/>
              </a:lnSpc>
              <a:spcBef>
                <a:spcPct val="20000"/>
              </a:spcBef>
              <a:spcAft>
                <a:spcPct val="0"/>
              </a:spcAft>
              <a:buClrTx/>
              <a:buSzTx/>
              <a:buFont typeface="+mj-lt"/>
              <a:buAutoNum type="arabicPeriod"/>
              <a:tabLst/>
              <a:defRPr/>
            </a:pPr>
            <a:endParaRPr kumimoji="0" lang="en-US" sz="16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Freeform: Shape 6">
            <a:extLst>
              <a:ext uri="{FF2B5EF4-FFF2-40B4-BE49-F238E27FC236}">
                <a16:creationId xmlns:a16="http://schemas.microsoft.com/office/drawing/2014/main" id="{A106C6F6-8672-4FFF-B8BB-6CB3DF9BFB0F}"/>
              </a:ext>
            </a:extLst>
          </p:cNvPr>
          <p:cNvSpPr/>
          <p:nvPr/>
        </p:nvSpPr>
        <p:spPr>
          <a:xfrm>
            <a:off x="145567" y="1022001"/>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One. What are the desired outcomes?</a:t>
            </a:r>
          </a:p>
        </p:txBody>
      </p:sp>
      <p:sp>
        <p:nvSpPr>
          <p:cNvPr id="8" name="Freeform: Shape 7">
            <a:extLst>
              <a:ext uri="{FF2B5EF4-FFF2-40B4-BE49-F238E27FC236}">
                <a16:creationId xmlns:a16="http://schemas.microsoft.com/office/drawing/2014/main" id="{E4B76A91-FBE5-4890-9765-974D7C9E1510}"/>
              </a:ext>
            </a:extLst>
          </p:cNvPr>
          <p:cNvSpPr/>
          <p:nvPr/>
        </p:nvSpPr>
        <p:spPr>
          <a:xfrm>
            <a:off x="145567" y="1634739"/>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Two: What does the data tell us?</a:t>
            </a:r>
          </a:p>
        </p:txBody>
      </p:sp>
      <p:sp>
        <p:nvSpPr>
          <p:cNvPr id="9" name="Freeform: Shape 8">
            <a:extLst>
              <a:ext uri="{FF2B5EF4-FFF2-40B4-BE49-F238E27FC236}">
                <a16:creationId xmlns:a16="http://schemas.microsoft.com/office/drawing/2014/main" id="{63E2E7A4-210A-408E-940B-07A6FDC478F7}"/>
              </a:ext>
            </a:extLst>
          </p:cNvPr>
          <p:cNvSpPr/>
          <p:nvPr/>
        </p:nvSpPr>
        <p:spPr>
          <a:xfrm>
            <a:off x="145567" y="2247477"/>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Three: How should the community be engaged?</a:t>
            </a:r>
          </a:p>
        </p:txBody>
      </p:sp>
      <p:sp>
        <p:nvSpPr>
          <p:cNvPr id="10" name="Freeform: Shape 9">
            <a:extLst>
              <a:ext uri="{FF2B5EF4-FFF2-40B4-BE49-F238E27FC236}">
                <a16:creationId xmlns:a16="http://schemas.microsoft.com/office/drawing/2014/main" id="{6B3B763E-39D3-44B2-8C42-0CA3F4984724}"/>
              </a:ext>
            </a:extLst>
          </p:cNvPr>
          <p:cNvSpPr/>
          <p:nvPr/>
        </p:nvSpPr>
        <p:spPr>
          <a:xfrm>
            <a:off x="145567" y="2860215"/>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Four: Who benefits? Who is burdened?</a:t>
            </a:r>
          </a:p>
        </p:txBody>
      </p:sp>
      <p:sp>
        <p:nvSpPr>
          <p:cNvPr id="11" name="Freeform: Shape 10">
            <a:extLst>
              <a:ext uri="{FF2B5EF4-FFF2-40B4-BE49-F238E27FC236}">
                <a16:creationId xmlns:a16="http://schemas.microsoft.com/office/drawing/2014/main" id="{23FBA4F3-54A5-4287-ABBF-624A6F0591A9}"/>
              </a:ext>
            </a:extLst>
          </p:cNvPr>
          <p:cNvSpPr/>
          <p:nvPr/>
        </p:nvSpPr>
        <p:spPr>
          <a:xfrm>
            <a:off x="145567" y="3472953"/>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Five: What strategies or mitigation should we pursue?</a:t>
            </a:r>
          </a:p>
        </p:txBody>
      </p:sp>
      <p:sp>
        <p:nvSpPr>
          <p:cNvPr id="12" name="Freeform: Shape 11">
            <a:extLst>
              <a:ext uri="{FF2B5EF4-FFF2-40B4-BE49-F238E27FC236}">
                <a16:creationId xmlns:a16="http://schemas.microsoft.com/office/drawing/2014/main" id="{5C62B35B-E62C-48A0-9EE6-B84FF65D8671}"/>
              </a:ext>
            </a:extLst>
          </p:cNvPr>
          <p:cNvSpPr/>
          <p:nvPr/>
        </p:nvSpPr>
        <p:spPr>
          <a:xfrm>
            <a:off x="145567" y="4085692"/>
            <a:ext cx="2897044" cy="534634"/>
          </a:xfrm>
          <a:custGeom>
            <a:avLst/>
            <a:gdLst>
              <a:gd name="connsiteX0" fmla="*/ 0 w 3894878"/>
              <a:gd name="connsiteY0" fmla="*/ 70689 h 706889"/>
              <a:gd name="connsiteX1" fmla="*/ 70689 w 3894878"/>
              <a:gd name="connsiteY1" fmla="*/ 0 h 706889"/>
              <a:gd name="connsiteX2" fmla="*/ 3824189 w 3894878"/>
              <a:gd name="connsiteY2" fmla="*/ 0 h 706889"/>
              <a:gd name="connsiteX3" fmla="*/ 3894878 w 3894878"/>
              <a:gd name="connsiteY3" fmla="*/ 70689 h 706889"/>
              <a:gd name="connsiteX4" fmla="*/ 3894878 w 3894878"/>
              <a:gd name="connsiteY4" fmla="*/ 636200 h 706889"/>
              <a:gd name="connsiteX5" fmla="*/ 3824189 w 3894878"/>
              <a:gd name="connsiteY5" fmla="*/ 706889 h 706889"/>
              <a:gd name="connsiteX6" fmla="*/ 70689 w 3894878"/>
              <a:gd name="connsiteY6" fmla="*/ 706889 h 706889"/>
              <a:gd name="connsiteX7" fmla="*/ 0 w 3894878"/>
              <a:gd name="connsiteY7" fmla="*/ 636200 h 706889"/>
              <a:gd name="connsiteX8" fmla="*/ 0 w 3894878"/>
              <a:gd name="connsiteY8" fmla="*/ 70689 h 70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4878" h="706889">
                <a:moveTo>
                  <a:pt x="0" y="70689"/>
                </a:moveTo>
                <a:cubicBezTo>
                  <a:pt x="0" y="31649"/>
                  <a:pt x="31649" y="0"/>
                  <a:pt x="70689" y="0"/>
                </a:cubicBezTo>
                <a:lnTo>
                  <a:pt x="3824189" y="0"/>
                </a:lnTo>
                <a:cubicBezTo>
                  <a:pt x="3863229" y="0"/>
                  <a:pt x="3894878" y="31649"/>
                  <a:pt x="3894878" y="70689"/>
                </a:cubicBezTo>
                <a:lnTo>
                  <a:pt x="3894878" y="636200"/>
                </a:lnTo>
                <a:cubicBezTo>
                  <a:pt x="3894878" y="675240"/>
                  <a:pt x="3863229" y="706889"/>
                  <a:pt x="3824189" y="706889"/>
                </a:cubicBezTo>
                <a:lnTo>
                  <a:pt x="70689" y="706889"/>
                </a:lnTo>
                <a:cubicBezTo>
                  <a:pt x="31649" y="706889"/>
                  <a:pt x="0" y="675240"/>
                  <a:pt x="0" y="636200"/>
                </a:cubicBezTo>
                <a:lnTo>
                  <a:pt x="0" y="70689"/>
                </a:lnTo>
                <a:close/>
              </a:path>
            </a:pathLst>
          </a:custGeom>
          <a:solidFill>
            <a:srgbClr val="1D7D5B"/>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89284" tIns="89284" rIns="91440" bIns="89284" numCol="1" spcCol="1270" anchor="ctr" anchorCtr="0">
            <a:noAutofit/>
          </a:bodyPr>
          <a:lstStyle/>
          <a:p>
            <a:pPr marL="0" marR="0" lvl="0" indent="0" algn="l" defTabSz="800100" rtl="0" eaLnBrk="1" fontAlgn="base" latinLnBrk="0" hangingPunct="1">
              <a:lnSpc>
                <a:spcPct val="90000"/>
              </a:lnSpc>
              <a:spcBef>
                <a:spcPct val="0"/>
              </a:spcBef>
              <a:spcAft>
                <a:spcPct val="3500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a:ea typeface="+mn-ea"/>
                <a:cs typeface="+mn-cs"/>
              </a:rPr>
              <a:t>Step Six: How will we hold ourselves accountable?</a:t>
            </a:r>
          </a:p>
        </p:txBody>
      </p:sp>
      <p:pic>
        <p:nvPicPr>
          <p:cNvPr id="13" name="Picture 12">
            <a:extLst>
              <a:ext uri="{FF2B5EF4-FFF2-40B4-BE49-F238E27FC236}">
                <a16:creationId xmlns:a16="http://schemas.microsoft.com/office/drawing/2014/main" id="{4292FA24-0601-4345-80DE-E4E1E665EAF1}"/>
              </a:ext>
            </a:extLst>
          </p:cNvPr>
          <p:cNvPicPr>
            <a:picLocks noChangeAspect="1"/>
          </p:cNvPicPr>
          <p:nvPr/>
        </p:nvPicPr>
        <p:blipFill>
          <a:blip r:embed="rId5"/>
          <a:stretch>
            <a:fillRect/>
          </a:stretch>
        </p:blipFill>
        <p:spPr>
          <a:xfrm>
            <a:off x="6122020" y="3145759"/>
            <a:ext cx="2583162" cy="1626573"/>
          </a:xfrm>
          <a:prstGeom prst="rect">
            <a:avLst/>
          </a:prstGeom>
        </p:spPr>
      </p:pic>
      <p:pic>
        <p:nvPicPr>
          <p:cNvPr id="14" name="Picture 13">
            <a:extLst>
              <a:ext uri="{FF2B5EF4-FFF2-40B4-BE49-F238E27FC236}">
                <a16:creationId xmlns:a16="http://schemas.microsoft.com/office/drawing/2014/main" id="{7025FB9E-BAAB-4FD6-8944-8507F9276A44}"/>
              </a:ext>
            </a:extLst>
          </p:cNvPr>
          <p:cNvPicPr>
            <a:picLocks noChangeAspect="1"/>
          </p:cNvPicPr>
          <p:nvPr/>
        </p:nvPicPr>
        <p:blipFill>
          <a:blip r:embed="rId6"/>
          <a:stretch>
            <a:fillRect/>
          </a:stretch>
        </p:blipFill>
        <p:spPr>
          <a:xfrm>
            <a:off x="6122020" y="1454195"/>
            <a:ext cx="2542690" cy="1626573"/>
          </a:xfrm>
          <a:prstGeom prst="rect">
            <a:avLst/>
          </a:prstGeom>
        </p:spPr>
      </p:pic>
      <p:sp>
        <p:nvSpPr>
          <p:cNvPr id="15" name="TextBox 14">
            <a:extLst>
              <a:ext uri="{FF2B5EF4-FFF2-40B4-BE49-F238E27FC236}">
                <a16:creationId xmlns:a16="http://schemas.microsoft.com/office/drawing/2014/main" id="{65F433A6-BEC6-42F6-A87B-BB695C5E1127}"/>
              </a:ext>
            </a:extLst>
          </p:cNvPr>
          <p:cNvSpPr txBox="1"/>
          <p:nvPr/>
        </p:nvSpPr>
        <p:spPr>
          <a:xfrm>
            <a:off x="3280347" y="1551351"/>
            <a:ext cx="2711860" cy="3139321"/>
          </a:xfrm>
          <a:prstGeom prst="rect">
            <a:avLst/>
          </a:prstGeom>
          <a:noFill/>
        </p:spPr>
        <p:txBody>
          <a:bodyPr wrap="square" rtlCol="0">
            <a:spAutoFit/>
          </a:bodyPr>
          <a:lstStyle/>
          <a:p>
            <a:pPr marL="287338" marR="0" lvl="0" indent="-287338" algn="l" defTabSz="914400" rtl="0" eaLnBrk="1" fontAlgn="base" latinLnBrk="0" hangingPunct="1">
              <a:lnSpc>
                <a:spcPct val="100000"/>
              </a:lnSpc>
              <a:spcBef>
                <a:spcPct val="0"/>
              </a:spcBef>
              <a:spcAft>
                <a:spcPts val="1200"/>
              </a:spcAft>
              <a:buClrTx/>
              <a:buSzTx/>
              <a:buFont typeface="+mj-lt"/>
              <a:buAutoNum type="arabicPeriod"/>
              <a:tabLst/>
              <a:defRPr/>
            </a:pPr>
            <a:r>
              <a:rPr kumimoji="0" lang="en-US" sz="1400" b="0" i="0" u="none" strike="noStrike" kern="1200" cap="none" spc="0" normalizeH="0" baseline="0" noProof="0" dirty="0">
                <a:ln>
                  <a:noFill/>
                </a:ln>
                <a:solidFill>
                  <a:prstClr val="black"/>
                </a:solidFill>
                <a:effectLst/>
                <a:uLnTx/>
                <a:uFillTx/>
                <a:latin typeface="Arial" charset="0"/>
                <a:ea typeface="+mn-ea"/>
                <a:cs typeface="+mn-cs"/>
              </a:rPr>
              <a:t>To what extent do communities bear greater burdens from the transportation system?</a:t>
            </a:r>
          </a:p>
          <a:p>
            <a:pPr marL="287338" indent="-287338">
              <a:spcAft>
                <a:spcPts val="1200"/>
              </a:spcAft>
              <a:buFont typeface="+mj-lt"/>
              <a:buAutoNum type="arabicPeriod"/>
              <a:defRPr/>
            </a:pPr>
            <a:r>
              <a:rPr kumimoji="0" lang="en-US" sz="1400" b="0" i="0" u="none" strike="noStrike" kern="1200" cap="none" spc="0" normalizeH="0" baseline="0" noProof="0" dirty="0">
                <a:ln>
                  <a:noFill/>
                </a:ln>
                <a:solidFill>
                  <a:prstClr val="black"/>
                </a:solidFill>
                <a:effectLst/>
                <a:uLnTx/>
                <a:uFillTx/>
                <a:latin typeface="Arial" charset="0"/>
                <a:ea typeface="+mn-ea"/>
                <a:cs typeface="+mn-cs"/>
              </a:rPr>
              <a:t>Do communities have equitable walking, biking, transit and driving access to opportunities?</a:t>
            </a:r>
          </a:p>
          <a:p>
            <a:pPr marL="287338" indent="-287338">
              <a:spcAft>
                <a:spcPts val="1200"/>
              </a:spcAft>
              <a:buFont typeface="+mj-lt"/>
              <a:buAutoNum type="arabicPeriod"/>
              <a:defRPr/>
            </a:pPr>
            <a:r>
              <a:rPr kumimoji="0" lang="en-US" sz="1400" b="0" i="0" u="none" strike="noStrike" kern="1200" cap="none" spc="0" normalizeH="0" baseline="0" noProof="0" dirty="0">
                <a:ln>
                  <a:noFill/>
                </a:ln>
                <a:solidFill>
                  <a:prstClr val="black"/>
                </a:solidFill>
                <a:effectLst/>
                <a:uLnTx/>
                <a:uFillTx/>
                <a:latin typeface="Arial" charset="0"/>
                <a:ea typeface="+mn-ea"/>
                <a:cs typeface="+mn-cs"/>
              </a:rPr>
              <a:t>Are transportation resources invested equitably across communities?</a:t>
            </a:r>
          </a:p>
          <a:p>
            <a:pPr marL="457200" marR="0" lvl="0" indent="-457200" algn="l" defTabSz="914400" rtl="0" eaLnBrk="1" fontAlgn="base" latinLnBrk="0" hangingPunct="1">
              <a:lnSpc>
                <a:spcPct val="100000"/>
              </a:lnSpc>
              <a:spcBef>
                <a:spcPct val="0"/>
              </a:spcBef>
              <a:spcAft>
                <a:spcPts val="1200"/>
              </a:spcAft>
              <a:buClrTx/>
              <a:buSzTx/>
              <a:buFont typeface="+mj-lt"/>
              <a:buAutoNum type="arabicPeriod"/>
              <a:tabLst/>
              <a:defRPr/>
            </a:pPr>
            <a:endParaRPr kumimoji="0" lang="en-US" sz="14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8" name="TextBox 17">
            <a:extLst>
              <a:ext uri="{FF2B5EF4-FFF2-40B4-BE49-F238E27FC236}">
                <a16:creationId xmlns:a16="http://schemas.microsoft.com/office/drawing/2014/main" id="{60DE06E0-C0F0-4ED2-9EBE-6B1D5359D4FB}"/>
              </a:ext>
            </a:extLst>
          </p:cNvPr>
          <p:cNvSpPr txBox="1"/>
          <p:nvPr/>
        </p:nvSpPr>
        <p:spPr>
          <a:xfrm>
            <a:off x="3280348" y="1045509"/>
            <a:ext cx="238353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Arial" charset="0"/>
                <a:ea typeface="+mn-ea"/>
                <a:cs typeface="+mn-cs"/>
              </a:rPr>
              <a:t>Analysis Questions</a:t>
            </a:r>
            <a:endParaRPr kumimoji="0" lang="en-US"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9" name="TextBox 18">
            <a:extLst>
              <a:ext uri="{FF2B5EF4-FFF2-40B4-BE49-F238E27FC236}">
                <a16:creationId xmlns:a16="http://schemas.microsoft.com/office/drawing/2014/main" id="{2B1D6C76-CA25-443D-B114-63966E0F689C}"/>
              </a:ext>
            </a:extLst>
          </p:cNvPr>
          <p:cNvSpPr txBox="1"/>
          <p:nvPr/>
        </p:nvSpPr>
        <p:spPr>
          <a:xfrm>
            <a:off x="6122020" y="1045509"/>
            <a:ext cx="2826037"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charset="0"/>
                <a:ea typeface="+mn-ea"/>
                <a:cs typeface="+mn-cs"/>
              </a:rPr>
              <a:t>Data Sources</a:t>
            </a:r>
          </a:p>
        </p:txBody>
      </p:sp>
      <p:pic>
        <p:nvPicPr>
          <p:cNvPr id="4" name="Audio 3">
            <a:hlinkClick r:id="" action="ppaction://media"/>
            <a:extLst>
              <a:ext uri="{FF2B5EF4-FFF2-40B4-BE49-F238E27FC236}">
                <a16:creationId xmlns:a16="http://schemas.microsoft.com/office/drawing/2014/main" id="{344DCCEF-5E66-4216-84C5-174287DE994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777934363"/>
      </p:ext>
    </p:extLst>
  </p:cSld>
  <p:clrMapOvr>
    <a:masterClrMapping/>
  </p:clrMapOvr>
  <mc:AlternateContent xmlns:mc="http://schemas.openxmlformats.org/markup-compatibility/2006">
    <mc:Choice xmlns:p14="http://schemas.microsoft.com/office/powerpoint/2010/main" Requires="p14">
      <p:transition spd="slow" p14:dur="2000" advTm="135869"/>
    </mc:Choice>
    <mc:Fallback>
      <p:transition spd="slow" advTm="1358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a:extLst>
              <a:ext uri="{FF2B5EF4-FFF2-40B4-BE49-F238E27FC236}">
                <a16:creationId xmlns:a16="http://schemas.microsoft.com/office/drawing/2014/main" id="{AF0420E6-92BC-46E7-A3FF-5EF31501CA6A}"/>
              </a:ext>
            </a:extLst>
          </p:cNvPr>
          <p:cNvSpPr/>
          <p:nvPr/>
        </p:nvSpPr>
        <p:spPr>
          <a:xfrm rot="16200000">
            <a:off x="2529997" y="-1423094"/>
            <a:ext cx="3753852" cy="817858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11146C2B-7735-4B60-B4B0-CF08290BCF1B}"/>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A1B390-8C00-49C7-BEED-470B249615B6}" type="slidenum">
              <a:rPr kumimoji="0" lang="en-US"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17" name="Title 1">
            <a:extLst>
              <a:ext uri="{FF2B5EF4-FFF2-40B4-BE49-F238E27FC236}">
                <a16:creationId xmlns:a16="http://schemas.microsoft.com/office/drawing/2014/main" id="{165BEB53-DC65-4147-A338-3FF6CF44F27F}"/>
              </a:ext>
            </a:extLst>
          </p:cNvPr>
          <p:cNvSpPr>
            <a:spLocks noGrp="1"/>
          </p:cNvSpPr>
          <p:nvPr>
            <p:ph type="title"/>
          </p:nvPr>
        </p:nvSpPr>
        <p:spPr>
          <a:xfrm>
            <a:off x="195943" y="114339"/>
            <a:ext cx="7707836" cy="558534"/>
          </a:xfrm>
        </p:spPr>
        <p:txBody>
          <a:bodyPr/>
          <a:lstStyle/>
          <a:p>
            <a:r>
              <a:rPr lang="en-US" sz="2800" dirty="0"/>
              <a:t>How will the analysis results be used?</a:t>
            </a:r>
          </a:p>
        </p:txBody>
      </p:sp>
      <p:sp>
        <p:nvSpPr>
          <p:cNvPr id="34" name="Flowchart: Process 33">
            <a:extLst>
              <a:ext uri="{FF2B5EF4-FFF2-40B4-BE49-F238E27FC236}">
                <a16:creationId xmlns:a16="http://schemas.microsoft.com/office/drawing/2014/main" id="{4876F72B-5D68-45AA-A351-A6FCEF6E848E}"/>
              </a:ext>
            </a:extLst>
          </p:cNvPr>
          <p:cNvSpPr/>
          <p:nvPr/>
        </p:nvSpPr>
        <p:spPr>
          <a:xfrm>
            <a:off x="392771" y="873599"/>
            <a:ext cx="1434051" cy="609511"/>
          </a:xfrm>
          <a:prstGeom prst="flowChartProcess">
            <a:avLst/>
          </a:prstGeom>
          <a:solidFill>
            <a:srgbClr val="1B6C4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8114" tIns="98114" rIns="98114" bIns="98114" numCol="1" spcCol="1270" anchor="t" anchorCtr="0">
            <a:noAutofit/>
          </a:bodyPr>
          <a:lstStyle/>
          <a:p>
            <a:pPr marL="0" marR="0" lvl="0" indent="0" algn="l" defTabSz="622300" rtl="0" eaLnBrk="1" fontAlgn="base"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a:ea typeface="+mn-ea"/>
                <a:cs typeface="+mn-cs"/>
              </a:rPr>
              <a:t>Adopt Equity Approach</a:t>
            </a:r>
          </a:p>
        </p:txBody>
      </p:sp>
      <p:sp>
        <p:nvSpPr>
          <p:cNvPr id="37" name="Flowchart: Process 36">
            <a:extLst>
              <a:ext uri="{FF2B5EF4-FFF2-40B4-BE49-F238E27FC236}">
                <a16:creationId xmlns:a16="http://schemas.microsoft.com/office/drawing/2014/main" id="{50D33B9F-B6C5-4088-8E00-0C39C0537C4A}"/>
              </a:ext>
            </a:extLst>
          </p:cNvPr>
          <p:cNvSpPr/>
          <p:nvPr/>
        </p:nvSpPr>
        <p:spPr>
          <a:xfrm>
            <a:off x="392771" y="1619624"/>
            <a:ext cx="1434051" cy="609511"/>
          </a:xfrm>
          <a:prstGeom prst="flowChartProcess">
            <a:avLst/>
          </a:prstGeom>
          <a:solidFill>
            <a:srgbClr val="1B6C4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8114" tIns="98114" rIns="98114" bIns="98114" numCol="1" spcCol="1270" anchor="t" anchorCtr="0">
            <a:noAutofit/>
          </a:bodyPr>
          <a:lstStyle/>
          <a:p>
            <a:pPr marL="0" marR="0" lvl="0" indent="0" algn="l" defTabSz="622300" rtl="0" eaLnBrk="1" fontAlgn="base"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a:ea typeface="+mn-ea"/>
                <a:cs typeface="+mn-cs"/>
              </a:rPr>
              <a:t>Define Variables</a:t>
            </a:r>
          </a:p>
        </p:txBody>
      </p:sp>
      <p:sp>
        <p:nvSpPr>
          <p:cNvPr id="38" name="Flowchart: Process 37">
            <a:extLst>
              <a:ext uri="{FF2B5EF4-FFF2-40B4-BE49-F238E27FC236}">
                <a16:creationId xmlns:a16="http://schemas.microsoft.com/office/drawing/2014/main" id="{AA4B1C5D-0DB3-49AD-804C-769091E612C3}"/>
              </a:ext>
            </a:extLst>
          </p:cNvPr>
          <p:cNvSpPr/>
          <p:nvPr/>
        </p:nvSpPr>
        <p:spPr>
          <a:xfrm>
            <a:off x="392771" y="2365649"/>
            <a:ext cx="1434051" cy="609511"/>
          </a:xfrm>
          <a:prstGeom prst="flowChartProcess">
            <a:avLst/>
          </a:prstGeom>
          <a:solidFill>
            <a:srgbClr val="1B6C4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8114" tIns="98114" rIns="98114" bIns="98114" numCol="1" spcCol="1270" anchor="t" anchorCtr="0">
            <a:noAutofit/>
          </a:bodyPr>
          <a:lstStyle/>
          <a:p>
            <a:pPr marL="0" marR="0" lvl="0" indent="0" algn="l" defTabSz="622300" rtl="0" eaLnBrk="1" fontAlgn="base"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a:ea typeface="+mn-ea"/>
                <a:cs typeface="+mn-cs"/>
              </a:rPr>
              <a:t>Establish Methodology</a:t>
            </a:r>
          </a:p>
        </p:txBody>
      </p:sp>
      <p:sp>
        <p:nvSpPr>
          <p:cNvPr id="39" name="Flowchart: Process 38">
            <a:extLst>
              <a:ext uri="{FF2B5EF4-FFF2-40B4-BE49-F238E27FC236}">
                <a16:creationId xmlns:a16="http://schemas.microsoft.com/office/drawing/2014/main" id="{6A8D5406-7385-4284-A0FD-F2AC662E7F03}"/>
              </a:ext>
            </a:extLst>
          </p:cNvPr>
          <p:cNvSpPr/>
          <p:nvPr/>
        </p:nvSpPr>
        <p:spPr>
          <a:xfrm>
            <a:off x="392771" y="3111674"/>
            <a:ext cx="1434051" cy="609511"/>
          </a:xfrm>
          <a:prstGeom prst="flowChartProcess">
            <a:avLst/>
          </a:prstGeom>
          <a:solidFill>
            <a:srgbClr val="1B6C4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8114" tIns="98114" rIns="98114" bIns="98114" numCol="1" spcCol="1270" anchor="t" anchorCtr="0">
            <a:noAutofit/>
          </a:bodyPr>
          <a:lstStyle/>
          <a:p>
            <a:pPr marL="0" marR="0" lvl="0" indent="0" algn="l" defTabSz="622300" rtl="0" eaLnBrk="1" fontAlgn="base"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a:ea typeface="+mn-ea"/>
                <a:cs typeface="+mn-cs"/>
              </a:rPr>
              <a:t>Do        Analysis </a:t>
            </a:r>
          </a:p>
        </p:txBody>
      </p:sp>
      <p:sp>
        <p:nvSpPr>
          <p:cNvPr id="41" name="Flowchart: Process 40">
            <a:extLst>
              <a:ext uri="{FF2B5EF4-FFF2-40B4-BE49-F238E27FC236}">
                <a16:creationId xmlns:a16="http://schemas.microsoft.com/office/drawing/2014/main" id="{236FC60B-2F7C-4F1C-8BEA-C8E9254798B9}"/>
              </a:ext>
            </a:extLst>
          </p:cNvPr>
          <p:cNvSpPr/>
          <p:nvPr/>
        </p:nvSpPr>
        <p:spPr>
          <a:xfrm>
            <a:off x="392771" y="3857700"/>
            <a:ext cx="1434051" cy="609511"/>
          </a:xfrm>
          <a:prstGeom prst="flowChartProcess">
            <a:avLst/>
          </a:prstGeom>
          <a:solidFill>
            <a:srgbClr val="1B6C4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8114" tIns="98114" rIns="98114" bIns="98114" numCol="1" spcCol="1270" anchor="t" anchorCtr="0">
            <a:noAutofit/>
          </a:bodyPr>
          <a:lstStyle/>
          <a:p>
            <a:pPr marL="0" marR="0" lvl="0" indent="0" algn="l" defTabSz="622300" rtl="0" eaLnBrk="1" fontAlgn="base" latinLnBrk="0" hangingPunct="1">
              <a:lnSpc>
                <a:spcPct val="90000"/>
              </a:lnSpc>
              <a:spcBef>
                <a:spcPct val="0"/>
              </a:spcBef>
              <a:spcAft>
                <a:spcPct val="350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a:ea typeface="+mn-ea"/>
                <a:cs typeface="+mn-cs"/>
              </a:rPr>
              <a:t>Share    Results</a:t>
            </a:r>
          </a:p>
        </p:txBody>
      </p:sp>
      <p:sp>
        <p:nvSpPr>
          <p:cNvPr id="53" name="Flowchart: Alternate Process 52">
            <a:extLst>
              <a:ext uri="{FF2B5EF4-FFF2-40B4-BE49-F238E27FC236}">
                <a16:creationId xmlns:a16="http://schemas.microsoft.com/office/drawing/2014/main" id="{16EC84E0-7DAF-4252-9166-CC6169057BFE}"/>
              </a:ext>
            </a:extLst>
          </p:cNvPr>
          <p:cNvSpPr/>
          <p:nvPr/>
        </p:nvSpPr>
        <p:spPr>
          <a:xfrm>
            <a:off x="3985394" y="1776265"/>
            <a:ext cx="2434492" cy="608003"/>
          </a:xfrm>
          <a:prstGeom prst="flowChartAlternateProcess">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Public Engagement Survey &amp; Opinion Poll</a:t>
            </a:r>
          </a:p>
        </p:txBody>
      </p:sp>
      <p:sp>
        <p:nvSpPr>
          <p:cNvPr id="55" name="Flowchart: Alternate Process 54">
            <a:extLst>
              <a:ext uri="{FF2B5EF4-FFF2-40B4-BE49-F238E27FC236}">
                <a16:creationId xmlns:a16="http://schemas.microsoft.com/office/drawing/2014/main" id="{6BB3A13E-8916-4AAB-8940-0F568ED5B8CA}"/>
              </a:ext>
            </a:extLst>
          </p:cNvPr>
          <p:cNvSpPr/>
          <p:nvPr/>
        </p:nvSpPr>
        <p:spPr>
          <a:xfrm>
            <a:off x="3967423" y="3014657"/>
            <a:ext cx="2439212" cy="927301"/>
          </a:xfrm>
          <a:prstGeom prst="flowChartAlternateProcess">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10 Equity Workshops</a:t>
            </a:r>
          </a:p>
          <a:p>
            <a:pPr algn="ctr"/>
            <a:r>
              <a:rPr lang="en-US" sz="1400" dirty="0"/>
              <a:t>12 Scenario Workshops</a:t>
            </a:r>
          </a:p>
          <a:p>
            <a:pPr algn="ctr"/>
            <a:r>
              <a:rPr lang="en-US" sz="1400" dirty="0"/>
              <a:t>14 Virtual Public Meetings</a:t>
            </a:r>
          </a:p>
          <a:p>
            <a:pPr algn="ctr"/>
            <a:r>
              <a:rPr lang="en-US" sz="1400" dirty="0"/>
              <a:t>2 Online Open Houses</a:t>
            </a:r>
          </a:p>
        </p:txBody>
      </p:sp>
      <p:cxnSp>
        <p:nvCxnSpPr>
          <p:cNvPr id="70" name="Straight Arrow Connector 69">
            <a:extLst>
              <a:ext uri="{FF2B5EF4-FFF2-40B4-BE49-F238E27FC236}">
                <a16:creationId xmlns:a16="http://schemas.microsoft.com/office/drawing/2014/main" id="{8DB06A6F-48EF-481A-AB50-359FB2877A02}"/>
              </a:ext>
            </a:extLst>
          </p:cNvPr>
          <p:cNvCxnSpPr>
            <a:stCxn id="34" idx="2"/>
            <a:endCxn id="37" idx="0"/>
          </p:cNvCxnSpPr>
          <p:nvPr/>
        </p:nvCxnSpPr>
        <p:spPr>
          <a:xfrm>
            <a:off x="1109797" y="1483110"/>
            <a:ext cx="0" cy="1365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2" name="Straight Arrow Connector 71">
            <a:extLst>
              <a:ext uri="{FF2B5EF4-FFF2-40B4-BE49-F238E27FC236}">
                <a16:creationId xmlns:a16="http://schemas.microsoft.com/office/drawing/2014/main" id="{BC0A3B63-412C-454A-B96B-B76243F932E5}"/>
              </a:ext>
            </a:extLst>
          </p:cNvPr>
          <p:cNvCxnSpPr>
            <a:stCxn id="37" idx="2"/>
            <a:endCxn id="38" idx="0"/>
          </p:cNvCxnSpPr>
          <p:nvPr/>
        </p:nvCxnSpPr>
        <p:spPr>
          <a:xfrm>
            <a:off x="1109797" y="2229135"/>
            <a:ext cx="0" cy="1365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4" name="Straight Arrow Connector 73">
            <a:extLst>
              <a:ext uri="{FF2B5EF4-FFF2-40B4-BE49-F238E27FC236}">
                <a16:creationId xmlns:a16="http://schemas.microsoft.com/office/drawing/2014/main" id="{A8042BD3-1D3B-4F31-A1CC-3350F5319822}"/>
              </a:ext>
            </a:extLst>
          </p:cNvPr>
          <p:cNvCxnSpPr>
            <a:stCxn id="38" idx="2"/>
            <a:endCxn id="39" idx="0"/>
          </p:cNvCxnSpPr>
          <p:nvPr/>
        </p:nvCxnSpPr>
        <p:spPr>
          <a:xfrm>
            <a:off x="1109797" y="2975160"/>
            <a:ext cx="0" cy="1365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6" name="Straight Arrow Connector 75">
            <a:extLst>
              <a:ext uri="{FF2B5EF4-FFF2-40B4-BE49-F238E27FC236}">
                <a16:creationId xmlns:a16="http://schemas.microsoft.com/office/drawing/2014/main" id="{2154F7F3-CB2F-4507-8BDF-5D726DFC94A7}"/>
              </a:ext>
            </a:extLst>
          </p:cNvPr>
          <p:cNvCxnSpPr>
            <a:stCxn id="39" idx="2"/>
            <a:endCxn id="41" idx="0"/>
          </p:cNvCxnSpPr>
          <p:nvPr/>
        </p:nvCxnSpPr>
        <p:spPr>
          <a:xfrm>
            <a:off x="1109797" y="3721185"/>
            <a:ext cx="0" cy="13651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Connector: Elbow 77">
            <a:extLst>
              <a:ext uri="{FF2B5EF4-FFF2-40B4-BE49-F238E27FC236}">
                <a16:creationId xmlns:a16="http://schemas.microsoft.com/office/drawing/2014/main" id="{78F7C8B6-D08D-4CFB-A68A-8E6772D6FD5B}"/>
              </a:ext>
            </a:extLst>
          </p:cNvPr>
          <p:cNvCxnSpPr>
            <a:cxnSpLocks/>
          </p:cNvCxnSpPr>
          <p:nvPr/>
        </p:nvCxnSpPr>
        <p:spPr>
          <a:xfrm flipV="1">
            <a:off x="1841442" y="2103380"/>
            <a:ext cx="2158572" cy="2082189"/>
          </a:xfrm>
          <a:prstGeom prst="bentConnector3">
            <a:avLst>
              <a:gd name="adj1" fmla="val 7639"/>
            </a:avLst>
          </a:prstGeom>
          <a:ln>
            <a:tailEnd type="triangle"/>
          </a:ln>
        </p:spPr>
        <p:style>
          <a:lnRef idx="2">
            <a:schemeClr val="accent1"/>
          </a:lnRef>
          <a:fillRef idx="0">
            <a:schemeClr val="accent1"/>
          </a:fillRef>
          <a:effectRef idx="1">
            <a:schemeClr val="accent1"/>
          </a:effectRef>
          <a:fontRef idx="minor">
            <a:schemeClr val="tx1"/>
          </a:fontRef>
        </p:style>
      </p:cxnSp>
      <p:sp>
        <p:nvSpPr>
          <p:cNvPr id="66" name="TextBox 65">
            <a:extLst>
              <a:ext uri="{FF2B5EF4-FFF2-40B4-BE49-F238E27FC236}">
                <a16:creationId xmlns:a16="http://schemas.microsoft.com/office/drawing/2014/main" id="{1020C9DB-0070-498A-814E-833E9DCFB8B7}"/>
              </a:ext>
            </a:extLst>
          </p:cNvPr>
          <p:cNvSpPr txBox="1"/>
          <p:nvPr/>
        </p:nvSpPr>
        <p:spPr>
          <a:xfrm>
            <a:off x="2271629" y="1729166"/>
            <a:ext cx="1528700" cy="817245"/>
          </a:xfrm>
          <a:prstGeom prst="flowChartAlternateProcess">
            <a:avLst/>
          </a:prstGeom>
          <a:solidFill>
            <a:schemeClr val="bg1"/>
          </a:solidFill>
          <a:ln w="28575">
            <a:solidFill>
              <a:schemeClr val="accent1"/>
            </a:solidFill>
          </a:ln>
        </p:spPr>
        <p:txBody>
          <a:bodyPr wrap="square" rtlCol="0">
            <a:spAutoFit/>
          </a:bodyPr>
          <a:lstStyle/>
          <a:p>
            <a:pPr algn="ctr"/>
            <a:r>
              <a:rPr lang="en-US" sz="1400" i="1" dirty="0">
                <a:solidFill>
                  <a:schemeClr val="tx2"/>
                </a:solidFill>
              </a:rPr>
              <a:t>Establish Outreach </a:t>
            </a:r>
          </a:p>
          <a:p>
            <a:pPr algn="ctr"/>
            <a:r>
              <a:rPr lang="en-US" sz="1400" i="1" dirty="0">
                <a:solidFill>
                  <a:schemeClr val="tx2"/>
                </a:solidFill>
              </a:rPr>
              <a:t>Goals</a:t>
            </a:r>
          </a:p>
        </p:txBody>
      </p:sp>
      <p:cxnSp>
        <p:nvCxnSpPr>
          <p:cNvPr id="88" name="Connector: Elbow 87">
            <a:extLst>
              <a:ext uri="{FF2B5EF4-FFF2-40B4-BE49-F238E27FC236}">
                <a16:creationId xmlns:a16="http://schemas.microsoft.com/office/drawing/2014/main" id="{716FE428-6A04-4F3C-9F48-414C5D71C76C}"/>
              </a:ext>
            </a:extLst>
          </p:cNvPr>
          <p:cNvCxnSpPr>
            <a:cxnSpLocks/>
          </p:cNvCxnSpPr>
          <p:nvPr/>
        </p:nvCxnSpPr>
        <p:spPr>
          <a:xfrm flipV="1">
            <a:off x="1826822" y="3478308"/>
            <a:ext cx="2158572" cy="717601"/>
          </a:xfrm>
          <a:prstGeom prst="bentConnector3">
            <a:avLst>
              <a:gd name="adj1" fmla="val 8155"/>
            </a:avLst>
          </a:prstGeom>
          <a:ln>
            <a:tailEnd type="triangle"/>
          </a:ln>
        </p:spPr>
        <p:style>
          <a:lnRef idx="2">
            <a:schemeClr val="accent1"/>
          </a:lnRef>
          <a:fillRef idx="0">
            <a:schemeClr val="accent1"/>
          </a:fillRef>
          <a:effectRef idx="1">
            <a:schemeClr val="accent1"/>
          </a:effectRef>
          <a:fontRef idx="minor">
            <a:schemeClr val="tx1"/>
          </a:fontRef>
        </p:style>
      </p:cxnSp>
      <p:sp>
        <p:nvSpPr>
          <p:cNvPr id="92" name="TextBox 91">
            <a:extLst>
              <a:ext uri="{FF2B5EF4-FFF2-40B4-BE49-F238E27FC236}">
                <a16:creationId xmlns:a16="http://schemas.microsoft.com/office/drawing/2014/main" id="{0755C280-7B98-479F-8491-A4E00FB63754}"/>
              </a:ext>
            </a:extLst>
          </p:cNvPr>
          <p:cNvSpPr txBox="1"/>
          <p:nvPr/>
        </p:nvSpPr>
        <p:spPr>
          <a:xfrm>
            <a:off x="2268189" y="3063025"/>
            <a:ext cx="1528700" cy="817245"/>
          </a:xfrm>
          <a:prstGeom prst="flowChartAlternateProcess">
            <a:avLst/>
          </a:prstGeom>
          <a:solidFill>
            <a:schemeClr val="bg1"/>
          </a:solidFill>
          <a:ln w="28575">
            <a:solidFill>
              <a:schemeClr val="accent1"/>
            </a:solidFill>
          </a:ln>
        </p:spPr>
        <p:txBody>
          <a:bodyPr wrap="square" rtlCol="0">
            <a:spAutoFit/>
          </a:bodyPr>
          <a:lstStyle/>
          <a:p>
            <a:pPr algn="ctr"/>
            <a:r>
              <a:rPr lang="en-US" sz="1400" i="1" dirty="0">
                <a:solidFill>
                  <a:schemeClr val="tx2"/>
                </a:solidFill>
              </a:rPr>
              <a:t>Identify Socioeconomic Gaps</a:t>
            </a:r>
          </a:p>
        </p:txBody>
      </p:sp>
      <p:sp>
        <p:nvSpPr>
          <p:cNvPr id="95" name="TextBox 94">
            <a:extLst>
              <a:ext uri="{FF2B5EF4-FFF2-40B4-BE49-F238E27FC236}">
                <a16:creationId xmlns:a16="http://schemas.microsoft.com/office/drawing/2014/main" id="{A69A90F2-2177-41E2-8634-8AD39C4E34A3}"/>
              </a:ext>
            </a:extLst>
          </p:cNvPr>
          <p:cNvSpPr txBox="1"/>
          <p:nvPr/>
        </p:nvSpPr>
        <p:spPr>
          <a:xfrm>
            <a:off x="6789120" y="1729166"/>
            <a:ext cx="1528700" cy="817245"/>
          </a:xfrm>
          <a:prstGeom prst="flowChartAlternateProcess">
            <a:avLst/>
          </a:prstGeom>
          <a:solidFill>
            <a:schemeClr val="bg1"/>
          </a:solidFill>
          <a:ln w="28575">
            <a:solidFill>
              <a:schemeClr val="accent1"/>
            </a:solidFill>
          </a:ln>
        </p:spPr>
        <p:txBody>
          <a:bodyPr wrap="square" rtlCol="0">
            <a:spAutoFit/>
          </a:bodyPr>
          <a:lstStyle/>
          <a:p>
            <a:pPr algn="ctr"/>
            <a:r>
              <a:rPr lang="en-US" sz="1400" i="1" dirty="0">
                <a:solidFill>
                  <a:schemeClr val="tx2"/>
                </a:solidFill>
              </a:rPr>
              <a:t>Inform Project Selection Criteria</a:t>
            </a:r>
          </a:p>
        </p:txBody>
      </p:sp>
      <p:sp>
        <p:nvSpPr>
          <p:cNvPr id="96" name="TextBox 95">
            <a:extLst>
              <a:ext uri="{FF2B5EF4-FFF2-40B4-BE49-F238E27FC236}">
                <a16:creationId xmlns:a16="http://schemas.microsoft.com/office/drawing/2014/main" id="{8E0D1497-8BFC-4D6D-AE43-5C385F391224}"/>
              </a:ext>
            </a:extLst>
          </p:cNvPr>
          <p:cNvSpPr txBox="1"/>
          <p:nvPr/>
        </p:nvSpPr>
        <p:spPr>
          <a:xfrm>
            <a:off x="6789120" y="3063025"/>
            <a:ext cx="1528700" cy="817245"/>
          </a:xfrm>
          <a:prstGeom prst="flowChartAlternateProcess">
            <a:avLst/>
          </a:prstGeom>
          <a:solidFill>
            <a:schemeClr val="bg1"/>
          </a:solidFill>
          <a:ln w="28575">
            <a:solidFill>
              <a:schemeClr val="accent1"/>
            </a:solidFill>
          </a:ln>
        </p:spPr>
        <p:txBody>
          <a:bodyPr wrap="square" rtlCol="0">
            <a:spAutoFit/>
          </a:bodyPr>
          <a:lstStyle/>
          <a:p>
            <a:pPr algn="ctr"/>
            <a:r>
              <a:rPr lang="en-US" sz="1400" i="1" dirty="0">
                <a:solidFill>
                  <a:schemeClr val="tx2"/>
                </a:solidFill>
              </a:rPr>
              <a:t>Evaluate </a:t>
            </a:r>
          </a:p>
          <a:p>
            <a:pPr algn="ctr"/>
            <a:r>
              <a:rPr lang="en-US" sz="1400" i="1" dirty="0">
                <a:solidFill>
                  <a:schemeClr val="tx2"/>
                </a:solidFill>
              </a:rPr>
              <a:t>and </a:t>
            </a:r>
          </a:p>
          <a:p>
            <a:pPr algn="ctr"/>
            <a:r>
              <a:rPr lang="en-US" sz="1400" i="1" dirty="0">
                <a:solidFill>
                  <a:schemeClr val="tx2"/>
                </a:solidFill>
              </a:rPr>
              <a:t>Report</a:t>
            </a:r>
          </a:p>
        </p:txBody>
      </p:sp>
      <p:cxnSp>
        <p:nvCxnSpPr>
          <p:cNvPr id="106" name="Straight Arrow Connector 105">
            <a:extLst>
              <a:ext uri="{FF2B5EF4-FFF2-40B4-BE49-F238E27FC236}">
                <a16:creationId xmlns:a16="http://schemas.microsoft.com/office/drawing/2014/main" id="{557F3D10-1A48-47D4-9885-7D35236112F6}"/>
              </a:ext>
            </a:extLst>
          </p:cNvPr>
          <p:cNvCxnSpPr>
            <a:cxnSpLocks/>
            <a:stCxn id="53" idx="3"/>
            <a:endCxn id="95" idx="1"/>
          </p:cNvCxnSpPr>
          <p:nvPr/>
        </p:nvCxnSpPr>
        <p:spPr>
          <a:xfrm>
            <a:off x="6419886" y="2080267"/>
            <a:ext cx="369234" cy="575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8" name="Straight Arrow Connector 107">
            <a:extLst>
              <a:ext uri="{FF2B5EF4-FFF2-40B4-BE49-F238E27FC236}">
                <a16:creationId xmlns:a16="http://schemas.microsoft.com/office/drawing/2014/main" id="{AEA7C3E4-6DA5-4D4F-A516-7E2D79FB3702}"/>
              </a:ext>
            </a:extLst>
          </p:cNvPr>
          <p:cNvCxnSpPr>
            <a:stCxn id="55" idx="3"/>
            <a:endCxn id="96" idx="1"/>
          </p:cNvCxnSpPr>
          <p:nvPr/>
        </p:nvCxnSpPr>
        <p:spPr>
          <a:xfrm flipV="1">
            <a:off x="6406635" y="3471648"/>
            <a:ext cx="382485" cy="66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0" name="Straight Arrow Connector 109">
            <a:extLst>
              <a:ext uri="{FF2B5EF4-FFF2-40B4-BE49-F238E27FC236}">
                <a16:creationId xmlns:a16="http://schemas.microsoft.com/office/drawing/2014/main" id="{85E8B7EB-5383-4363-A572-D6AC10D1EAB1}"/>
              </a:ext>
            </a:extLst>
          </p:cNvPr>
          <p:cNvCxnSpPr>
            <a:cxnSpLocks/>
          </p:cNvCxnSpPr>
          <p:nvPr/>
        </p:nvCxnSpPr>
        <p:spPr>
          <a:xfrm flipV="1">
            <a:off x="6333423" y="2488891"/>
            <a:ext cx="455697" cy="560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 name="Audio 1">
            <a:hlinkClick r:id="" action="ppaction://media"/>
            <a:extLst>
              <a:ext uri="{FF2B5EF4-FFF2-40B4-BE49-F238E27FC236}">
                <a16:creationId xmlns:a16="http://schemas.microsoft.com/office/drawing/2014/main" id="{BF60AC96-2A64-4B21-BF3C-74A4CAEBF8E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048160253"/>
      </p:ext>
    </p:extLst>
  </p:cSld>
  <p:clrMapOvr>
    <a:masterClrMapping/>
  </p:clrMapOvr>
  <mc:AlternateContent xmlns:mc="http://schemas.openxmlformats.org/markup-compatibility/2006">
    <mc:Choice xmlns:p14="http://schemas.microsoft.com/office/powerpoint/2010/main" Requires="p14">
      <p:transition spd="slow" p14:dur="2000" advTm="53462"/>
    </mc:Choice>
    <mc:Fallback>
      <p:transition spd="slow" advTm="534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1.7"/>
</p:tagLst>
</file>

<file path=ppt/tags/tag2.xml><?xml version="1.0" encoding="utf-8"?>
<p:tagLst xmlns:a="http://schemas.openxmlformats.org/drawingml/2006/main" xmlns:r="http://schemas.openxmlformats.org/officeDocument/2006/relationships" xmlns:p="http://schemas.openxmlformats.org/presentationml/2006/main">
  <p:tag name="TIMING" val="|28.8"/>
</p:tagLst>
</file>

<file path=ppt/theme/theme1.xml><?xml version="1.0" encoding="utf-8"?>
<a:theme xmlns:a="http://schemas.openxmlformats.org/drawingml/2006/main" name="WSDOT_PPT_TEMPLATE_W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WSDOT 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2">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000000"/>
      </a:hlink>
      <a:folHlink>
        <a:srgbClr val="3EBBF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WSDOT 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SDOT_PPT_TEMPLATE_WIDE  -  Read-Only" id="{D3BD7354-B7ED-47C3-9C7E-0181B03DDCA0}" vid="{1325488B-B5CD-42B8-847B-53C902B12BF9}"/>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WSDOT_PPT_TEMPLATE_WIDE (8)</Template>
  <TotalTime>28671</TotalTime>
  <Words>7032</Words>
  <Application>Microsoft Office PowerPoint</Application>
  <PresentationFormat>On-screen Show (16:9)</PresentationFormat>
  <Paragraphs>618</Paragraphs>
  <Slides>36</Slides>
  <Notes>36</Notes>
  <HiddenSlides>2</HiddenSlides>
  <MMClips>34</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36</vt:i4>
      </vt:variant>
    </vt:vector>
  </HeadingPairs>
  <TitlesOfParts>
    <vt:vector size="48" baseType="lpstr">
      <vt:lpstr>Arial</vt:lpstr>
      <vt:lpstr>Arial Black</vt:lpstr>
      <vt:lpstr>Calibri</vt:lpstr>
      <vt:lpstr>Century Gothic</vt:lpstr>
      <vt:lpstr>Lato</vt:lpstr>
      <vt:lpstr>Segoe UI</vt:lpstr>
      <vt:lpstr>Symbol</vt:lpstr>
      <vt:lpstr>Times New Roman</vt:lpstr>
      <vt:lpstr>WSDOT_PPT_TEMPLATE_WIDE</vt:lpstr>
      <vt:lpstr>WSDOT CONTENT SLIDES</vt:lpstr>
      <vt:lpstr>Office Theme</vt:lpstr>
      <vt:lpstr>1_WSDOT CONTENT SLIDES</vt:lpstr>
      <vt:lpstr>PowerPoint Presentation</vt:lpstr>
      <vt:lpstr>Learning More About the HSP Equity Approach</vt:lpstr>
      <vt:lpstr>What is the purpose of the HSP update? </vt:lpstr>
      <vt:lpstr>How are we approaching the update?</vt:lpstr>
      <vt:lpstr>Why address equity?</vt:lpstr>
      <vt:lpstr>PowerPoint Presentation</vt:lpstr>
      <vt:lpstr>Equity Approach – What are the desired outcomes?</vt:lpstr>
      <vt:lpstr>Equity Approach – What does the data tell us?</vt:lpstr>
      <vt:lpstr>How will the analysis results be used?</vt:lpstr>
      <vt:lpstr>Equity Approach – How should the community be engaged?</vt:lpstr>
      <vt:lpstr>Equity Approach – Who benefits? Who is burdened?</vt:lpstr>
      <vt:lpstr>Equity Approach – What strategies or mitigation should we pursue?</vt:lpstr>
      <vt:lpstr>Equity Approach – How will we hold ourselves accountable?</vt:lpstr>
      <vt:lpstr>PowerPoint Presentation</vt:lpstr>
      <vt:lpstr>Defining Demographic Variables</vt:lpstr>
      <vt:lpstr>PowerPoint Presentation</vt:lpstr>
      <vt:lpstr>Data Source: Washington Tracking Network Environmental Health Disparities Map</vt:lpstr>
      <vt:lpstr>PowerPoint Presentation</vt:lpstr>
      <vt:lpstr>PowerPoint Presentation</vt:lpstr>
      <vt:lpstr>“Land use accessibility”</vt:lpstr>
      <vt:lpstr>“Network accessibility”</vt:lpstr>
      <vt:lpstr>“Network accessibility” (free-flow)</vt:lpstr>
      <vt:lpstr>“Network accessibility” (transit)</vt:lpstr>
      <vt:lpstr>PowerPoint Presentation</vt:lpstr>
      <vt:lpstr>PowerPoint Presentation</vt:lpstr>
      <vt:lpstr>Data Source: Washington Tracking Network Environmental Health Disparities Map</vt:lpstr>
      <vt:lpstr>Data Source: Washington Tracking Network Environmental Health Disparities Map</vt:lpstr>
      <vt:lpstr>PowerPoint Presentation</vt:lpstr>
      <vt:lpstr>PowerPoint Presentation</vt:lpstr>
      <vt:lpstr>Example:  Gap  number of low-income households</vt:lpstr>
      <vt:lpstr>Example: Transit gap  number of low-income households</vt:lpstr>
      <vt:lpstr>Equitable Walking and Biking Access </vt:lpstr>
      <vt:lpstr>Data Sources:   2021 WSDOT Equity Study Prepared by the Center for Economic and Business Research, Western Washington University.  2021 Literature Review. Prepared by the WSDOT Library.  </vt:lpstr>
      <vt:lpstr>Thank you! </vt:lpstr>
      <vt:lpstr>Equity Analysis Demographic Data</vt:lpstr>
      <vt:lpstr>Equity Analysis Demographic Data</vt:lpstr>
    </vt:vector>
  </TitlesOfParts>
  <Company>WSDOT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Houser, Karena</dc:creator>
  <cp:lastModifiedBy>Houser, Karena</cp:lastModifiedBy>
  <cp:revision>749</cp:revision>
  <cp:lastPrinted>2020-02-21T23:45:33Z</cp:lastPrinted>
  <dcterms:created xsi:type="dcterms:W3CDTF">2019-04-30T17:03:59Z</dcterms:created>
  <dcterms:modified xsi:type="dcterms:W3CDTF">2022-01-20T01:34:08Z</dcterms:modified>
</cp:coreProperties>
</file>