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60" r:id="rId2"/>
  </p:sldMasterIdLst>
  <p:notesMasterIdLst>
    <p:notesMasterId r:id="rId17"/>
  </p:notesMasterIdLst>
  <p:handoutMasterIdLst>
    <p:handoutMasterId r:id="rId18"/>
  </p:handoutMasterIdLst>
  <p:sldIdLst>
    <p:sldId id="332" r:id="rId3"/>
    <p:sldId id="327" r:id="rId4"/>
    <p:sldId id="311" r:id="rId5"/>
    <p:sldId id="317" r:id="rId6"/>
    <p:sldId id="312" r:id="rId7"/>
    <p:sldId id="326" r:id="rId8"/>
    <p:sldId id="314" r:id="rId9"/>
    <p:sldId id="318" r:id="rId10"/>
    <p:sldId id="322" r:id="rId11"/>
    <p:sldId id="315" r:id="rId12"/>
    <p:sldId id="328" r:id="rId13"/>
    <p:sldId id="329" r:id="rId14"/>
    <p:sldId id="324" r:id="rId15"/>
    <p:sldId id="333" r:id="rId16"/>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6C49"/>
    <a:srgbClr val="F26C1F"/>
    <a:srgbClr val="CDE5B6"/>
    <a:srgbClr val="1D7D5B"/>
    <a:srgbClr val="0073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D33057-AB06-4B97-B394-BE5CE5AD990C}" v="277" dt="2021-09-01T16:12:39.8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38" autoAdjust="0"/>
    <p:restoredTop sz="76887" autoAdjust="0"/>
  </p:normalViewPr>
  <p:slideViewPr>
    <p:cSldViewPr snapToGrid="0">
      <p:cViewPr varScale="1">
        <p:scale>
          <a:sx n="87" d="100"/>
          <a:sy n="87" d="100"/>
        </p:scale>
        <p:origin x="2178"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136" d="100"/>
          <a:sy n="136" d="100"/>
        </p:scale>
        <p:origin x="-4608" y="-10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37735" cy="464503"/>
          </a:xfrm>
          <a:prstGeom prst="rect">
            <a:avLst/>
          </a:prstGeom>
        </p:spPr>
        <p:txBody>
          <a:bodyPr vert="horz" lIns="91280" tIns="45641" rIns="91280" bIns="45641" rtlCol="0"/>
          <a:lstStyle>
            <a:lvl1pPr algn="l">
              <a:defRPr sz="1200"/>
            </a:lvl1pPr>
          </a:lstStyle>
          <a:p>
            <a:endParaRPr lang="en-US"/>
          </a:p>
        </p:txBody>
      </p:sp>
      <p:sp>
        <p:nvSpPr>
          <p:cNvPr id="3" name="Date Placeholder 2"/>
          <p:cNvSpPr>
            <a:spLocks noGrp="1"/>
          </p:cNvSpPr>
          <p:nvPr>
            <p:ph type="dt" sz="quarter" idx="1"/>
          </p:nvPr>
        </p:nvSpPr>
        <p:spPr>
          <a:xfrm>
            <a:off x="3971081" y="1"/>
            <a:ext cx="3037735" cy="464503"/>
          </a:xfrm>
          <a:prstGeom prst="rect">
            <a:avLst/>
          </a:prstGeom>
        </p:spPr>
        <p:txBody>
          <a:bodyPr vert="horz" lIns="91280" tIns="45641" rIns="91280" bIns="45641" rtlCol="0"/>
          <a:lstStyle>
            <a:lvl1pPr algn="r">
              <a:defRPr sz="1200"/>
            </a:lvl1pPr>
          </a:lstStyle>
          <a:p>
            <a:fld id="{71B0DE8C-47F1-E541-B4DD-C4EB8DF58A07}" type="datetimeFigureOut">
              <a:rPr lang="en-US" smtClean="0"/>
              <a:t>9/13/2021</a:t>
            </a:fld>
            <a:endParaRPr lang="en-US"/>
          </a:p>
        </p:txBody>
      </p:sp>
      <p:sp>
        <p:nvSpPr>
          <p:cNvPr id="4" name="Footer Placeholder 3"/>
          <p:cNvSpPr>
            <a:spLocks noGrp="1"/>
          </p:cNvSpPr>
          <p:nvPr>
            <p:ph type="ftr" sz="quarter" idx="2"/>
          </p:nvPr>
        </p:nvSpPr>
        <p:spPr>
          <a:xfrm>
            <a:off x="1" y="8830313"/>
            <a:ext cx="3037735" cy="464503"/>
          </a:xfrm>
          <a:prstGeom prst="rect">
            <a:avLst/>
          </a:prstGeom>
        </p:spPr>
        <p:txBody>
          <a:bodyPr vert="horz" lIns="91280" tIns="45641" rIns="91280" bIns="45641" rtlCol="0" anchor="b"/>
          <a:lstStyle>
            <a:lvl1pPr algn="l">
              <a:defRPr sz="1200"/>
            </a:lvl1pPr>
          </a:lstStyle>
          <a:p>
            <a:endParaRPr lang="en-US"/>
          </a:p>
        </p:txBody>
      </p:sp>
      <p:sp>
        <p:nvSpPr>
          <p:cNvPr id="5" name="Slide Number Placeholder 4"/>
          <p:cNvSpPr>
            <a:spLocks noGrp="1"/>
          </p:cNvSpPr>
          <p:nvPr>
            <p:ph type="sldNum" sz="quarter" idx="3"/>
          </p:nvPr>
        </p:nvSpPr>
        <p:spPr>
          <a:xfrm>
            <a:off x="3971081" y="8830313"/>
            <a:ext cx="3037735" cy="464503"/>
          </a:xfrm>
          <a:prstGeom prst="rect">
            <a:avLst/>
          </a:prstGeom>
        </p:spPr>
        <p:txBody>
          <a:bodyPr vert="horz" lIns="91280" tIns="45641" rIns="91280" bIns="45641" rtlCol="0" anchor="b"/>
          <a:lstStyle>
            <a:lvl1pPr algn="r">
              <a:defRPr sz="1200"/>
            </a:lvl1pPr>
          </a:lstStyle>
          <a:p>
            <a:fld id="{9608A881-B894-ED44-9108-D3317422893F}" type="slidenum">
              <a:rPr lang="en-US" smtClean="0"/>
              <a:t>‹#›</a:t>
            </a:fld>
            <a:endParaRPr lang="en-US"/>
          </a:p>
        </p:txBody>
      </p:sp>
    </p:spTree>
    <p:extLst>
      <p:ext uri="{BB962C8B-B14F-4D97-AF65-F5344CB8AC3E}">
        <p14:creationId xmlns:p14="http://schemas.microsoft.com/office/powerpoint/2010/main" val="89552638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3037840" cy="464820"/>
          </a:xfrm>
          <a:prstGeom prst="rect">
            <a:avLst/>
          </a:prstGeom>
          <a:noFill/>
          <a:ln w="9525">
            <a:noFill/>
            <a:miter lim="800000"/>
            <a:headEnd/>
            <a:tailEnd/>
          </a:ln>
          <a:effectLst/>
        </p:spPr>
        <p:txBody>
          <a:bodyPr vert="horz" wrap="square" lIns="93161" tIns="46580" rIns="93161" bIns="46580" numCol="1" anchor="t" anchorCtr="0" compatLnSpc="1">
            <a:prstTxWarp prst="textNoShape">
              <a:avLst/>
            </a:prstTxWarp>
          </a:bodyPr>
          <a:lstStyle>
            <a:lvl1pPr>
              <a:defRPr sz="1200">
                <a:latin typeface="Arial" charset="0"/>
              </a:defRPr>
            </a:lvl1pPr>
          </a:lstStyle>
          <a:p>
            <a:pPr>
              <a:defRPr/>
            </a:pPr>
            <a:endParaRPr lang="en-US"/>
          </a:p>
        </p:txBody>
      </p:sp>
      <p:sp>
        <p:nvSpPr>
          <p:cNvPr id="6147" name="Rectangle 3"/>
          <p:cNvSpPr>
            <a:spLocks noGrp="1" noChangeArrowheads="1"/>
          </p:cNvSpPr>
          <p:nvPr>
            <p:ph type="dt" idx="1"/>
          </p:nvPr>
        </p:nvSpPr>
        <p:spPr bwMode="auto">
          <a:xfrm>
            <a:off x="3970939" y="0"/>
            <a:ext cx="3037840" cy="464820"/>
          </a:xfrm>
          <a:prstGeom prst="rect">
            <a:avLst/>
          </a:prstGeom>
          <a:noFill/>
          <a:ln w="9525">
            <a:noFill/>
            <a:miter lim="800000"/>
            <a:headEnd/>
            <a:tailEnd/>
          </a:ln>
          <a:effectLst/>
        </p:spPr>
        <p:txBody>
          <a:bodyPr vert="horz" wrap="square" lIns="93161" tIns="46580" rIns="93161" bIns="46580" numCol="1" anchor="t" anchorCtr="0" compatLnSpc="1">
            <a:prstTxWarp prst="textNoShape">
              <a:avLst/>
            </a:prstTxWarp>
          </a:bodyPr>
          <a:lstStyle>
            <a:lvl1pPr algn="r">
              <a:defRPr sz="1200">
                <a:latin typeface="Arial" charset="0"/>
              </a:defRPr>
            </a:lvl1pPr>
          </a:lstStyle>
          <a:p>
            <a:pPr>
              <a:defRPr/>
            </a:pPr>
            <a:endParaRPr lang="en-US"/>
          </a:p>
        </p:txBody>
      </p:sp>
      <p:sp>
        <p:nvSpPr>
          <p:cNvPr id="5124"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9" name="Rectangle 5"/>
          <p:cNvSpPr>
            <a:spLocks noGrp="1" noChangeArrowheads="1"/>
          </p:cNvSpPr>
          <p:nvPr>
            <p:ph type="body" sz="quarter" idx="3"/>
          </p:nvPr>
        </p:nvSpPr>
        <p:spPr bwMode="auto">
          <a:xfrm>
            <a:off x="701040" y="4415791"/>
            <a:ext cx="5608320" cy="4183380"/>
          </a:xfrm>
          <a:prstGeom prst="rect">
            <a:avLst/>
          </a:prstGeom>
          <a:noFill/>
          <a:ln w="9525">
            <a:noFill/>
            <a:miter lim="800000"/>
            <a:headEnd/>
            <a:tailEnd/>
          </a:ln>
          <a:effectLst/>
        </p:spPr>
        <p:txBody>
          <a:bodyPr vert="horz" wrap="square" lIns="93161" tIns="46580" rIns="93161" bIns="4658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150" name="Rectangle 6"/>
          <p:cNvSpPr>
            <a:spLocks noGrp="1" noChangeArrowheads="1"/>
          </p:cNvSpPr>
          <p:nvPr>
            <p:ph type="ftr" sz="quarter" idx="4"/>
          </p:nvPr>
        </p:nvSpPr>
        <p:spPr bwMode="auto">
          <a:xfrm>
            <a:off x="0" y="8829967"/>
            <a:ext cx="3037840" cy="464820"/>
          </a:xfrm>
          <a:prstGeom prst="rect">
            <a:avLst/>
          </a:prstGeom>
          <a:noFill/>
          <a:ln w="9525">
            <a:noFill/>
            <a:miter lim="800000"/>
            <a:headEnd/>
            <a:tailEnd/>
          </a:ln>
          <a:effectLst/>
        </p:spPr>
        <p:txBody>
          <a:bodyPr vert="horz" wrap="square" lIns="93161" tIns="46580" rIns="93161" bIns="46580" numCol="1" anchor="b" anchorCtr="0" compatLnSpc="1">
            <a:prstTxWarp prst="textNoShape">
              <a:avLst/>
            </a:prstTxWarp>
          </a:bodyPr>
          <a:lstStyle>
            <a:lvl1pPr>
              <a:defRPr sz="1200">
                <a:latin typeface="Arial" charset="0"/>
              </a:defRPr>
            </a:lvl1pPr>
          </a:lstStyle>
          <a:p>
            <a:pPr>
              <a:defRPr/>
            </a:pPr>
            <a:endParaRPr lang="en-US"/>
          </a:p>
        </p:txBody>
      </p:sp>
      <p:sp>
        <p:nvSpPr>
          <p:cNvPr id="6151" name="Rectangle 7"/>
          <p:cNvSpPr>
            <a:spLocks noGrp="1" noChangeArrowheads="1"/>
          </p:cNvSpPr>
          <p:nvPr>
            <p:ph type="sldNum" sz="quarter" idx="5"/>
          </p:nvPr>
        </p:nvSpPr>
        <p:spPr bwMode="auto">
          <a:xfrm>
            <a:off x="3970939" y="8829967"/>
            <a:ext cx="3037840" cy="464820"/>
          </a:xfrm>
          <a:prstGeom prst="rect">
            <a:avLst/>
          </a:prstGeom>
          <a:noFill/>
          <a:ln w="9525">
            <a:noFill/>
            <a:miter lim="800000"/>
            <a:headEnd/>
            <a:tailEnd/>
          </a:ln>
          <a:effectLst/>
        </p:spPr>
        <p:txBody>
          <a:bodyPr vert="horz" wrap="square" lIns="93161" tIns="46580" rIns="93161" bIns="46580" numCol="1" anchor="b" anchorCtr="0" compatLnSpc="1">
            <a:prstTxWarp prst="textNoShape">
              <a:avLst/>
            </a:prstTxWarp>
          </a:bodyPr>
          <a:lstStyle>
            <a:lvl1pPr algn="r">
              <a:defRPr sz="1200">
                <a:latin typeface="Arial" charset="0"/>
              </a:defRPr>
            </a:lvl1pPr>
          </a:lstStyle>
          <a:p>
            <a:pPr>
              <a:defRPr/>
            </a:pPr>
            <a:fld id="{DBCDC475-BD9A-4C4C-9E91-34CA21719164}" type="slidenum">
              <a:rPr lang="en-US"/>
              <a:pPr>
                <a:defRPr/>
              </a:pPr>
              <a:t>‹#›</a:t>
            </a:fld>
            <a:endParaRPr lang="en-US"/>
          </a:p>
        </p:txBody>
      </p:sp>
    </p:spTree>
    <p:extLst>
      <p:ext uri="{BB962C8B-B14F-4D97-AF65-F5344CB8AC3E}">
        <p14:creationId xmlns:p14="http://schemas.microsoft.com/office/powerpoint/2010/main" val="136170499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sdot.wa.gov/Projects/FishPassage/CourtInjunction.ht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1" u="none" strike="noStrike" dirty="0">
                <a:solidFill>
                  <a:srgbClr val="FFFFFF"/>
                </a:solidFill>
                <a:effectLst/>
                <a:latin typeface="+mn-lt"/>
              </a:rPr>
              <a:t>Thank you for the opportunity to be here tonight.  My name is Chris Damitio and I’m the Asst. Regional Administrator for the Washington Department of Transportation.</a:t>
            </a:r>
          </a:p>
          <a:p>
            <a:endParaRPr lang="en-US" b="0" i="1" u="none" strike="noStrike" dirty="0">
              <a:solidFill>
                <a:srgbClr val="FFFFFF"/>
              </a:solidFill>
              <a:effectLst/>
              <a:latin typeface="+mn-lt"/>
            </a:endParaRPr>
          </a:p>
          <a:p>
            <a:r>
              <a:rPr lang="en-US" b="0" i="1" u="none" strike="noStrike" dirty="0">
                <a:solidFill>
                  <a:srgbClr val="FFFFFF"/>
                </a:solidFill>
                <a:effectLst/>
                <a:latin typeface="+mn-lt"/>
              </a:rPr>
              <a:t>As a steward of safety for our communities, the mission of the</a:t>
            </a:r>
            <a:endParaRPr lang="en-US" dirty="0">
              <a:solidFill>
                <a:srgbClr val="FFFFFF"/>
              </a:solidFill>
              <a:effectLst/>
              <a:latin typeface="+mn-lt"/>
            </a:endParaRPr>
          </a:p>
          <a:p>
            <a:r>
              <a:rPr lang="en-US" b="0" i="1" u="none" strike="noStrike" dirty="0">
                <a:solidFill>
                  <a:srgbClr val="FFFFFF"/>
                </a:solidFill>
                <a:effectLst/>
                <a:latin typeface="+mn-lt"/>
              </a:rPr>
              <a:t>Washington State Department of Transportation</a:t>
            </a:r>
            <a:r>
              <a:rPr lang="en-US" b="0" i="1" u="none" strike="noStrike" dirty="0">
                <a:solidFill>
                  <a:srgbClr val="0E8066"/>
                </a:solidFill>
                <a:effectLst/>
                <a:latin typeface="+mn-lt"/>
              </a:rPr>
              <a:t> </a:t>
            </a:r>
            <a:r>
              <a:rPr lang="en-US" b="0" i="1" u="none" strike="noStrike" dirty="0">
                <a:solidFill>
                  <a:srgbClr val="FFFFFF"/>
                </a:solidFill>
                <a:effectLst/>
                <a:latin typeface="+mn-lt"/>
              </a:rPr>
              <a:t>is to ensure that people and </a:t>
            </a:r>
            <a:endParaRPr lang="en-US" dirty="0">
              <a:solidFill>
                <a:srgbClr val="FFFFFF"/>
              </a:solidFill>
              <a:effectLst/>
              <a:latin typeface="+mn-lt"/>
            </a:endParaRPr>
          </a:p>
          <a:p>
            <a:r>
              <a:rPr lang="en-US" b="0" i="1" u="none" strike="noStrike" dirty="0">
                <a:solidFill>
                  <a:srgbClr val="FFFFFF"/>
                </a:solidFill>
                <a:effectLst/>
                <a:latin typeface="+mn-lt"/>
              </a:rPr>
              <a:t>goods move safely and efficiently throughout our state. </a:t>
            </a:r>
            <a:endParaRPr lang="en-US" dirty="0">
              <a:solidFill>
                <a:srgbClr val="FFFFFF"/>
              </a:solidFill>
              <a:effectLst/>
              <a:latin typeface="+mn-lt"/>
            </a:endParaRPr>
          </a:p>
          <a:p>
            <a:endParaRPr lang="en-US" b="1" dirty="0">
              <a:solidFill>
                <a:schemeClr val="tx1"/>
              </a:solidFill>
              <a:latin typeface="+mn-lt"/>
            </a:endParaRPr>
          </a:p>
          <a:p>
            <a:r>
              <a:rPr lang="en-US" b="0" i="0" u="none" strike="noStrike" dirty="0">
                <a:solidFill>
                  <a:srgbClr val="FFFFFF"/>
                </a:solidFill>
                <a:effectLst/>
                <a:latin typeface="+mn-lt"/>
              </a:rPr>
              <a:t>WSDOT provides and supports safe, reliable and cost-effective transportation options to improve livable </a:t>
            </a:r>
            <a:br>
              <a:rPr lang="en-US" b="0" i="0" u="none" strike="noStrike" dirty="0">
                <a:solidFill>
                  <a:srgbClr val="FFFFFF"/>
                </a:solidFill>
                <a:effectLst/>
                <a:latin typeface="+mn-lt"/>
              </a:rPr>
            </a:br>
            <a:r>
              <a:rPr lang="en-US" b="0" i="0" u="none" strike="noStrike" dirty="0">
                <a:solidFill>
                  <a:srgbClr val="FFFFFF"/>
                </a:solidFill>
                <a:effectLst/>
                <a:latin typeface="+mn-lt"/>
              </a:rPr>
              <a:t>communities and economic vitality for people and businesses.</a:t>
            </a:r>
            <a:endParaRPr lang="en-US" dirty="0">
              <a:solidFill>
                <a:srgbClr val="FFFFFF"/>
              </a:solidFill>
              <a:effectLst/>
              <a:latin typeface="+mn-lt"/>
            </a:endParaRPr>
          </a:p>
          <a:p>
            <a:endParaRPr lang="en-US" dirty="0"/>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1</a:t>
            </a:fld>
            <a:endParaRPr lang="en-US"/>
          </a:p>
        </p:txBody>
      </p:sp>
    </p:spTree>
    <p:extLst>
      <p:ext uri="{BB962C8B-B14F-4D97-AF65-F5344CB8AC3E}">
        <p14:creationId xmlns:p14="http://schemas.microsoft.com/office/powerpoint/2010/main" val="9634055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40695">
              <a:spcBef>
                <a:spcPts val="0"/>
              </a:spcBef>
              <a:spcAft>
                <a:spcPts val="0"/>
              </a:spcAft>
            </a:pPr>
            <a:r>
              <a:rPr lang="en-US" sz="1200" b="0" i="1" dirty="0">
                <a:latin typeface="Calibri (Body)"/>
                <a:ea typeface="Times New Roman" panose="02020603050405020304" pitchFamily="18" charset="0"/>
              </a:rPr>
              <a:t>CONSTRUCTION STRATEGY </a:t>
            </a:r>
            <a:br>
              <a:rPr lang="en-US" sz="1200" b="0" i="1" dirty="0">
                <a:latin typeface="Calibri (Body)"/>
                <a:ea typeface="Times New Roman" panose="02020603050405020304" pitchFamily="18" charset="0"/>
              </a:rPr>
            </a:br>
            <a:r>
              <a:rPr lang="en-US" sz="1200" b="0" i="1" dirty="0">
                <a:latin typeface="Calibri (Body)"/>
                <a:ea typeface="Times New Roman" panose="02020603050405020304" pitchFamily="18" charset="0"/>
              </a:rPr>
              <a:t>This project will likely be delivered by the Design Build method of delivery.  This means that more of the Design will be done by the Contractor rather then is typical with DOT efforts.  This often allows for greater innovation and </a:t>
            </a:r>
            <a:r>
              <a:rPr lang="en-US" sz="1200" b="0" i="1" dirty="0" err="1">
                <a:latin typeface="Calibri (Body)"/>
                <a:ea typeface="Times New Roman" panose="02020603050405020304" pitchFamily="18" charset="0"/>
              </a:rPr>
              <a:t>efficeicies</a:t>
            </a:r>
            <a:r>
              <a:rPr lang="en-US" sz="1200" b="0" i="1" dirty="0">
                <a:latin typeface="Calibri (Body)"/>
                <a:ea typeface="Times New Roman" panose="02020603050405020304" pitchFamily="18" charset="0"/>
              </a:rPr>
              <a:t> for higher value efforts, like this one.  In essence, during construction we except that during daytime, high volume hours, there will be two lanes of traffic minimum.  We expect that for the most part the </a:t>
            </a:r>
            <a:r>
              <a:rPr lang="en-US" sz="1200" b="0" i="1" dirty="0" err="1">
                <a:latin typeface="Calibri (Body)"/>
                <a:ea typeface="Times New Roman" panose="02020603050405020304" pitchFamily="18" charset="0"/>
              </a:rPr>
              <a:t>esixing</a:t>
            </a:r>
            <a:r>
              <a:rPr lang="en-US" sz="1200" b="0" i="1" dirty="0">
                <a:latin typeface="Calibri (Body)"/>
                <a:ea typeface="Times New Roman" panose="02020603050405020304" pitchFamily="18" charset="0"/>
              </a:rPr>
              <a:t> lanes will become the base for the new westbound lanes.  We expect the contractor will build the next EB lanes, leaving the existing lanes alone. When that is done, traffic will be moved to the new “EB” lanes and the existing lanes rebuild.  The RABs will be built in a similar fashion.  Building ½ at a time.  </a:t>
            </a:r>
          </a:p>
          <a:p>
            <a:pPr marL="440695">
              <a:spcBef>
                <a:spcPts val="0"/>
              </a:spcBef>
              <a:spcAft>
                <a:spcPts val="0"/>
              </a:spcAft>
            </a:pPr>
            <a:r>
              <a:rPr lang="en-US" sz="1200" dirty="0">
                <a:latin typeface="Calibri (Body)"/>
                <a:ea typeface="Times New Roman" panose="02020603050405020304" pitchFamily="18" charset="0"/>
              </a:rPr>
              <a:t>#1 - Build two east bound lanes (south side of road) first (one lane in each direction, keep intersections open during day)</a:t>
            </a:r>
          </a:p>
          <a:p>
            <a:pPr marL="440695" defTabSz="881390">
              <a:spcBef>
                <a:spcPts val="0"/>
              </a:spcBef>
              <a:spcAft>
                <a:spcPts val="0"/>
              </a:spcAft>
              <a:defRPr/>
            </a:pPr>
            <a:r>
              <a:rPr lang="en-US" sz="1200" dirty="0">
                <a:latin typeface="Calibri (Body)"/>
                <a:ea typeface="Times New Roman" panose="02020603050405020304" pitchFamily="18" charset="0"/>
              </a:rPr>
              <a:t>#2 - Southern temp work at intersections</a:t>
            </a:r>
          </a:p>
          <a:p>
            <a:pPr marL="440695">
              <a:spcBef>
                <a:spcPts val="0"/>
              </a:spcBef>
              <a:spcAft>
                <a:spcPts val="0"/>
              </a:spcAft>
            </a:pPr>
            <a:r>
              <a:rPr lang="en-US" sz="1200" dirty="0">
                <a:latin typeface="Calibri (Body)"/>
                <a:ea typeface="Times New Roman" panose="02020603050405020304" pitchFamily="18" charset="0"/>
              </a:rPr>
              <a:t>#3 - Then open up newly created lanes to eastbound/westbound traffic while the old roadway is updated. </a:t>
            </a:r>
          </a:p>
          <a:p>
            <a:pPr marL="440695">
              <a:spcBef>
                <a:spcPts val="0"/>
              </a:spcBef>
              <a:spcAft>
                <a:spcPts val="0"/>
              </a:spcAft>
            </a:pPr>
            <a:r>
              <a:rPr lang="en-US" sz="1200" dirty="0">
                <a:latin typeface="Calibri (Body)"/>
                <a:ea typeface="Times New Roman" panose="02020603050405020304" pitchFamily="18" charset="0"/>
              </a:rPr>
              <a:t>#4 - Then go back and do the intersections to final roundabout configuration </a:t>
            </a:r>
          </a:p>
          <a:p>
            <a:pPr marL="440695">
              <a:spcBef>
                <a:spcPts val="0"/>
              </a:spcBef>
              <a:spcAft>
                <a:spcPts val="0"/>
              </a:spcAft>
            </a:pPr>
            <a:endParaRPr lang="en-US" sz="1200" dirty="0">
              <a:latin typeface="Calibri (Body)"/>
              <a:ea typeface="Times New Roman" panose="02020603050405020304" pitchFamily="18" charset="0"/>
            </a:endParaRPr>
          </a:p>
          <a:p>
            <a:pPr marL="440695">
              <a:spcBef>
                <a:spcPts val="0"/>
              </a:spcBef>
              <a:spcAft>
                <a:spcPts val="0"/>
              </a:spcAft>
            </a:pPr>
            <a:r>
              <a:rPr lang="en-US" sz="1200" dirty="0">
                <a:latin typeface="Calibri (Body)"/>
                <a:ea typeface="Times New Roman" panose="02020603050405020304" pitchFamily="18" charset="0"/>
              </a:rPr>
              <a:t>Remind people that this is a design/build</a:t>
            </a:r>
            <a:endParaRPr lang="en-US" sz="1200" dirty="0">
              <a:latin typeface="Calibri (Body)"/>
              <a:ea typeface="Calibri" panose="020F0502020204030204" pitchFamily="34" charset="0"/>
            </a:endParaRPr>
          </a:p>
          <a:p>
            <a:pPr marL="440695">
              <a:spcBef>
                <a:spcPts val="0"/>
              </a:spcBef>
              <a:spcAft>
                <a:spcPts val="0"/>
              </a:spcAft>
            </a:pPr>
            <a:r>
              <a:rPr lang="en-US" sz="1200" dirty="0">
                <a:latin typeface="Calibri (Body)"/>
                <a:ea typeface="Times New Roman" panose="02020603050405020304" pitchFamily="18" charset="0"/>
              </a:rPr>
              <a:t>But the builder might come up with a better strategy</a:t>
            </a:r>
            <a:br>
              <a:rPr lang="en-US" sz="1200" dirty="0">
                <a:latin typeface="Calibri (Body)"/>
                <a:ea typeface="Times New Roman" panose="02020603050405020304" pitchFamily="18" charset="0"/>
              </a:rPr>
            </a:br>
            <a:r>
              <a:rPr lang="en-US" sz="1200" dirty="0">
                <a:latin typeface="Calibri (Body)"/>
                <a:ea typeface="Times New Roman" panose="02020603050405020304" pitchFamily="18" charset="0"/>
              </a:rPr>
              <a:t>maintain two lanes during construction and keep the intersections them open during the day </a:t>
            </a:r>
            <a:endParaRPr lang="en-US" sz="1700" dirty="0">
              <a:latin typeface="Segoe UI" panose="020B0502040204020203" pitchFamily="34"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10</a:t>
            </a:fld>
            <a:endParaRPr lang="en-US"/>
          </a:p>
        </p:txBody>
      </p:sp>
    </p:spTree>
    <p:extLst>
      <p:ext uri="{BB962C8B-B14F-4D97-AF65-F5344CB8AC3E}">
        <p14:creationId xmlns:p14="http://schemas.microsoft.com/office/powerpoint/2010/main" val="14505164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WHERE ARE WE GOING? </a:t>
            </a:r>
          </a:p>
          <a:p>
            <a:endParaRPr lang="en-US" dirty="0"/>
          </a:p>
          <a:p>
            <a:r>
              <a:rPr lang="en-US" dirty="0"/>
              <a:t>Looking at delivering this as a Design build project but before we get there we still need to:</a:t>
            </a:r>
          </a:p>
          <a:p>
            <a:pPr marL="165261" indent="-165261">
              <a:buFontTx/>
              <a:buChar char="-"/>
            </a:pPr>
            <a:r>
              <a:rPr lang="en-US" dirty="0"/>
              <a:t>Complete environmental studies</a:t>
            </a:r>
          </a:p>
          <a:p>
            <a:pPr marL="165261" indent="-165261">
              <a:buFontTx/>
              <a:buChar char="-"/>
            </a:pPr>
            <a:r>
              <a:rPr lang="en-US" dirty="0"/>
              <a:t>Finish out the geometrics and hydraulic concepts </a:t>
            </a:r>
          </a:p>
          <a:p>
            <a:pPr marL="165261" indent="-165261">
              <a:buFontTx/>
              <a:buChar char="-"/>
            </a:pPr>
            <a:r>
              <a:rPr lang="en-US" dirty="0"/>
              <a:t>Purchase property rights</a:t>
            </a:r>
          </a:p>
          <a:p>
            <a:pPr marL="165261" indent="-165261">
              <a:buFontTx/>
              <a:buChar char="-"/>
            </a:pPr>
            <a:r>
              <a:rPr lang="en-US" dirty="0"/>
              <a:t>Preform more outreach to stakeholders. For example, inline bus stops or bus pullouts.</a:t>
            </a:r>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11</a:t>
            </a:fld>
            <a:endParaRPr lang="en-US"/>
          </a:p>
        </p:txBody>
      </p:sp>
    </p:spTree>
    <p:extLst>
      <p:ext uri="{BB962C8B-B14F-4D97-AF65-F5344CB8AC3E}">
        <p14:creationId xmlns:p14="http://schemas.microsoft.com/office/powerpoint/2010/main" val="36936050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1390">
              <a:defRPr/>
            </a:pPr>
            <a:r>
              <a:rPr lang="en-US" b="1" i="0" dirty="0">
                <a:solidFill>
                  <a:srgbClr val="000000"/>
                </a:solidFill>
                <a:effectLst/>
                <a:latin typeface="Lato"/>
              </a:rPr>
              <a:t>COST STATUS</a:t>
            </a:r>
          </a:p>
          <a:p>
            <a:pPr defTabSz="881390">
              <a:defRPr/>
            </a:pPr>
            <a:r>
              <a:rPr lang="en-US" b="1" i="0" dirty="0">
                <a:solidFill>
                  <a:srgbClr val="000000"/>
                </a:solidFill>
                <a:effectLst/>
                <a:latin typeface="Lato"/>
              </a:rPr>
              <a:t>3.5M-PE</a:t>
            </a:r>
          </a:p>
          <a:p>
            <a:pPr defTabSz="881390">
              <a:defRPr/>
            </a:pPr>
            <a:r>
              <a:rPr lang="en-US" b="1" i="0" dirty="0">
                <a:solidFill>
                  <a:srgbClr val="000000"/>
                </a:solidFill>
                <a:effectLst/>
                <a:latin typeface="Lato"/>
              </a:rPr>
              <a:t>6.5M-RW</a:t>
            </a:r>
          </a:p>
          <a:p>
            <a:pPr defTabSz="881390">
              <a:defRPr/>
            </a:pPr>
            <a:r>
              <a:rPr lang="en-US" b="1" i="0" dirty="0">
                <a:solidFill>
                  <a:srgbClr val="000000"/>
                </a:solidFill>
                <a:effectLst/>
                <a:latin typeface="Lato"/>
              </a:rPr>
              <a:t>30M-CN</a:t>
            </a:r>
          </a:p>
          <a:p>
            <a:pPr defTabSz="881390">
              <a:defRPr/>
            </a:pPr>
            <a:endParaRPr lang="en-US" b="1" i="0" dirty="0">
              <a:solidFill>
                <a:srgbClr val="000000"/>
              </a:solidFill>
              <a:effectLst/>
              <a:latin typeface="Lato"/>
            </a:endParaRPr>
          </a:p>
          <a:p>
            <a:pPr>
              <a:lnSpc>
                <a:spcPct val="107000"/>
              </a:lnSpc>
              <a:spcBef>
                <a:spcPts val="0"/>
              </a:spcBef>
              <a:spcAft>
                <a:spcPts val="771"/>
              </a:spcAft>
            </a:pPr>
            <a:r>
              <a:rPr lang="en-US" b="1" dirty="0">
                <a:latin typeface="Arial" panose="020B0604020202020204" pitchFamily="34" charset="0"/>
                <a:ea typeface="Calibri" panose="020F0502020204030204" pitchFamily="34" charset="0"/>
                <a:cs typeface="Times New Roman" panose="02020603050405020304" pitchFamily="18" charset="0"/>
              </a:rPr>
              <a:t>Project funding</a:t>
            </a:r>
            <a:endParaRPr lang="en-US"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771"/>
              </a:spcAft>
            </a:pPr>
            <a:r>
              <a:rPr lang="en-US" dirty="0">
                <a:latin typeface="Arial" panose="020B0604020202020204" pitchFamily="34" charset="0"/>
                <a:ea typeface="Calibri" panose="020F0502020204030204" pitchFamily="34" charset="0"/>
                <a:cs typeface="Times New Roman" panose="02020603050405020304" pitchFamily="18" charset="0"/>
              </a:rPr>
              <a:t>This project received $39.3 million from the 2015 Connecting Washington transportation funding program. </a:t>
            </a:r>
            <a:endParaRPr lang="en-US" b="1" i="0" dirty="0">
              <a:solidFill>
                <a:srgbClr val="000000"/>
              </a:solidFill>
              <a:effectLst/>
              <a:latin typeface="Lato"/>
            </a:endParaRPr>
          </a:p>
          <a:p>
            <a:pPr defTabSz="881390">
              <a:defRPr/>
            </a:pPr>
            <a:endParaRPr lang="en-US" b="0" i="0" dirty="0">
              <a:solidFill>
                <a:srgbClr val="000000"/>
              </a:solidFill>
              <a:effectLst/>
              <a:latin typeface="Lato"/>
            </a:endParaRPr>
          </a:p>
          <a:p>
            <a:pPr defTabSz="881390">
              <a:defRPr/>
            </a:pPr>
            <a:r>
              <a:rPr lang="en-US" b="0" i="0" dirty="0">
                <a:solidFill>
                  <a:srgbClr val="000000"/>
                </a:solidFill>
                <a:effectLst/>
                <a:latin typeface="Lato"/>
              </a:rPr>
              <a:t>Keeping costs within the non-flexible Connecting Washington funding allocation.</a:t>
            </a:r>
          </a:p>
          <a:p>
            <a:pPr defTabSz="881390">
              <a:defRPr/>
            </a:pPr>
            <a:endParaRPr lang="en-US" b="0" i="0" dirty="0">
              <a:solidFill>
                <a:srgbClr val="000000"/>
              </a:solidFill>
              <a:effectLst/>
              <a:latin typeface="Lato"/>
            </a:endParaRPr>
          </a:p>
          <a:p>
            <a:pPr defTabSz="881390">
              <a:defRPr/>
            </a:pPr>
            <a:r>
              <a:rPr lang="en-US" b="0" i="0" dirty="0">
                <a:solidFill>
                  <a:srgbClr val="000000"/>
                </a:solidFill>
                <a:effectLst/>
                <a:latin typeface="Lato"/>
              </a:rPr>
              <a:t>Connecting WA budget</a:t>
            </a:r>
          </a:p>
          <a:p>
            <a:pPr defTabSz="881390">
              <a:defRPr/>
            </a:pPr>
            <a:r>
              <a:rPr lang="en-US" b="0" i="0" dirty="0">
                <a:solidFill>
                  <a:srgbClr val="000000"/>
                </a:solidFill>
                <a:effectLst/>
                <a:latin typeface="Lato"/>
              </a:rPr>
              <a:t>Reference this as a fixed amount. There will not be any additional state dollars – anything else from external entities. </a:t>
            </a:r>
          </a:p>
          <a:p>
            <a:endParaRPr lang="en-US" dirty="0"/>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12</a:t>
            </a:fld>
            <a:endParaRPr lang="en-US"/>
          </a:p>
        </p:txBody>
      </p:sp>
    </p:spTree>
    <p:extLst>
      <p:ext uri="{BB962C8B-B14F-4D97-AF65-F5344CB8AC3E}">
        <p14:creationId xmlns:p14="http://schemas.microsoft.com/office/powerpoint/2010/main" val="36809125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dirty="0">
                <a:solidFill>
                  <a:srgbClr val="000000"/>
                </a:solidFill>
                <a:effectLst/>
                <a:latin typeface="Calibri (Body)"/>
              </a:rPr>
              <a:t>DELIVERY STATUS</a:t>
            </a:r>
          </a:p>
          <a:p>
            <a:endParaRPr lang="en-US" sz="1200" b="0" i="0" dirty="0">
              <a:solidFill>
                <a:srgbClr val="000000"/>
              </a:solidFill>
              <a:effectLst/>
              <a:latin typeface="Calibri (Body)"/>
            </a:endParaRPr>
          </a:p>
          <a:p>
            <a:r>
              <a:rPr lang="en-US" sz="1200" b="0" i="0" dirty="0">
                <a:solidFill>
                  <a:srgbClr val="000000"/>
                </a:solidFill>
                <a:effectLst/>
                <a:latin typeface="Calibri (Body)"/>
              </a:rPr>
              <a:t>This two-year corridor improvement project was scheduled to start construction in 2023. </a:t>
            </a:r>
          </a:p>
          <a:p>
            <a:pPr defTabSz="881390">
              <a:defRPr/>
            </a:pPr>
            <a:r>
              <a:rPr lang="en-US" sz="1200" b="0" i="0" dirty="0">
                <a:solidFill>
                  <a:srgbClr val="000000"/>
                </a:solidFill>
                <a:effectLst/>
                <a:latin typeface="Calibri (Body)"/>
              </a:rPr>
              <a:t>However, the COVID-19 pandemic affected the project schedule. </a:t>
            </a:r>
            <a:r>
              <a:rPr lang="en-US" sz="1200" dirty="0">
                <a:solidFill>
                  <a:srgbClr val="FF0000"/>
                </a:solidFill>
                <a:latin typeface="Calibri (Body)"/>
                <a:ea typeface="Times New Roman" panose="02020603050405020304" pitchFamily="18" charset="0"/>
              </a:rPr>
              <a:t>Given the full effect of delays caused by the pandemic, a start date is not available at this time.</a:t>
            </a:r>
            <a:endParaRPr lang="en-US" sz="1200" dirty="0">
              <a:latin typeface="Calibri (Body)"/>
              <a:ea typeface="Calibri" panose="020F0502020204030204" pitchFamily="34" charset="0"/>
            </a:endParaRPr>
          </a:p>
          <a:p>
            <a:endParaRPr lang="en-US" sz="1200" b="0" i="0" dirty="0">
              <a:solidFill>
                <a:srgbClr val="000000"/>
              </a:solidFill>
              <a:effectLst/>
              <a:latin typeface="Calibri (Body)"/>
            </a:endParaRPr>
          </a:p>
          <a:p>
            <a:r>
              <a:rPr lang="en-US" sz="1200" b="0" i="0" dirty="0">
                <a:solidFill>
                  <a:srgbClr val="000000"/>
                </a:solidFill>
                <a:effectLst/>
                <a:latin typeface="Calibri (Body)"/>
              </a:rPr>
              <a:t>RFP = Request for Proposal </a:t>
            </a:r>
            <a:br>
              <a:rPr lang="en-US" sz="1200" b="0" i="0" dirty="0">
                <a:solidFill>
                  <a:srgbClr val="000000"/>
                </a:solidFill>
                <a:effectLst/>
                <a:latin typeface="Calibri (Body)"/>
              </a:rPr>
            </a:br>
            <a:r>
              <a:rPr lang="en-US" sz="1200" b="0" i="0" dirty="0">
                <a:solidFill>
                  <a:srgbClr val="000000"/>
                </a:solidFill>
                <a:effectLst/>
                <a:latin typeface="Calibri (Body)"/>
              </a:rPr>
              <a:t>Our goal still is October 2022 but significantly impacted by COVID and not sure if we can make that date. </a:t>
            </a:r>
          </a:p>
          <a:p>
            <a:endParaRPr lang="en-US" sz="1200" b="0" i="0" dirty="0">
              <a:solidFill>
                <a:srgbClr val="000000"/>
              </a:solidFill>
              <a:effectLst/>
              <a:latin typeface="Calibri (Body)"/>
            </a:endParaRPr>
          </a:p>
          <a:p>
            <a:r>
              <a:rPr lang="en-US" sz="1200" b="1" i="0" dirty="0">
                <a:solidFill>
                  <a:srgbClr val="000000"/>
                </a:solidFill>
                <a:effectLst/>
                <a:latin typeface="Calibri (Body)"/>
              </a:rPr>
              <a:t>July 2019:</a:t>
            </a:r>
            <a:r>
              <a:rPr lang="en-US" sz="1200" b="0" i="0" dirty="0">
                <a:solidFill>
                  <a:srgbClr val="000000"/>
                </a:solidFill>
                <a:effectLst/>
                <a:latin typeface="Calibri (Body)"/>
              </a:rPr>
              <a:t> Began design engineering.</a:t>
            </a:r>
            <a:br>
              <a:rPr lang="en-US" sz="1200" dirty="0">
                <a:latin typeface="Calibri (Body)"/>
              </a:rPr>
            </a:br>
            <a:r>
              <a:rPr lang="en-US" sz="1200" b="1" i="0" dirty="0">
                <a:solidFill>
                  <a:srgbClr val="000000"/>
                </a:solidFill>
                <a:effectLst/>
                <a:latin typeface="Calibri (Body)"/>
              </a:rPr>
              <a:t>Fall 2021:</a:t>
            </a:r>
            <a:r>
              <a:rPr lang="en-US" sz="1200" b="0" i="0" dirty="0">
                <a:solidFill>
                  <a:srgbClr val="000000"/>
                </a:solidFill>
                <a:effectLst/>
                <a:latin typeface="Calibri (Body)"/>
              </a:rPr>
              <a:t> DID NOT Complete environmental review documentation. (was it completed?) </a:t>
            </a:r>
            <a:br>
              <a:rPr lang="en-US" sz="1200" dirty="0">
                <a:latin typeface="Calibri (Body)"/>
              </a:rPr>
            </a:br>
            <a:r>
              <a:rPr lang="en-US" sz="1200" b="1" i="0" dirty="0">
                <a:solidFill>
                  <a:srgbClr val="000000"/>
                </a:solidFill>
                <a:effectLst/>
                <a:latin typeface="Calibri (Body)"/>
              </a:rPr>
              <a:t>Fall/winter 2022-2023:</a:t>
            </a:r>
            <a:r>
              <a:rPr lang="en-US" sz="1200" b="0" i="0" dirty="0">
                <a:solidFill>
                  <a:srgbClr val="000000"/>
                </a:solidFill>
                <a:effectLst/>
                <a:latin typeface="Calibri (Body)"/>
              </a:rPr>
              <a:t> Finalize design and traffic control plans and award project to a contractor. </a:t>
            </a:r>
            <a:br>
              <a:rPr lang="en-US" sz="1200" dirty="0">
                <a:latin typeface="Calibri (Body)"/>
              </a:rPr>
            </a:br>
            <a:r>
              <a:rPr lang="en-US" sz="1200" b="1" i="0" dirty="0">
                <a:solidFill>
                  <a:srgbClr val="000000"/>
                </a:solidFill>
                <a:effectLst/>
                <a:latin typeface="Calibri (Body)"/>
              </a:rPr>
              <a:t>Construction start date:</a:t>
            </a:r>
            <a:r>
              <a:rPr lang="en-US" sz="1200" b="0" i="0" dirty="0">
                <a:solidFill>
                  <a:srgbClr val="000000"/>
                </a:solidFill>
                <a:effectLst/>
                <a:latin typeface="Calibri (Body)"/>
              </a:rPr>
              <a:t> Prior to the COVID-19 pandemic, the project was scheduled to begin construction in 2023. However, the pandemic has caused a delay. The full effect of this delay is not fully known at this time.</a:t>
            </a:r>
          </a:p>
          <a:p>
            <a:endParaRPr lang="en-US" sz="1200" b="0" i="0" dirty="0">
              <a:solidFill>
                <a:srgbClr val="000000"/>
              </a:solidFill>
              <a:effectLst/>
              <a:latin typeface="Calibri (Body)"/>
            </a:endParaRPr>
          </a:p>
          <a:p>
            <a:pPr>
              <a:lnSpc>
                <a:spcPct val="107000"/>
              </a:lnSpc>
              <a:spcBef>
                <a:spcPts val="0"/>
              </a:spcBef>
              <a:spcAft>
                <a:spcPts val="771"/>
              </a:spcAft>
            </a:pPr>
            <a:r>
              <a:rPr lang="en-US" sz="1200" b="1" dirty="0">
                <a:latin typeface="Calibri (Body)"/>
                <a:ea typeface="Calibri" panose="020F0502020204030204" pitchFamily="34" charset="0"/>
                <a:cs typeface="Times New Roman" panose="02020603050405020304" pitchFamily="18" charset="0"/>
              </a:rPr>
              <a:t>Current project status</a:t>
            </a:r>
            <a:endParaRPr lang="en-US" sz="1200" dirty="0">
              <a:latin typeface="Calibri (Body)"/>
              <a:ea typeface="Calibri" panose="020F0502020204030204" pitchFamily="34" charset="0"/>
              <a:cs typeface="Times New Roman" panose="02020603050405020304" pitchFamily="18" charset="0"/>
            </a:endParaRPr>
          </a:p>
          <a:p>
            <a:pPr marL="330521" indent="-330521">
              <a:lnSpc>
                <a:spcPct val="107000"/>
              </a:lnSpc>
              <a:spcBef>
                <a:spcPts val="0"/>
              </a:spcBef>
              <a:spcAft>
                <a:spcPts val="0"/>
              </a:spcAft>
              <a:buFont typeface="Symbol" panose="05050102010706020507" pitchFamily="18" charset="2"/>
              <a:buChar char=""/>
            </a:pPr>
            <a:r>
              <a:rPr lang="en-US" sz="1200" dirty="0">
                <a:latin typeface="Calibri (Body)"/>
                <a:ea typeface="Calibri" panose="020F0502020204030204" pitchFamily="34" charset="0"/>
                <a:cs typeface="Times New Roman" panose="02020603050405020304" pitchFamily="18" charset="0"/>
              </a:rPr>
              <a:t>Design work continues, but it has been slowed due to the COVID-19 pandemic. The project is several months behind schedule, but we’re taking steps now to make up as much time as possible. </a:t>
            </a:r>
          </a:p>
          <a:p>
            <a:pPr marL="330521" indent="-330521">
              <a:lnSpc>
                <a:spcPct val="107000"/>
              </a:lnSpc>
              <a:spcBef>
                <a:spcPts val="0"/>
              </a:spcBef>
              <a:spcAft>
                <a:spcPts val="0"/>
              </a:spcAft>
              <a:buFont typeface="Symbol" panose="05050102010706020507" pitchFamily="18" charset="2"/>
              <a:buChar char=""/>
            </a:pPr>
            <a:r>
              <a:rPr lang="en-US" sz="1200" dirty="0">
                <a:latin typeface="Calibri (Body)"/>
                <a:ea typeface="Calibri" panose="020F0502020204030204" pitchFamily="34" charset="0"/>
                <a:cs typeface="Times New Roman" panose="02020603050405020304" pitchFamily="18" charset="0"/>
              </a:rPr>
              <a:t>We recently hired a consultant engineering company to assist on the project. The engineering consultant is helping us complete early design work like geometric and hydraulic designs.</a:t>
            </a:r>
          </a:p>
          <a:p>
            <a:pPr marL="330521" indent="-330521">
              <a:lnSpc>
                <a:spcPct val="107000"/>
              </a:lnSpc>
              <a:spcBef>
                <a:spcPts val="0"/>
              </a:spcBef>
              <a:spcAft>
                <a:spcPts val="771"/>
              </a:spcAft>
              <a:buFont typeface="Symbol" panose="05050102010706020507" pitchFamily="18" charset="2"/>
              <a:buChar char=""/>
            </a:pPr>
            <a:r>
              <a:rPr lang="en-US" sz="1200" dirty="0">
                <a:latin typeface="Calibri (Body)"/>
                <a:ea typeface="Calibri" panose="020F0502020204030204" pitchFamily="34" charset="0"/>
                <a:cs typeface="Times New Roman" panose="02020603050405020304" pitchFamily="18" charset="0"/>
              </a:rPr>
              <a:t>Even with the assistance of the engineering consultant, the project may still be delayed by a few months. It’s too early to know how much of the schedule we can make up.</a:t>
            </a:r>
          </a:p>
          <a:p>
            <a:pPr marL="330521" indent="-330521">
              <a:lnSpc>
                <a:spcPct val="107000"/>
              </a:lnSpc>
              <a:spcBef>
                <a:spcPts val="0"/>
              </a:spcBef>
              <a:spcAft>
                <a:spcPts val="771"/>
              </a:spcAft>
              <a:buFont typeface="Symbol" panose="05050102010706020507" pitchFamily="18" charset="2"/>
              <a:buChar char=""/>
            </a:pPr>
            <a:endParaRPr lang="en-US" sz="1200" dirty="0">
              <a:latin typeface="Calibri (Body)"/>
              <a:ea typeface="Calibri" panose="020F0502020204030204" pitchFamily="34" charset="0"/>
              <a:cs typeface="Times New Roman" panose="02020603050405020304" pitchFamily="18" charset="0"/>
            </a:endParaRPr>
          </a:p>
          <a:p>
            <a:pPr>
              <a:lnSpc>
                <a:spcPct val="107000"/>
              </a:lnSpc>
              <a:spcBef>
                <a:spcPts val="0"/>
              </a:spcBef>
              <a:spcAft>
                <a:spcPts val="771"/>
              </a:spcAft>
            </a:pPr>
            <a:r>
              <a:rPr lang="en-US" sz="1200" b="1" dirty="0">
                <a:latin typeface="Calibri (Body)"/>
                <a:ea typeface="Calibri" panose="020F0502020204030204" pitchFamily="34" charset="0"/>
                <a:cs typeface="Times New Roman" panose="02020603050405020304" pitchFamily="18" charset="0"/>
              </a:rPr>
              <a:t>COVID-19 delay</a:t>
            </a:r>
            <a:endParaRPr lang="en-US" sz="1200" dirty="0">
              <a:latin typeface="Calibri (Body)"/>
              <a:ea typeface="Calibri" panose="020F0502020204030204" pitchFamily="34" charset="0"/>
              <a:cs typeface="Times New Roman" panose="02020603050405020304" pitchFamily="18" charset="0"/>
            </a:endParaRPr>
          </a:p>
          <a:p>
            <a:pPr marL="330521" indent="-330521">
              <a:lnSpc>
                <a:spcPct val="107000"/>
              </a:lnSpc>
              <a:spcBef>
                <a:spcPts val="0"/>
              </a:spcBef>
              <a:spcAft>
                <a:spcPts val="0"/>
              </a:spcAft>
              <a:buFont typeface="Symbol" panose="05050102010706020507" pitchFamily="18" charset="2"/>
              <a:buChar char=""/>
            </a:pPr>
            <a:r>
              <a:rPr lang="en-US" sz="1200" dirty="0">
                <a:latin typeface="Calibri (Body)"/>
                <a:ea typeface="Calibri" panose="020F0502020204030204" pitchFamily="34" charset="0"/>
                <a:cs typeface="Times New Roman" panose="02020603050405020304" pitchFamily="18" charset="0"/>
              </a:rPr>
              <a:t>The pandemic slowed much of our work on this project and others. </a:t>
            </a:r>
          </a:p>
          <a:p>
            <a:pPr marL="716130" lvl="1" indent="-275434">
              <a:lnSpc>
                <a:spcPct val="107000"/>
              </a:lnSpc>
              <a:spcBef>
                <a:spcPts val="0"/>
              </a:spcBef>
              <a:spcAft>
                <a:spcPts val="0"/>
              </a:spcAft>
              <a:buFont typeface="Courier New" panose="02070309020205020404" pitchFamily="49" charset="0"/>
              <a:buChar char="o"/>
            </a:pPr>
            <a:r>
              <a:rPr lang="en-US" sz="1200" dirty="0">
                <a:latin typeface="Calibri (Body)"/>
                <a:ea typeface="Calibri" panose="020F0502020204030204" pitchFamily="34" charset="0"/>
                <a:cs typeface="Times New Roman" panose="02020603050405020304" pitchFamily="18" charset="0"/>
              </a:rPr>
              <a:t>Field work was halted for a period last year as the agency developed new safety protocols. </a:t>
            </a:r>
          </a:p>
          <a:p>
            <a:pPr marL="716130" lvl="1" indent="-275434">
              <a:lnSpc>
                <a:spcPct val="107000"/>
              </a:lnSpc>
              <a:spcBef>
                <a:spcPts val="0"/>
              </a:spcBef>
              <a:spcAft>
                <a:spcPts val="0"/>
              </a:spcAft>
              <a:buFont typeface="Courier New" panose="02070309020205020404" pitchFamily="49" charset="0"/>
              <a:buChar char="o"/>
            </a:pPr>
            <a:r>
              <a:rPr lang="en-US" sz="1200" dirty="0">
                <a:latin typeface="Calibri (Body)"/>
                <a:ea typeface="Calibri" panose="020F0502020204030204" pitchFamily="34" charset="0"/>
                <a:cs typeface="Times New Roman" panose="02020603050405020304" pitchFamily="18" charset="0"/>
              </a:rPr>
              <a:t>Furloughs in 2020 reduced the amount of time and staff available to work most projects including this one.  </a:t>
            </a:r>
          </a:p>
          <a:p>
            <a:pPr marL="716130" lvl="1" indent="-275434">
              <a:lnSpc>
                <a:spcPct val="107000"/>
              </a:lnSpc>
              <a:spcBef>
                <a:spcPts val="0"/>
              </a:spcBef>
              <a:spcAft>
                <a:spcPts val="0"/>
              </a:spcAft>
              <a:buFont typeface="Courier New" panose="02070309020205020404" pitchFamily="49" charset="0"/>
              <a:buChar char="o"/>
            </a:pPr>
            <a:r>
              <a:rPr lang="en-US" sz="1200" dirty="0">
                <a:latin typeface="Calibri (Body)"/>
                <a:ea typeface="Calibri" panose="020F0502020204030204" pitchFamily="34" charset="0"/>
                <a:cs typeface="Times New Roman" panose="02020603050405020304" pitchFamily="18" charset="0"/>
              </a:rPr>
              <a:t>A hiring freeze meant that positions needed to complete work couldn’t be filled. </a:t>
            </a:r>
          </a:p>
          <a:p>
            <a:pPr marL="716130" lvl="1" indent="-275434">
              <a:lnSpc>
                <a:spcPct val="107000"/>
              </a:lnSpc>
              <a:spcBef>
                <a:spcPts val="0"/>
              </a:spcBef>
              <a:spcAft>
                <a:spcPts val="0"/>
              </a:spcAft>
              <a:buFont typeface="Courier New" panose="02070309020205020404" pitchFamily="49" charset="0"/>
              <a:buChar char="o"/>
            </a:pPr>
            <a:r>
              <a:rPr lang="en-US" sz="1200" dirty="0">
                <a:latin typeface="Calibri (Body)"/>
                <a:ea typeface="Calibri" panose="020F0502020204030204" pitchFamily="34" charset="0"/>
                <a:cs typeface="Times New Roman" panose="02020603050405020304" pitchFamily="18" charset="0"/>
              </a:rPr>
              <a:t>Some of the many agencies and jurisdictions we must coordinate with on the project experienced similar slowdowns and reduced work capacity.</a:t>
            </a:r>
          </a:p>
          <a:p>
            <a:pPr marL="716130" lvl="1" indent="-275434">
              <a:lnSpc>
                <a:spcPct val="107000"/>
              </a:lnSpc>
              <a:spcBef>
                <a:spcPts val="0"/>
              </a:spcBef>
              <a:spcAft>
                <a:spcPts val="771"/>
              </a:spcAft>
              <a:buFont typeface="Courier New" panose="02070309020205020404" pitchFamily="49" charset="0"/>
              <a:buChar char="o"/>
            </a:pPr>
            <a:r>
              <a:rPr lang="en-US" sz="1200" dirty="0">
                <a:latin typeface="Calibri (Body)"/>
                <a:ea typeface="Calibri" panose="020F0502020204030204" pitchFamily="34" charset="0"/>
                <a:cs typeface="Times New Roman" panose="02020603050405020304" pitchFamily="18" charset="0"/>
              </a:rPr>
              <a:t>The project requires significant coordination with other agencies including BNSF, the Federal Aviation Administration, the Federal Highway Administration, and the cities of Arlington and Marysville.</a:t>
            </a:r>
          </a:p>
          <a:p>
            <a:pPr marL="716130" lvl="1" indent="-275434">
              <a:lnSpc>
                <a:spcPct val="107000"/>
              </a:lnSpc>
              <a:spcBef>
                <a:spcPts val="0"/>
              </a:spcBef>
              <a:spcAft>
                <a:spcPts val="771"/>
              </a:spcAft>
              <a:buFont typeface="Courier New" panose="02070309020205020404" pitchFamily="49" charset="0"/>
              <a:buChar char="o"/>
            </a:pPr>
            <a:endParaRPr lang="en-US" sz="1200" dirty="0">
              <a:latin typeface="Calibri (Body)"/>
              <a:ea typeface="Calibri" panose="020F0502020204030204" pitchFamily="34" charset="0"/>
              <a:cs typeface="Times New Roman" panose="02020603050405020304" pitchFamily="18" charset="0"/>
            </a:endParaRPr>
          </a:p>
          <a:p>
            <a:pPr marL="716130" lvl="1" indent="-275434" defTabSz="881390">
              <a:lnSpc>
                <a:spcPct val="107000"/>
              </a:lnSpc>
              <a:spcBef>
                <a:spcPts val="0"/>
              </a:spcBef>
              <a:spcAft>
                <a:spcPts val="771"/>
              </a:spcAft>
              <a:buFont typeface="Courier New" panose="02070309020205020404" pitchFamily="49" charset="0"/>
              <a:buChar char="o"/>
              <a:defRPr/>
            </a:pPr>
            <a:r>
              <a:rPr lang="en-US" sz="1200" dirty="0">
                <a:latin typeface="Calibri (Body)"/>
              </a:rPr>
              <a:t>We were not able to meet the Environmental Complete milestone for multiple reasons which has us currently behind schedule on other milestones.  COVID prevented FAA from filling their environmental position and we have to work with them on NEPA.  It took about a year to work with the BNSF railroad on one of the intersections.  Also, our office had to pull staff off this project to focus on fish passage and preservation projects.  We have submitted a request to hire a consultant to assist with the delivery of this project.  We need to be starting R/W acquisitions now in order to meet a Q4 2022 RFP date but are way behind schedule.</a:t>
            </a:r>
          </a:p>
          <a:p>
            <a:pPr marL="716130" lvl="1" indent="-275434">
              <a:lnSpc>
                <a:spcPct val="107000"/>
              </a:lnSpc>
              <a:spcBef>
                <a:spcPts val="0"/>
              </a:spcBef>
              <a:spcAft>
                <a:spcPts val="771"/>
              </a:spcAft>
              <a:buFont typeface="Courier New" panose="02070309020205020404" pitchFamily="49" charset="0"/>
              <a:buChar char="o"/>
            </a:pPr>
            <a:endParaRPr lang="en-US" sz="1200" dirty="0">
              <a:latin typeface="Calibri (Body)"/>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13</a:t>
            </a:fld>
            <a:endParaRPr lang="en-US"/>
          </a:p>
        </p:txBody>
      </p:sp>
    </p:spTree>
    <p:extLst>
      <p:ext uri="{BB962C8B-B14F-4D97-AF65-F5344CB8AC3E}">
        <p14:creationId xmlns:p14="http://schemas.microsoft.com/office/powerpoint/2010/main" val="21769417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1390">
              <a:defRPr/>
            </a:pPr>
            <a:r>
              <a:rPr lang="en-US" sz="1200" dirty="0">
                <a:latin typeface="Calibri" panose="020F0502020204030204" pitchFamily="34" charset="0"/>
                <a:ea typeface="Calibri" panose="020F0502020204030204" pitchFamily="34" charset="0"/>
              </a:rPr>
              <a:t>It looks like you have this pretty well down.  The city understands our funding and says that they can have the developers fund the improvements at 63</a:t>
            </a:r>
            <a:r>
              <a:rPr lang="en-US" sz="1200" baseline="30000" dirty="0">
                <a:latin typeface="Calibri" panose="020F0502020204030204" pitchFamily="34" charset="0"/>
                <a:ea typeface="Calibri" panose="020F0502020204030204" pitchFamily="34" charset="0"/>
              </a:rPr>
              <a:t>rd</a:t>
            </a:r>
            <a:r>
              <a:rPr lang="en-US" sz="1200" dirty="0">
                <a:latin typeface="Calibri" panose="020F0502020204030204" pitchFamily="34" charset="0"/>
                <a:ea typeface="Calibri" panose="020F0502020204030204" pitchFamily="34" charset="0"/>
              </a:rPr>
              <a:t>.  But from a traffic standpoint, we normally don’t allow intersections to be closer than ½ mile for this type of highway.  Placing an additional RAB at 63</a:t>
            </a:r>
            <a:r>
              <a:rPr lang="en-US" sz="1200" baseline="30000" dirty="0">
                <a:latin typeface="Calibri" panose="020F0502020204030204" pitchFamily="34" charset="0"/>
                <a:ea typeface="Calibri" panose="020F0502020204030204" pitchFamily="34" charset="0"/>
              </a:rPr>
              <a:t>rd</a:t>
            </a:r>
            <a:r>
              <a:rPr lang="en-US" sz="1200" dirty="0">
                <a:latin typeface="Calibri" panose="020F0502020204030204" pitchFamily="34" charset="0"/>
                <a:ea typeface="Calibri" panose="020F0502020204030204" pitchFamily="34" charset="0"/>
              </a:rPr>
              <a:t> would negatively affect the highway from a safety and a mobility perspective, so WSDOT is not supportive of a full intersection.  My understanding is that the city controls access to the highway, so if they would like to install a right in right out roadway, it is within their authority to do.  WSDOT controls the operational function of the highway, so WSDOT will have the final say on if a full intersection would be allowed.</a:t>
            </a:r>
          </a:p>
          <a:p>
            <a:endParaRPr lang="en-US" dirty="0"/>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14</a:t>
            </a:fld>
            <a:endParaRPr lang="en-US"/>
          </a:p>
        </p:txBody>
      </p:sp>
    </p:spTree>
    <p:extLst>
      <p:ext uri="{BB962C8B-B14F-4D97-AF65-F5344CB8AC3E}">
        <p14:creationId xmlns:p14="http://schemas.microsoft.com/office/powerpoint/2010/main" val="15632639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mn-lt"/>
              </a:rPr>
              <a:t>So I’m here to share with you an update on the SR531, 43</a:t>
            </a:r>
            <a:r>
              <a:rPr lang="en-US" baseline="30000" dirty="0">
                <a:solidFill>
                  <a:srgbClr val="000000"/>
                </a:solidFill>
                <a:latin typeface="+mn-lt"/>
              </a:rPr>
              <a:t>rd</a:t>
            </a:r>
            <a:r>
              <a:rPr lang="en-US" dirty="0">
                <a:solidFill>
                  <a:srgbClr val="000000"/>
                </a:solidFill>
                <a:latin typeface="+mn-lt"/>
              </a:rPr>
              <a:t> to 67</a:t>
            </a:r>
            <a:r>
              <a:rPr lang="en-US" baseline="30000" dirty="0">
                <a:solidFill>
                  <a:srgbClr val="000000"/>
                </a:solidFill>
                <a:latin typeface="+mn-lt"/>
              </a:rPr>
              <a:t>th</a:t>
            </a:r>
            <a:r>
              <a:rPr lang="en-US" dirty="0">
                <a:solidFill>
                  <a:srgbClr val="000000"/>
                </a:solidFill>
                <a:latin typeface="+mn-lt"/>
              </a:rPr>
              <a:t> Ave widening effort, just south of the Arlington Airport.  As I’m sure you are aware, this is currently a 2 lane, </a:t>
            </a:r>
            <a:r>
              <a:rPr lang="en-US" dirty="0" err="1">
                <a:solidFill>
                  <a:srgbClr val="000000"/>
                </a:solidFill>
                <a:latin typeface="+mn-lt"/>
              </a:rPr>
              <a:t>xxmph</a:t>
            </a:r>
            <a:r>
              <a:rPr lang="en-US" dirty="0">
                <a:solidFill>
                  <a:srgbClr val="000000"/>
                </a:solidFill>
                <a:latin typeface="+mn-lt"/>
              </a:rPr>
              <a:t> facility with stoplight controlled Intersections.</a:t>
            </a:r>
          </a:p>
          <a:p>
            <a:endParaRPr lang="en-US" b="1" dirty="0">
              <a:solidFill>
                <a:srgbClr val="000000"/>
              </a:solidFill>
              <a:latin typeface="+mn-lt"/>
            </a:endParaRPr>
          </a:p>
          <a:p>
            <a:r>
              <a:rPr lang="en-US" b="1" dirty="0">
                <a:solidFill>
                  <a:srgbClr val="000000"/>
                </a:solidFill>
                <a:latin typeface="+mn-lt"/>
              </a:rPr>
              <a:t>PROJECT LOCATION </a:t>
            </a:r>
            <a:br>
              <a:rPr lang="en-US" dirty="0">
                <a:solidFill>
                  <a:srgbClr val="000000"/>
                </a:solidFill>
                <a:latin typeface="+mn-lt"/>
              </a:rPr>
            </a:br>
            <a:br>
              <a:rPr lang="en-US" dirty="0">
                <a:solidFill>
                  <a:srgbClr val="000000"/>
                </a:solidFill>
                <a:latin typeface="+mn-lt"/>
              </a:rPr>
            </a:br>
            <a:r>
              <a:rPr lang="en-US" dirty="0">
                <a:solidFill>
                  <a:srgbClr val="000000"/>
                </a:solidFill>
                <a:latin typeface="+mn-lt"/>
              </a:rPr>
              <a:t>State Route 531/172nd Street Northeast runs through the city of Arlington and into Snohomish County near the Arlington Municipal Airport. </a:t>
            </a:r>
          </a:p>
          <a:p>
            <a:r>
              <a:rPr lang="en-US" dirty="0">
                <a:solidFill>
                  <a:srgbClr val="000000"/>
                </a:solidFill>
                <a:latin typeface="+mn-lt"/>
              </a:rPr>
              <a:t>Increasing mobility to decrease congestion especially in the runway protection zone. </a:t>
            </a:r>
          </a:p>
          <a:p>
            <a:r>
              <a:rPr lang="en-US" dirty="0">
                <a:solidFill>
                  <a:srgbClr val="000000"/>
                </a:solidFill>
                <a:latin typeface="+mn-lt"/>
              </a:rPr>
              <a:t>Two-mile stretch of highway between 43rd Avenue Northeast and 67th Avenue Northeast. Project will </a:t>
            </a:r>
            <a:r>
              <a:rPr lang="en-US" dirty="0">
                <a:latin typeface="+mn-lt"/>
                <a:ea typeface="Calibri" panose="020F0502020204030204" pitchFamily="34" charset="0"/>
                <a:cs typeface="Times New Roman" panose="02020603050405020304" pitchFamily="18" charset="0"/>
              </a:rPr>
              <a:t>improve safety and maintain traffic flow </a:t>
            </a:r>
            <a:br>
              <a:rPr lang="en-US" dirty="0">
                <a:latin typeface="+mn-lt"/>
                <a:ea typeface="Calibri" panose="020F0502020204030204" pitchFamily="34" charset="0"/>
                <a:cs typeface="Times New Roman" panose="02020603050405020304" pitchFamily="18" charset="0"/>
              </a:rPr>
            </a:br>
            <a:r>
              <a:rPr lang="en-US" dirty="0">
                <a:latin typeface="+mn-lt"/>
                <a:ea typeface="Calibri" panose="020F0502020204030204" pitchFamily="34" charset="0"/>
                <a:cs typeface="Times New Roman" panose="02020603050405020304" pitchFamily="18" charset="0"/>
              </a:rPr>
              <a:t>on this busy stretch of highway in Arlington.</a:t>
            </a:r>
          </a:p>
          <a:p>
            <a:endParaRPr lang="en-US" b="1" dirty="0">
              <a:solidFill>
                <a:srgbClr val="000000"/>
              </a:solidFill>
              <a:latin typeface="+mn-lt"/>
              <a:ea typeface="Times New Roman" panose="02020603050405020304" pitchFamily="18" charset="0"/>
            </a:endParaRPr>
          </a:p>
          <a:p>
            <a:r>
              <a:rPr lang="en-US" b="1" dirty="0">
                <a:solidFill>
                  <a:srgbClr val="000000"/>
                </a:solidFill>
                <a:latin typeface="+mn-lt"/>
                <a:ea typeface="Times New Roman" panose="02020603050405020304" pitchFamily="18" charset="0"/>
              </a:rPr>
              <a:t>***Traffic Volumes: </a:t>
            </a:r>
            <a:r>
              <a:rPr lang="en-US" dirty="0">
                <a:latin typeface="+mn-lt"/>
                <a:ea typeface="Times New Roman" panose="02020603050405020304" pitchFamily="18" charset="0"/>
              </a:rPr>
              <a:t>In 2018 the ADT was 26,000 vehicles per day at 43</a:t>
            </a:r>
            <a:r>
              <a:rPr lang="en-US" baseline="30000" dirty="0">
                <a:latin typeface="+mn-lt"/>
                <a:ea typeface="Times New Roman" panose="02020603050405020304" pitchFamily="18" charset="0"/>
              </a:rPr>
              <a:t>rd</a:t>
            </a:r>
            <a:r>
              <a:rPr lang="en-US" dirty="0">
                <a:latin typeface="+mn-lt"/>
                <a:ea typeface="Times New Roman" panose="02020603050405020304" pitchFamily="18" charset="0"/>
              </a:rPr>
              <a:t> Ave NE.  According to projections, in 2024 it is estimated to rise to 29,000 (however this may underestimate the impact of the localized development) and is estimated to rise to 37,000 by 2040.</a:t>
            </a:r>
            <a:endParaRPr lang="en-US" dirty="0">
              <a:latin typeface="+mn-lt"/>
              <a:ea typeface="Calibri" panose="020F0502020204030204" pitchFamily="34" charset="0"/>
            </a:endParaRPr>
          </a:p>
          <a:p>
            <a:br>
              <a:rPr lang="en-US" dirty="0">
                <a:solidFill>
                  <a:srgbClr val="000000"/>
                </a:solidFill>
                <a:latin typeface="+mn-lt"/>
                <a:ea typeface="Times New Roman" panose="02020603050405020304" pitchFamily="18" charset="0"/>
              </a:rPr>
            </a:br>
            <a:endParaRPr lang="en-US" dirty="0">
              <a:solidFill>
                <a:srgbClr val="000000"/>
              </a:solidFill>
              <a:latin typeface="+mn-lt"/>
              <a:ea typeface="Times New Roman" panose="02020603050405020304" pitchFamily="18" charset="0"/>
            </a:endParaRPr>
          </a:p>
          <a:p>
            <a:r>
              <a:rPr lang="en-US" dirty="0">
                <a:solidFill>
                  <a:srgbClr val="000000"/>
                </a:solidFill>
                <a:latin typeface="+mn-lt"/>
                <a:ea typeface="Times New Roman" panose="02020603050405020304" pitchFamily="18" charset="0"/>
              </a:rPr>
              <a:t>Is this a safety or mobility project = both. </a:t>
            </a:r>
          </a:p>
          <a:p>
            <a:endParaRPr lang="en-US" dirty="0">
              <a:solidFill>
                <a:srgbClr val="000000"/>
              </a:solidFill>
              <a:latin typeface="+mn-lt"/>
              <a:ea typeface="Times New Roman" panose="02020603050405020304" pitchFamily="18" charset="0"/>
            </a:endParaRPr>
          </a:p>
          <a:p>
            <a:pPr>
              <a:lnSpc>
                <a:spcPct val="107000"/>
              </a:lnSpc>
              <a:spcBef>
                <a:spcPts val="0"/>
              </a:spcBef>
              <a:spcAft>
                <a:spcPts val="771"/>
              </a:spcAft>
            </a:pPr>
            <a:r>
              <a:rPr lang="en-US" dirty="0">
                <a:latin typeface="+mn-lt"/>
                <a:ea typeface="Calibri" panose="020F0502020204030204" pitchFamily="34" charset="0"/>
                <a:cs typeface="Times New Roman" panose="02020603050405020304" pitchFamily="18" charset="0"/>
              </a:rPr>
              <a:t>This project will: </a:t>
            </a:r>
          </a:p>
          <a:p>
            <a:pPr marL="165261" indent="-165261">
              <a:lnSpc>
                <a:spcPct val="107000"/>
              </a:lnSpc>
              <a:spcBef>
                <a:spcPts val="0"/>
              </a:spcBef>
              <a:spcAft>
                <a:spcPts val="771"/>
              </a:spcAft>
              <a:buFont typeface="Arial" panose="020B0604020202020204" pitchFamily="34" charset="0"/>
              <a:buChar char="•"/>
            </a:pPr>
            <a:r>
              <a:rPr lang="en-US" dirty="0">
                <a:latin typeface="+mn-lt"/>
                <a:ea typeface="Times New Roman" panose="02020603050405020304" pitchFamily="18" charset="0"/>
              </a:rPr>
              <a:t>Widen SR 531 to four lanes from 43</a:t>
            </a:r>
            <a:r>
              <a:rPr lang="en-US" baseline="30000" dirty="0">
                <a:latin typeface="+mn-lt"/>
                <a:ea typeface="Times New Roman" panose="02020603050405020304" pitchFamily="18" charset="0"/>
              </a:rPr>
              <a:t>rd</a:t>
            </a:r>
            <a:r>
              <a:rPr lang="en-US" dirty="0">
                <a:latin typeface="+mn-lt"/>
                <a:ea typeface="Times New Roman" panose="02020603050405020304" pitchFamily="18" charset="0"/>
              </a:rPr>
              <a:t> to 6</a:t>
            </a:r>
            <a:r>
              <a:rPr lang="en-US" baseline="30000" dirty="0">
                <a:latin typeface="+mn-lt"/>
                <a:ea typeface="Times New Roman" panose="02020603050405020304" pitchFamily="18" charset="0"/>
              </a:rPr>
              <a:t>th</a:t>
            </a:r>
            <a:r>
              <a:rPr lang="en-US" dirty="0">
                <a:latin typeface="+mn-lt"/>
                <a:ea typeface="Times New Roman" panose="02020603050405020304" pitchFamily="18" charset="0"/>
              </a:rPr>
              <a:t> Ave NE. </a:t>
            </a:r>
          </a:p>
          <a:p>
            <a:pPr marL="165261" indent="-165261">
              <a:spcBef>
                <a:spcPts val="0"/>
              </a:spcBef>
              <a:spcAft>
                <a:spcPts val="0"/>
              </a:spcAft>
              <a:buFont typeface="Arial" panose="020B0604020202020204" pitchFamily="34" charset="0"/>
              <a:buChar char="•"/>
              <a:tabLst>
                <a:tab pos="440695" algn="l"/>
              </a:tabLst>
            </a:pPr>
            <a:r>
              <a:rPr lang="en-US" dirty="0">
                <a:latin typeface="+mn-lt"/>
                <a:ea typeface="Times New Roman" panose="02020603050405020304" pitchFamily="18" charset="0"/>
              </a:rPr>
              <a:t>Install sidewalk and bicycle lanes on both sides</a:t>
            </a:r>
          </a:p>
          <a:p>
            <a:pPr marL="165261" indent="-165261">
              <a:spcBef>
                <a:spcPts val="0"/>
              </a:spcBef>
              <a:spcAft>
                <a:spcPts val="0"/>
              </a:spcAft>
              <a:buFont typeface="Arial" panose="020B0604020202020204" pitchFamily="34" charset="0"/>
              <a:buChar char="•"/>
              <a:tabLst>
                <a:tab pos="440695" algn="l"/>
              </a:tabLst>
            </a:pPr>
            <a:r>
              <a:rPr lang="en-US" dirty="0">
                <a:latin typeface="+mn-lt"/>
                <a:ea typeface="Times New Roman" panose="02020603050405020304" pitchFamily="18" charset="0"/>
              </a:rPr>
              <a:t>Build two lane roundabouts at </a:t>
            </a:r>
          </a:p>
          <a:p>
            <a:pPr marL="716130" lvl="1" indent="-275434">
              <a:lnSpc>
                <a:spcPct val="107000"/>
              </a:lnSpc>
              <a:spcBef>
                <a:spcPts val="0"/>
              </a:spcBef>
              <a:spcAft>
                <a:spcPts val="0"/>
              </a:spcAft>
              <a:buFont typeface="Courier New" panose="02070309020205020404" pitchFamily="49" charset="0"/>
              <a:buChar char="o"/>
            </a:pPr>
            <a:r>
              <a:rPr lang="en-US" dirty="0">
                <a:latin typeface="+mn-lt"/>
                <a:ea typeface="Calibri" panose="020F0502020204030204" pitchFamily="34" charset="0"/>
                <a:cs typeface="Times New Roman" panose="02020603050405020304" pitchFamily="18" charset="0"/>
              </a:rPr>
              <a:t>43rd Avenue Northeast</a:t>
            </a:r>
          </a:p>
          <a:p>
            <a:pPr marL="716130" lvl="1" indent="-275434">
              <a:lnSpc>
                <a:spcPct val="107000"/>
              </a:lnSpc>
              <a:spcBef>
                <a:spcPts val="0"/>
              </a:spcBef>
              <a:spcAft>
                <a:spcPts val="0"/>
              </a:spcAft>
              <a:buFont typeface="Courier New" panose="02070309020205020404" pitchFamily="49" charset="0"/>
              <a:buChar char="o"/>
            </a:pPr>
            <a:r>
              <a:rPr lang="en-US" dirty="0">
                <a:latin typeface="+mn-lt"/>
                <a:ea typeface="Calibri" panose="020F0502020204030204" pitchFamily="34" charset="0"/>
                <a:cs typeface="Times New Roman" panose="02020603050405020304" pitchFamily="18" charset="0"/>
              </a:rPr>
              <a:t>51st Avenue Northeast</a:t>
            </a:r>
          </a:p>
          <a:p>
            <a:pPr marL="716130" lvl="1" indent="-275434">
              <a:lnSpc>
                <a:spcPct val="107000"/>
              </a:lnSpc>
              <a:spcBef>
                <a:spcPts val="0"/>
              </a:spcBef>
              <a:spcAft>
                <a:spcPts val="0"/>
              </a:spcAft>
              <a:buFont typeface="Courier New" panose="02070309020205020404" pitchFamily="49" charset="0"/>
              <a:buChar char="o"/>
            </a:pPr>
            <a:r>
              <a:rPr lang="en-US" dirty="0">
                <a:latin typeface="+mn-lt"/>
                <a:ea typeface="Calibri" panose="020F0502020204030204" pitchFamily="34" charset="0"/>
                <a:cs typeface="Times New Roman" panose="02020603050405020304" pitchFamily="18" charset="0"/>
              </a:rPr>
              <a:t>59th Avenue Northeast</a:t>
            </a:r>
          </a:p>
          <a:p>
            <a:pPr marL="716130" lvl="1" indent="-275434">
              <a:lnSpc>
                <a:spcPct val="107000"/>
              </a:lnSpc>
              <a:spcBef>
                <a:spcPts val="0"/>
              </a:spcBef>
              <a:spcAft>
                <a:spcPts val="771"/>
              </a:spcAft>
              <a:buFont typeface="Courier New" panose="02070309020205020404" pitchFamily="49" charset="0"/>
              <a:buChar char="o"/>
            </a:pPr>
            <a:r>
              <a:rPr lang="en-US" dirty="0">
                <a:latin typeface="+mn-lt"/>
                <a:ea typeface="Calibri" panose="020F0502020204030204" pitchFamily="34" charset="0"/>
                <a:cs typeface="Times New Roman" panose="02020603050405020304" pitchFamily="18" charset="0"/>
              </a:rPr>
              <a:t>67th Avenue Northeast</a:t>
            </a:r>
          </a:p>
          <a:p>
            <a:pPr marL="165261" indent="-165261">
              <a:lnSpc>
                <a:spcPct val="107000"/>
              </a:lnSpc>
              <a:spcBef>
                <a:spcPts val="0"/>
              </a:spcBef>
              <a:spcAft>
                <a:spcPts val="771"/>
              </a:spcAft>
              <a:buFont typeface="Arial" panose="020B0604020202020204" pitchFamily="34" charset="0"/>
              <a:buChar char="•"/>
            </a:pPr>
            <a:r>
              <a:rPr lang="en-US" dirty="0">
                <a:latin typeface="+mn-lt"/>
                <a:ea typeface="Calibri" panose="020F0502020204030204" pitchFamily="34" charset="0"/>
                <a:cs typeface="Times New Roman" panose="02020603050405020304" pitchFamily="18" charset="0"/>
              </a:rPr>
              <a:t>Reserve space for transit pullouts at the same intersections, raised median will be utilized. </a:t>
            </a:r>
          </a:p>
          <a:p>
            <a:pPr marL="165261" indent="-165261">
              <a:lnSpc>
                <a:spcPct val="107000"/>
              </a:lnSpc>
              <a:spcBef>
                <a:spcPts val="0"/>
              </a:spcBef>
              <a:spcAft>
                <a:spcPts val="771"/>
              </a:spcAft>
              <a:buFont typeface="Arial" panose="020B0604020202020204" pitchFamily="34" charset="0"/>
              <a:buChar char="•"/>
            </a:pPr>
            <a:r>
              <a:rPr lang="en-US" dirty="0">
                <a:latin typeface="+mn-lt"/>
                <a:ea typeface="Calibri" panose="020F0502020204030204" pitchFamily="34" charset="0"/>
                <a:cs typeface="Times New Roman" panose="02020603050405020304" pitchFamily="18" charset="0"/>
              </a:rPr>
              <a:t>Other work includes stormwater. </a:t>
            </a:r>
          </a:p>
          <a:p>
            <a:pPr marL="716130" lvl="1" indent="-275434">
              <a:lnSpc>
                <a:spcPct val="107000"/>
              </a:lnSpc>
              <a:spcBef>
                <a:spcPts val="0"/>
              </a:spcBef>
              <a:spcAft>
                <a:spcPts val="771"/>
              </a:spcAft>
              <a:buFont typeface="Courier New" panose="02070309020205020404" pitchFamily="49" charset="0"/>
              <a:buChar char="o"/>
            </a:pPr>
            <a:endParaRPr lang="en-US" dirty="0">
              <a:latin typeface="Arial" panose="020B0604020202020204" pitchFamily="34" charset="0"/>
              <a:ea typeface="Calibri" panose="020F0502020204030204" pitchFamily="34" charset="0"/>
              <a:cs typeface="Times New Roman" panose="02020603050405020304" pitchFamily="18" charset="0"/>
            </a:endParaRPr>
          </a:p>
          <a:p>
            <a:pPr marL="440695" lvl="1">
              <a:lnSpc>
                <a:spcPct val="107000"/>
              </a:lnSpc>
              <a:spcBef>
                <a:spcPts val="0"/>
              </a:spcBef>
              <a:spcAft>
                <a:spcPts val="771"/>
              </a:spcAft>
            </a:pPr>
            <a:endParaRPr lang="en-US" dirty="0">
              <a:latin typeface="Arial" panose="020B0604020202020204" pitchFamily="34" charset="0"/>
              <a:ea typeface="Calibri" panose="020F0502020204030204" pitchFamily="34" charset="0"/>
              <a:cs typeface="Times New Roman" panose="02020603050405020304" pitchFamily="18" charset="0"/>
            </a:endParaRPr>
          </a:p>
          <a:p>
            <a:endParaRPr lang="en-US" sz="1700" dirty="0">
              <a:latin typeface="Segoe UI" panose="020B0502040204020203" pitchFamily="34"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2</a:t>
            </a:fld>
            <a:endParaRPr lang="en-US"/>
          </a:p>
        </p:txBody>
      </p:sp>
    </p:spTree>
    <p:extLst>
      <p:ext uri="{BB962C8B-B14F-4D97-AF65-F5344CB8AC3E}">
        <p14:creationId xmlns:p14="http://schemas.microsoft.com/office/powerpoint/2010/main" val="3362257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panose="020F0502020204030204" pitchFamily="34" charset="0"/>
              </a:rPr>
              <a:t>Let me start with a bit of history on this collaborative effort. Discussion of this corridor with the City have gone back as far as 2008.  Even back then it was apparent that Commercial and residential growth, then and into he future, was creating mobility challenges here.  Congestion leads to delays and congestion leads to collisions and a lessening of safety. In addition this highway abuts the south end of the Arlington Airport.  Congestion in the area of the Runway.  In the event of an airport emergency, cars stopped in this area could worsen an emergency tremendously.   </a:t>
            </a:r>
          </a:p>
          <a:p>
            <a:endParaRPr lang="en-US" dirty="0">
              <a:latin typeface="Calibri" panose="020F0502020204030204" pitchFamily="34" charset="0"/>
            </a:endParaRPr>
          </a:p>
          <a:p>
            <a:pPr defTabSz="881390">
              <a:defRPr/>
            </a:pPr>
            <a:r>
              <a:rPr lang="en-US" dirty="0">
                <a:solidFill>
                  <a:srgbClr val="000000"/>
                </a:solidFill>
                <a:latin typeface="Calibri" panose="020F0502020204030204" pitchFamily="34" charset="0"/>
              </a:rPr>
              <a:t>In 2019, 26,000 vehicles used this stretch of highway daily, compared with 18,000 vehicles in 1999. </a:t>
            </a:r>
            <a:br>
              <a:rPr lang="en-US" dirty="0">
                <a:solidFill>
                  <a:srgbClr val="000000"/>
                </a:solidFill>
                <a:latin typeface="Calibri" panose="020F0502020204030204" pitchFamily="34" charset="0"/>
              </a:rPr>
            </a:br>
            <a:r>
              <a:rPr lang="en-US" dirty="0">
                <a:solidFill>
                  <a:srgbClr val="000000"/>
                </a:solidFill>
                <a:latin typeface="Calibri" panose="020F0502020204030204" pitchFamily="34" charset="0"/>
              </a:rPr>
              <a:t>An average of three serious crashes happen in this area each year.</a:t>
            </a:r>
          </a:p>
          <a:p>
            <a:pPr defTabSz="881390">
              <a:defRPr/>
            </a:pPr>
            <a:endParaRPr lang="en-US"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r>
              <a:rPr lang="en-US" dirty="0">
                <a:highlight>
                  <a:srgbClr val="FFFF00"/>
                </a:highlight>
                <a:latin typeface="Calibri" panose="020F0502020204030204" pitchFamily="34" charset="0"/>
              </a:rPr>
              <a:t>So from this early collaboration a list of recommendations for the corridor were created from this analysis. </a:t>
            </a:r>
          </a:p>
          <a:p>
            <a:r>
              <a:rPr lang="en-US" dirty="0">
                <a:highlight>
                  <a:srgbClr val="FFFF00"/>
                </a:highlight>
                <a:latin typeface="Calibri" panose="020F0502020204030204" pitchFamily="34" charset="0"/>
              </a:rPr>
              <a:t>The pre-design analysis included preliminary engineering to develop initial estimates for construction cost and right-of-way needs. </a:t>
            </a:r>
          </a:p>
          <a:p>
            <a:endParaRPr lang="en-US" dirty="0">
              <a:highlight>
                <a:srgbClr val="FFFF00"/>
              </a:highlight>
              <a:latin typeface="Calibri" panose="020F0502020204030204" pitchFamily="34" charset="0"/>
            </a:endParaRPr>
          </a:p>
          <a:p>
            <a:pPr marL="716130" lvl="1" indent="-275434">
              <a:lnSpc>
                <a:spcPct val="107000"/>
              </a:lnSpc>
              <a:spcBef>
                <a:spcPts val="0"/>
              </a:spcBef>
              <a:spcAft>
                <a:spcPts val="0"/>
              </a:spcAft>
              <a:buFont typeface="Courier New" panose="02070309020205020404" pitchFamily="49" charset="0"/>
              <a:buChar char="o"/>
            </a:pPr>
            <a:r>
              <a:rPr lang="en-US" dirty="0">
                <a:highlight>
                  <a:srgbClr val="FFFF00"/>
                </a:highlight>
                <a:latin typeface="Calibri" panose="020F0502020204030204" pitchFamily="34" charset="0"/>
              </a:rPr>
              <a:t>So it was from those early discussions that the framework was laid for the 4 lane facility with intersection improvements at </a:t>
            </a:r>
            <a:br>
              <a:rPr lang="en-US" dirty="0">
                <a:highlight>
                  <a:srgbClr val="FFFF00"/>
                </a:highlight>
                <a:latin typeface="Calibri" panose="020F0502020204030204" pitchFamily="34" charset="0"/>
              </a:rPr>
            </a:br>
            <a:r>
              <a:rPr lang="en-US" dirty="0">
                <a:highlight>
                  <a:srgbClr val="FFFF00"/>
                </a:highlight>
                <a:latin typeface="Calibri" panose="020F0502020204030204" pitchFamily="34" charset="0"/>
              </a:rPr>
              <a:t>43,</a:t>
            </a:r>
            <a:br>
              <a:rPr lang="en-US" dirty="0">
                <a:highlight>
                  <a:srgbClr val="FFFF00"/>
                </a:highlight>
                <a:latin typeface="Calibri" panose="020F0502020204030204" pitchFamily="34" charset="0"/>
              </a:rPr>
            </a:br>
            <a:r>
              <a:rPr lang="en-US" dirty="0">
                <a:highlight>
                  <a:srgbClr val="FFFF00"/>
                </a:highlight>
                <a:latin typeface="Calibri" panose="020F0502020204030204" pitchFamily="34" charset="0"/>
              </a:rPr>
              <a:t> </a:t>
            </a:r>
            <a:r>
              <a:rPr lang="en-US" dirty="0">
                <a:latin typeface="Calibri" panose="020F0502020204030204" pitchFamily="34" charset="0"/>
                <a:ea typeface="Calibri" panose="020F0502020204030204" pitchFamily="34" charset="0"/>
                <a:cs typeface="Times New Roman" panose="02020603050405020304" pitchFamily="18" charset="0"/>
              </a:rPr>
              <a:t>51st Avenue Northeast</a:t>
            </a:r>
          </a:p>
          <a:p>
            <a:pPr marL="716130" lvl="1" indent="-275434">
              <a:lnSpc>
                <a:spcPct val="107000"/>
              </a:lnSpc>
              <a:spcBef>
                <a:spcPts val="0"/>
              </a:spcBef>
              <a:spcAft>
                <a:spcPts val="0"/>
              </a:spcAft>
              <a:buFont typeface="Courier New" panose="02070309020205020404" pitchFamily="49" charset="0"/>
              <a:buChar char="o"/>
            </a:pPr>
            <a:r>
              <a:rPr lang="en-US" dirty="0">
                <a:latin typeface="Calibri" panose="020F0502020204030204" pitchFamily="34" charset="0"/>
                <a:ea typeface="Calibri" panose="020F0502020204030204" pitchFamily="34" charset="0"/>
                <a:cs typeface="Times New Roman" panose="02020603050405020304" pitchFamily="18" charset="0"/>
              </a:rPr>
              <a:t>59th Avenue Northeast</a:t>
            </a:r>
          </a:p>
          <a:p>
            <a:pPr marL="716130" lvl="1" indent="-275434">
              <a:lnSpc>
                <a:spcPct val="107000"/>
              </a:lnSpc>
              <a:spcBef>
                <a:spcPts val="0"/>
              </a:spcBef>
              <a:spcAft>
                <a:spcPts val="771"/>
              </a:spcAft>
              <a:buFont typeface="Courier New" panose="02070309020205020404" pitchFamily="49" charset="0"/>
              <a:buChar char="o"/>
            </a:pPr>
            <a:r>
              <a:rPr lang="en-US" dirty="0">
                <a:latin typeface="Calibri" panose="020F0502020204030204" pitchFamily="34" charset="0"/>
                <a:ea typeface="Calibri" panose="020F0502020204030204" pitchFamily="34" charset="0"/>
                <a:cs typeface="Times New Roman" panose="02020603050405020304" pitchFamily="18" charset="0"/>
              </a:rPr>
              <a:t>67th Avenue Northeast</a:t>
            </a:r>
          </a:p>
          <a:p>
            <a:pPr marL="716130" lvl="1" indent="-275434">
              <a:lnSpc>
                <a:spcPct val="107000"/>
              </a:lnSpc>
              <a:spcBef>
                <a:spcPts val="0"/>
              </a:spcBef>
              <a:spcAft>
                <a:spcPts val="771"/>
              </a:spcAft>
              <a:buFont typeface="Courier New" panose="02070309020205020404" pitchFamily="49" charset="0"/>
              <a:buChar char="o"/>
            </a:pPr>
            <a:endParaRPr lang="en-US" dirty="0">
              <a:latin typeface="Calibri" panose="020F0502020204030204" pitchFamily="34" charset="0"/>
              <a:ea typeface="Calibri" panose="020F0502020204030204" pitchFamily="34" charset="0"/>
              <a:cs typeface="Times New Roman" panose="02020603050405020304" pitchFamily="18" charset="0"/>
            </a:endParaRPr>
          </a:p>
          <a:p>
            <a:pPr>
              <a:spcBef>
                <a:spcPts val="0"/>
              </a:spcBef>
              <a:spcAft>
                <a:spcPts val="0"/>
              </a:spcAft>
              <a:tabLst>
                <a:tab pos="440695" algn="l"/>
              </a:tabLst>
            </a:pPr>
            <a:r>
              <a:rPr lang="en-US" b="1" dirty="0">
                <a:latin typeface="Calibri" panose="020F0502020204030204" pitchFamily="34" charset="0"/>
                <a:ea typeface="Times New Roman" panose="02020603050405020304" pitchFamily="18" charset="0"/>
              </a:rPr>
              <a:t>Again, project plans to:</a:t>
            </a:r>
          </a:p>
          <a:p>
            <a:pPr marL="165261" indent="-165261">
              <a:spcBef>
                <a:spcPts val="0"/>
              </a:spcBef>
              <a:spcAft>
                <a:spcPts val="0"/>
              </a:spcAft>
              <a:buFont typeface="Arial" panose="020B0604020202020204" pitchFamily="34" charset="0"/>
              <a:buChar char="•"/>
              <a:tabLst>
                <a:tab pos="440695" algn="l"/>
              </a:tabLst>
            </a:pPr>
            <a:r>
              <a:rPr lang="en-US" dirty="0">
                <a:latin typeface="Calibri" panose="020F0502020204030204" pitchFamily="34" charset="0"/>
                <a:ea typeface="Times New Roman" panose="02020603050405020304" pitchFamily="18" charset="0"/>
              </a:rPr>
              <a:t>Widen SR 531 to four lanes from 43</a:t>
            </a:r>
            <a:r>
              <a:rPr lang="en-US" baseline="30000" dirty="0">
                <a:latin typeface="Calibri" panose="020F0502020204030204" pitchFamily="34" charset="0"/>
                <a:ea typeface="Times New Roman" panose="02020603050405020304" pitchFamily="18" charset="0"/>
              </a:rPr>
              <a:t>rd</a:t>
            </a:r>
            <a:r>
              <a:rPr lang="en-US" dirty="0">
                <a:latin typeface="Calibri" panose="020F0502020204030204" pitchFamily="34" charset="0"/>
                <a:ea typeface="Times New Roman" panose="02020603050405020304" pitchFamily="18" charset="0"/>
              </a:rPr>
              <a:t> to 67</a:t>
            </a:r>
            <a:r>
              <a:rPr lang="en-US" baseline="30000" dirty="0">
                <a:latin typeface="Calibri" panose="020F0502020204030204" pitchFamily="34" charset="0"/>
                <a:ea typeface="Times New Roman" panose="02020603050405020304" pitchFamily="18" charset="0"/>
              </a:rPr>
              <a:t>th</a:t>
            </a:r>
            <a:r>
              <a:rPr lang="en-US" dirty="0">
                <a:latin typeface="Calibri" panose="020F0502020204030204" pitchFamily="34" charset="0"/>
                <a:ea typeface="Times New Roman" panose="02020603050405020304" pitchFamily="18" charset="0"/>
              </a:rPr>
              <a:t> Ave NE. </a:t>
            </a:r>
          </a:p>
          <a:p>
            <a:pPr marL="165261" indent="-165261" defTabSz="881390">
              <a:spcBef>
                <a:spcPts val="0"/>
              </a:spcBef>
              <a:spcAft>
                <a:spcPts val="0"/>
              </a:spcAft>
              <a:buFont typeface="Arial" panose="020B0604020202020204" pitchFamily="34" charset="0"/>
              <a:buChar char="•"/>
              <a:tabLst>
                <a:tab pos="440695" algn="l"/>
              </a:tabLst>
              <a:defRPr/>
            </a:pPr>
            <a:r>
              <a:rPr lang="en-US" dirty="0">
                <a:latin typeface="Calibri" panose="020F0502020204030204" pitchFamily="34" charset="0"/>
                <a:ea typeface="Times New Roman" panose="02020603050405020304" pitchFamily="18" charset="0"/>
              </a:rPr>
              <a:t>Install shared use paths on both sides </a:t>
            </a:r>
          </a:p>
          <a:p>
            <a:pPr marL="165261" indent="-165261" defTabSz="881390">
              <a:spcBef>
                <a:spcPts val="0"/>
              </a:spcBef>
              <a:spcAft>
                <a:spcPts val="0"/>
              </a:spcAft>
              <a:buFont typeface="Arial" panose="020B0604020202020204" pitchFamily="34" charset="0"/>
              <a:buChar char="•"/>
              <a:tabLst>
                <a:tab pos="440695" algn="l"/>
              </a:tabLst>
              <a:defRPr/>
            </a:pPr>
            <a:r>
              <a:rPr lang="en-US" dirty="0">
                <a:latin typeface="Calibri" panose="020F0502020204030204" pitchFamily="34" charset="0"/>
                <a:ea typeface="Times New Roman" panose="02020603050405020304" pitchFamily="18" charset="0"/>
              </a:rPr>
              <a:t>Build two lane roundabouts at </a:t>
            </a:r>
          </a:p>
          <a:p>
            <a:pPr marL="716130" lvl="1" indent="-275434">
              <a:lnSpc>
                <a:spcPct val="107000"/>
              </a:lnSpc>
              <a:spcBef>
                <a:spcPts val="0"/>
              </a:spcBef>
              <a:spcAft>
                <a:spcPts val="0"/>
              </a:spcAft>
              <a:buFont typeface="Courier New" panose="02070309020205020404" pitchFamily="49" charset="0"/>
              <a:buChar char="o"/>
            </a:pPr>
            <a:r>
              <a:rPr lang="en-US" dirty="0">
                <a:latin typeface="Calibri" panose="020F0502020204030204" pitchFamily="34" charset="0"/>
                <a:ea typeface="Calibri" panose="020F0502020204030204" pitchFamily="34" charset="0"/>
                <a:cs typeface="Times New Roman" panose="02020603050405020304" pitchFamily="18" charset="0"/>
              </a:rPr>
              <a:t>43rd Avenue Northeast</a:t>
            </a:r>
          </a:p>
          <a:p>
            <a:pPr marL="716130" lvl="1" indent="-275434">
              <a:lnSpc>
                <a:spcPct val="107000"/>
              </a:lnSpc>
              <a:spcBef>
                <a:spcPts val="0"/>
              </a:spcBef>
              <a:spcAft>
                <a:spcPts val="0"/>
              </a:spcAft>
              <a:buFont typeface="Courier New" panose="02070309020205020404" pitchFamily="49" charset="0"/>
              <a:buChar char="o"/>
            </a:pPr>
            <a:r>
              <a:rPr lang="en-US" dirty="0">
                <a:latin typeface="Calibri" panose="020F0502020204030204" pitchFamily="34" charset="0"/>
                <a:ea typeface="Calibri" panose="020F0502020204030204" pitchFamily="34" charset="0"/>
                <a:cs typeface="Times New Roman" panose="02020603050405020304" pitchFamily="18" charset="0"/>
              </a:rPr>
              <a:t>51st Avenue Northeast</a:t>
            </a:r>
          </a:p>
          <a:p>
            <a:pPr marL="716130" lvl="1" indent="-275434">
              <a:lnSpc>
                <a:spcPct val="107000"/>
              </a:lnSpc>
              <a:spcBef>
                <a:spcPts val="0"/>
              </a:spcBef>
              <a:spcAft>
                <a:spcPts val="0"/>
              </a:spcAft>
              <a:buFont typeface="Courier New" panose="02070309020205020404" pitchFamily="49" charset="0"/>
              <a:buChar char="o"/>
            </a:pPr>
            <a:r>
              <a:rPr lang="en-US" dirty="0">
                <a:latin typeface="Calibri" panose="020F0502020204030204" pitchFamily="34" charset="0"/>
                <a:ea typeface="Calibri" panose="020F0502020204030204" pitchFamily="34" charset="0"/>
                <a:cs typeface="Times New Roman" panose="02020603050405020304" pitchFamily="18" charset="0"/>
              </a:rPr>
              <a:t>59th Avenue Northeast</a:t>
            </a:r>
          </a:p>
          <a:p>
            <a:pPr marL="716130" lvl="1" indent="-275434">
              <a:lnSpc>
                <a:spcPct val="107000"/>
              </a:lnSpc>
              <a:spcBef>
                <a:spcPts val="0"/>
              </a:spcBef>
              <a:spcAft>
                <a:spcPts val="771"/>
              </a:spcAft>
              <a:buFont typeface="Courier New" panose="02070309020205020404" pitchFamily="49" charset="0"/>
              <a:buChar char="o"/>
            </a:pPr>
            <a:r>
              <a:rPr lang="en-US" dirty="0">
                <a:latin typeface="Calibri" panose="020F0502020204030204" pitchFamily="34" charset="0"/>
                <a:ea typeface="Calibri" panose="020F0502020204030204" pitchFamily="34" charset="0"/>
                <a:cs typeface="Times New Roman" panose="02020603050405020304" pitchFamily="18" charset="0"/>
              </a:rPr>
              <a:t>67th Avenue Northeast</a:t>
            </a:r>
          </a:p>
          <a:p>
            <a:pPr marL="165261" indent="-165261">
              <a:lnSpc>
                <a:spcPct val="107000"/>
              </a:lnSpc>
              <a:spcBef>
                <a:spcPts val="0"/>
              </a:spcBef>
              <a:spcAft>
                <a:spcPts val="771"/>
              </a:spcAft>
              <a:buFont typeface="Arial" panose="020B0604020202020204" pitchFamily="34" charset="0"/>
              <a:buChar char="•"/>
            </a:pPr>
            <a:r>
              <a:rPr lang="en-US" dirty="0">
                <a:latin typeface="Calibri" panose="020F0502020204030204" pitchFamily="34" charset="0"/>
                <a:ea typeface="Calibri" panose="020F0502020204030204" pitchFamily="34" charset="0"/>
                <a:cs typeface="Times New Roman" panose="02020603050405020304" pitchFamily="18" charset="0"/>
              </a:rPr>
              <a:t>Reserve space for transit stops </a:t>
            </a:r>
          </a:p>
          <a:p>
            <a:pPr marL="165261" indent="-165261">
              <a:lnSpc>
                <a:spcPct val="107000"/>
              </a:lnSpc>
              <a:spcBef>
                <a:spcPts val="0"/>
              </a:spcBef>
              <a:spcAft>
                <a:spcPts val="771"/>
              </a:spcAft>
              <a:buFont typeface="Arial" panose="020B0604020202020204" pitchFamily="34" charset="0"/>
              <a:buChar char="•"/>
            </a:pPr>
            <a:r>
              <a:rPr lang="en-US" dirty="0">
                <a:latin typeface="Calibri" panose="020F0502020204030204" pitchFamily="34" charset="0"/>
                <a:ea typeface="Calibri" panose="020F0502020204030204" pitchFamily="34" charset="0"/>
                <a:cs typeface="Times New Roman" panose="02020603050405020304" pitchFamily="18" charset="0"/>
              </a:rPr>
              <a:t>Raised median will be utilized. </a:t>
            </a:r>
          </a:p>
          <a:p>
            <a:pPr marL="165261" indent="-165261">
              <a:lnSpc>
                <a:spcPct val="107000"/>
              </a:lnSpc>
              <a:spcBef>
                <a:spcPts val="0"/>
              </a:spcBef>
              <a:spcAft>
                <a:spcPts val="771"/>
              </a:spcAft>
              <a:buFont typeface="Arial" panose="020B0604020202020204" pitchFamily="34" charset="0"/>
              <a:buChar char="•"/>
            </a:pPr>
            <a:r>
              <a:rPr lang="en-US" dirty="0">
                <a:latin typeface="Calibri" panose="020F0502020204030204" pitchFamily="34" charset="0"/>
                <a:ea typeface="Calibri" panose="020F0502020204030204" pitchFamily="34" charset="0"/>
                <a:cs typeface="Times New Roman" panose="02020603050405020304" pitchFamily="18" charset="0"/>
              </a:rPr>
              <a:t>Other work includes stormwater</a:t>
            </a:r>
          </a:p>
          <a:p>
            <a:endParaRPr lang="en-US" dirty="0">
              <a:highlight>
                <a:srgbClr val="FFFF00"/>
              </a:highlight>
              <a:latin typeface="Calibri" panose="020F0502020204030204" pitchFamily="34" charset="0"/>
            </a:endParaRPr>
          </a:p>
          <a:p>
            <a:pPr defTabSz="881390">
              <a:defRPr/>
            </a:pPr>
            <a:endParaRPr lang="en-US" dirty="0">
              <a:latin typeface="Calibri" panose="020F0502020204030204" pitchFamily="34" charset="0"/>
              <a:ea typeface="Calibri" panose="020F0502020204030204" pitchFamily="34" charset="0"/>
              <a:cs typeface="Times New Roman" panose="02020603050405020304" pitchFamily="18" charset="0"/>
            </a:endParaRPr>
          </a:p>
          <a:p>
            <a:endParaRPr lang="en-US" dirty="0">
              <a:latin typeface="Calibri" panose="020F0502020204030204" pitchFamily="34" charset="0"/>
            </a:endParaRPr>
          </a:p>
          <a:p>
            <a:endParaRPr lang="en-US" dirty="0">
              <a:latin typeface="Calibri" panose="020F0502020204030204" pitchFamily="34" charset="0"/>
            </a:endParaRPr>
          </a:p>
          <a:p>
            <a:r>
              <a:rPr lang="en-US" dirty="0">
                <a:latin typeface="Calibri" panose="020F0502020204030204" pitchFamily="34" charset="0"/>
              </a:rPr>
              <a:t>HISTORY </a:t>
            </a:r>
          </a:p>
          <a:p>
            <a:br>
              <a:rPr lang="en-US" b="1" dirty="0">
                <a:latin typeface="Calibri" panose="020F0502020204030204" pitchFamily="34" charset="0"/>
              </a:rPr>
            </a:br>
            <a:r>
              <a:rPr lang="en-US" b="1" dirty="0">
                <a:latin typeface="Calibri" panose="020F0502020204030204" pitchFamily="34" charset="0"/>
              </a:rPr>
              <a:t>Note: Image shows backup before development was even slated to be there. </a:t>
            </a:r>
          </a:p>
          <a:p>
            <a:endParaRPr lang="en-US" b="1" dirty="0">
              <a:latin typeface="Calibri" panose="020F0502020204030204" pitchFamily="34" charset="0"/>
            </a:endParaRPr>
          </a:p>
          <a:p>
            <a:r>
              <a:rPr lang="en-US" dirty="0">
                <a:latin typeface="Calibri" panose="020F0502020204030204" pitchFamily="34" charset="0"/>
              </a:rPr>
              <a:t>In the fall of 2008 WSDOT and the city of Arlington began the pre-design analysis in developing a plan to improve safety </a:t>
            </a:r>
            <a:br>
              <a:rPr lang="en-US" dirty="0">
                <a:latin typeface="Calibri" panose="020F0502020204030204" pitchFamily="34" charset="0"/>
              </a:rPr>
            </a:br>
            <a:r>
              <a:rPr lang="en-US" dirty="0">
                <a:latin typeface="Calibri" panose="020F0502020204030204" pitchFamily="34" charset="0"/>
              </a:rPr>
              <a:t>and relieve congestion on SR 531. </a:t>
            </a:r>
            <a:r>
              <a:rPr lang="en-US" dirty="0">
                <a:solidFill>
                  <a:srgbClr val="000000"/>
                </a:solidFill>
                <a:latin typeface="Calibri" panose="020F0502020204030204" pitchFamily="34" charset="0"/>
              </a:rPr>
              <a:t>We came out with a project that could be taken to the legislature. </a:t>
            </a:r>
            <a:endParaRPr lang="en-US" dirty="0">
              <a:latin typeface="Calibri" panose="020F0502020204030204" pitchFamily="34" charset="0"/>
            </a:endParaRPr>
          </a:p>
          <a:p>
            <a:pPr marL="605956" lvl="1" indent="-165261">
              <a:buFont typeface="Courier New" panose="02070309020205020404" pitchFamily="49" charset="0"/>
              <a:buChar char="o"/>
            </a:pPr>
            <a:r>
              <a:rPr lang="en-US" dirty="0">
                <a:latin typeface="Calibri" panose="020F0502020204030204" pitchFamily="34" charset="0"/>
              </a:rPr>
              <a:t>Growth contributes to congestion, delays</a:t>
            </a:r>
          </a:p>
          <a:p>
            <a:pPr marL="605956" lvl="1" indent="-165261">
              <a:buFont typeface="Courier New" panose="02070309020205020404" pitchFamily="49" charset="0"/>
              <a:buChar char="o"/>
            </a:pPr>
            <a:r>
              <a:rPr lang="en-US" dirty="0">
                <a:latin typeface="Calibri" panose="020F0502020204030204" pitchFamily="34" charset="0"/>
              </a:rPr>
              <a:t>Rising congestion leads to more frequent collisions</a:t>
            </a:r>
          </a:p>
          <a:p>
            <a:endParaRPr lang="en-US" b="1" dirty="0">
              <a:highlight>
                <a:srgbClr val="FFFF00"/>
              </a:highlight>
              <a:latin typeface="Calibri" panose="020F0502020204030204" pitchFamily="34" charset="0"/>
            </a:endParaRPr>
          </a:p>
          <a:p>
            <a:r>
              <a:rPr lang="en-US" dirty="0">
                <a:highlight>
                  <a:srgbClr val="FFFF00"/>
                </a:highlight>
                <a:latin typeface="Calibri" panose="020F0502020204030204" pitchFamily="34" charset="0"/>
              </a:rPr>
              <a:t>Arlington’s comprehensive plan called for development of the preliminary design for SR 531 to position the city to implement improvements through partnerships with developers. </a:t>
            </a:r>
          </a:p>
          <a:p>
            <a:endParaRPr lang="en-US" dirty="0">
              <a:highlight>
                <a:srgbClr val="FFFF00"/>
              </a:highlight>
              <a:latin typeface="Calibri" panose="020F0502020204030204" pitchFamily="34" charset="0"/>
            </a:endParaRPr>
          </a:p>
          <a:p>
            <a:r>
              <a:rPr lang="en-US" dirty="0">
                <a:highlight>
                  <a:srgbClr val="FFFF00"/>
                </a:highlight>
                <a:latin typeface="Calibri" panose="020F0502020204030204" pitchFamily="34" charset="0"/>
              </a:rPr>
              <a:t>The collision history was studied and a review of current and forecasted traffic volumes was completed. </a:t>
            </a:r>
          </a:p>
          <a:p>
            <a:r>
              <a:rPr lang="en-US" dirty="0">
                <a:highlight>
                  <a:srgbClr val="FFFF00"/>
                </a:highlight>
                <a:latin typeface="Calibri" panose="020F0502020204030204" pitchFamily="34" charset="0"/>
              </a:rPr>
              <a:t>We connected with stakeholders along the highway to share information and gather feedback about the highway. </a:t>
            </a:r>
          </a:p>
          <a:p>
            <a:r>
              <a:rPr lang="en-US" dirty="0">
                <a:highlight>
                  <a:srgbClr val="FFFF00"/>
                </a:highlight>
                <a:latin typeface="Calibri" panose="020F0502020204030204" pitchFamily="34" charset="0"/>
              </a:rPr>
              <a:t>A list of recommendations for the corridor were created from this analysis. </a:t>
            </a:r>
          </a:p>
          <a:p>
            <a:r>
              <a:rPr lang="en-US" dirty="0">
                <a:highlight>
                  <a:srgbClr val="FFFF00"/>
                </a:highlight>
                <a:latin typeface="Calibri" panose="020F0502020204030204" pitchFamily="34" charset="0"/>
              </a:rPr>
              <a:t>The pre-design analysis included preliminary engineering to develop initial estimates for construction cost and right-of-way needs. </a:t>
            </a:r>
          </a:p>
          <a:p>
            <a:endParaRPr lang="en-US" dirty="0">
              <a:highlight>
                <a:srgbClr val="FFFF00"/>
              </a:highlight>
              <a:latin typeface="Calibri" panose="020F0502020204030204" pitchFamily="34" charset="0"/>
            </a:endParaRPr>
          </a:p>
          <a:p>
            <a:r>
              <a:rPr lang="en-US" dirty="0">
                <a:latin typeface="Calibri" panose="020F0502020204030204" pitchFamily="34" charset="0"/>
              </a:rPr>
              <a:t>It was recognized that this area is actively developing and already has a congestion issue by airport. </a:t>
            </a:r>
          </a:p>
          <a:p>
            <a:pPr defTabSz="881390">
              <a:defRPr/>
            </a:pPr>
            <a:r>
              <a:rPr lang="en-US" dirty="0">
                <a:latin typeface="Calibri" panose="020F0502020204030204" pitchFamily="34" charset="0"/>
                <a:ea typeface="Calibri" panose="020F0502020204030204" pitchFamily="34" charset="0"/>
                <a:cs typeface="Times New Roman" panose="02020603050405020304" pitchFamily="18" charset="0"/>
              </a:rPr>
              <a:t>We wanted to reduce the amount of congestion in front of the Arlington Airport for safety reasons.</a:t>
            </a:r>
          </a:p>
          <a:p>
            <a:r>
              <a:rPr lang="en-US" dirty="0">
                <a:latin typeface="Calibri" panose="020F0502020204030204" pitchFamily="34" charset="0"/>
              </a:rPr>
              <a:t>Runway protection zone. Vehicles queued up – we don’t want vehicles in this emergency/runway protection zone. </a:t>
            </a:r>
          </a:p>
          <a:p>
            <a:endParaRPr lang="en-US" dirty="0">
              <a:latin typeface="Calibri" panose="020F0502020204030204" pitchFamily="34" charset="0"/>
            </a:endParaRPr>
          </a:p>
          <a:p>
            <a:r>
              <a:rPr lang="en-US" dirty="0">
                <a:solidFill>
                  <a:srgbClr val="000000"/>
                </a:solidFill>
                <a:latin typeface="Calibri" panose="020F0502020204030204" pitchFamily="34" charset="0"/>
              </a:rPr>
              <a:t>Development of residential areas east of this busy freight corridor continues to increase annual traffic volumes. </a:t>
            </a:r>
          </a:p>
          <a:p>
            <a:r>
              <a:rPr lang="en-US" dirty="0">
                <a:solidFill>
                  <a:srgbClr val="000000"/>
                </a:solidFill>
                <a:latin typeface="Calibri" panose="020F0502020204030204" pitchFamily="34" charset="0"/>
              </a:rPr>
              <a:t>In 2019, 26,000 vehicles used this stretch of highway daily, compared with 18,000 vehicles in 1999. </a:t>
            </a:r>
            <a:br>
              <a:rPr lang="en-US" dirty="0">
                <a:solidFill>
                  <a:srgbClr val="000000"/>
                </a:solidFill>
                <a:latin typeface="Calibri" panose="020F0502020204030204" pitchFamily="34" charset="0"/>
              </a:rPr>
            </a:br>
            <a:r>
              <a:rPr lang="en-US" dirty="0">
                <a:solidFill>
                  <a:srgbClr val="000000"/>
                </a:solidFill>
                <a:latin typeface="Calibri" panose="020F0502020204030204" pitchFamily="34" charset="0"/>
              </a:rPr>
              <a:t>An average of three serious crashes happen in this area each year.</a:t>
            </a:r>
            <a:endParaRPr lang="en-US"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0"/>
              </a:spcAft>
            </a:pPr>
            <a:endParaRPr lang="en-US" sz="17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3</a:t>
            </a:fld>
            <a:endParaRPr lang="en-US"/>
          </a:p>
        </p:txBody>
      </p:sp>
    </p:spTree>
    <p:extLst>
      <p:ext uri="{BB962C8B-B14F-4D97-AF65-F5344CB8AC3E}">
        <p14:creationId xmlns:p14="http://schemas.microsoft.com/office/powerpoint/2010/main" val="2571532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a:latin typeface="Calibri (Body)"/>
              </a:rPr>
              <a:t>While the Department is the lead for this effort, I really think of this as a Partnership.  We couldn’t have gotten this far with the tremendous efforts and support of many of the stakeholders here.  As we will discuss in a minute, it’s this partnership that led to the ability of this project to receive the Legislatively directed funds.</a:t>
            </a:r>
          </a:p>
          <a:p>
            <a:r>
              <a:rPr lang="en-US" sz="1200" b="1" dirty="0">
                <a:latin typeface="Calibri (Body)"/>
              </a:rPr>
              <a:t>PARTNERS</a:t>
            </a:r>
          </a:p>
          <a:p>
            <a:r>
              <a:rPr lang="en-US" sz="1200" b="1" dirty="0">
                <a:latin typeface="Calibri (Body)"/>
              </a:rPr>
              <a:t>If it were not for the City of Arlington we would not be where we are right now! </a:t>
            </a:r>
          </a:p>
          <a:p>
            <a:pPr defTabSz="881390">
              <a:defRPr/>
            </a:pPr>
            <a:r>
              <a:rPr lang="en-US" sz="1200" dirty="0">
                <a:latin typeface="Calibri (Body)"/>
                <a:ea typeface="Calibri" panose="020F0502020204030204" pitchFamily="34" charset="0"/>
                <a:cs typeface="Times New Roman" panose="02020603050405020304" pitchFamily="18" charset="0"/>
              </a:rPr>
              <a:t>WSDOT has been working closely with the city of Arlington public works staff, local businesses, </a:t>
            </a:r>
            <a:br>
              <a:rPr lang="en-US" sz="1200" dirty="0">
                <a:latin typeface="Calibri (Body)"/>
                <a:ea typeface="Calibri" panose="020F0502020204030204" pitchFamily="34" charset="0"/>
                <a:cs typeface="Times New Roman" panose="02020603050405020304" pitchFamily="18" charset="0"/>
              </a:rPr>
            </a:br>
            <a:r>
              <a:rPr lang="en-US" sz="1200" dirty="0">
                <a:latin typeface="Calibri (Body)"/>
                <a:ea typeface="Calibri" panose="020F0502020204030204" pitchFamily="34" charset="0"/>
                <a:cs typeface="Times New Roman" panose="02020603050405020304" pitchFamily="18" charset="0"/>
              </a:rPr>
              <a:t>the Arlington Municipal Airport, the FAA, Federal Highway Administration, BNSF and many others </a:t>
            </a:r>
            <a:br>
              <a:rPr lang="en-US" sz="1200" dirty="0">
                <a:latin typeface="Calibri (Body)"/>
                <a:ea typeface="Calibri" panose="020F0502020204030204" pitchFamily="34" charset="0"/>
                <a:cs typeface="Times New Roman" panose="02020603050405020304" pitchFamily="18" charset="0"/>
              </a:rPr>
            </a:br>
            <a:r>
              <a:rPr lang="en-US" sz="1200" dirty="0">
                <a:latin typeface="Calibri (Body)"/>
                <a:ea typeface="Calibri" panose="020F0502020204030204" pitchFamily="34" charset="0"/>
                <a:cs typeface="Times New Roman" panose="02020603050405020304" pitchFamily="18" charset="0"/>
              </a:rPr>
              <a:t>during the planning and design of the highway improvements.  </a:t>
            </a:r>
          </a:p>
          <a:p>
            <a:endParaRPr lang="en-US" sz="1200" b="1" dirty="0">
              <a:latin typeface="Calibri (Body)"/>
            </a:endParaRPr>
          </a:p>
          <a:p>
            <a:r>
              <a:rPr lang="en-US" sz="1200" dirty="0">
                <a:latin typeface="Calibri (Body)"/>
                <a:ea typeface="Times New Roman" panose="02020603050405020304" pitchFamily="18" charset="0"/>
              </a:rPr>
              <a:t>Key message:</a:t>
            </a:r>
          </a:p>
          <a:p>
            <a:pPr marL="275434" indent="-275434">
              <a:buFont typeface="Arial" panose="020B0604020202020204" pitchFamily="34" charset="0"/>
              <a:buChar char="•"/>
            </a:pPr>
            <a:r>
              <a:rPr lang="en-US" sz="1200" dirty="0">
                <a:latin typeface="Calibri (Body)"/>
                <a:ea typeface="Times New Roman" panose="02020603050405020304" pitchFamily="18" charset="0"/>
              </a:rPr>
              <a:t>City of Arlington big and center (major player)</a:t>
            </a:r>
          </a:p>
          <a:p>
            <a:pPr marL="275434" indent="-275434">
              <a:buFont typeface="Arial" panose="020B0604020202020204" pitchFamily="34" charset="0"/>
              <a:buChar char="•"/>
            </a:pPr>
            <a:r>
              <a:rPr lang="en-US" sz="1200" dirty="0">
                <a:latin typeface="Calibri (Body)"/>
                <a:ea typeface="Times New Roman" panose="02020603050405020304" pitchFamily="18" charset="0"/>
              </a:rPr>
              <a:t>City of Arlington logo includes Arlington Public Works and the Arlington Municipal Airport</a:t>
            </a:r>
          </a:p>
          <a:p>
            <a:pPr marL="275434" indent="-275434">
              <a:buFont typeface="Arial" panose="020B0604020202020204" pitchFamily="34" charset="0"/>
              <a:buChar char="•"/>
            </a:pPr>
            <a:r>
              <a:rPr lang="en-US" sz="1200" dirty="0">
                <a:latin typeface="Calibri (Body)"/>
                <a:ea typeface="Times New Roman" panose="02020603050405020304" pitchFamily="18" charset="0"/>
              </a:rPr>
              <a:t>Community Transit</a:t>
            </a:r>
          </a:p>
          <a:p>
            <a:pPr marL="275434" indent="-275434">
              <a:buFont typeface="Arial" panose="020B0604020202020204" pitchFamily="34" charset="0"/>
              <a:buChar char="•"/>
            </a:pPr>
            <a:r>
              <a:rPr lang="en-US" sz="1200" dirty="0">
                <a:latin typeface="Calibri (Body)"/>
                <a:ea typeface="Times New Roman" panose="02020603050405020304" pitchFamily="18" charset="0"/>
              </a:rPr>
              <a:t>City of Marysville</a:t>
            </a:r>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4</a:t>
            </a:fld>
            <a:endParaRPr lang="en-US"/>
          </a:p>
        </p:txBody>
      </p:sp>
    </p:spTree>
    <p:extLst>
      <p:ext uri="{BB962C8B-B14F-4D97-AF65-F5344CB8AC3E}">
        <p14:creationId xmlns:p14="http://schemas.microsoft.com/office/powerpoint/2010/main" val="37484017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spcAft>
                <a:spcPts val="0"/>
              </a:spcAft>
              <a:tabLst>
                <a:tab pos="440695" algn="l"/>
              </a:tabLst>
            </a:pPr>
            <a:r>
              <a:rPr lang="en-US" sz="1200" dirty="0">
                <a:latin typeface="Calibri (Body)"/>
                <a:ea typeface="Times New Roman" panose="02020603050405020304" pitchFamily="18" charset="0"/>
              </a:rPr>
              <a:t>So in about 2015 a Cost Risk Assessment was held.  This is a study that looks at the project and it’s recommendation and stives to assign where risks may lie and how those risks will impact the overall project costs and timeframes.  The goal is that with this knowledge we can better manage and minimize those risks.   Include in this study was the:</a:t>
            </a:r>
          </a:p>
          <a:p>
            <a:pPr>
              <a:spcBef>
                <a:spcPts val="0"/>
              </a:spcBef>
              <a:spcAft>
                <a:spcPts val="0"/>
              </a:spcAft>
              <a:tabLst>
                <a:tab pos="440695" algn="l"/>
              </a:tabLst>
            </a:pPr>
            <a:endParaRPr lang="en-US" sz="1200" dirty="0">
              <a:latin typeface="Calibri (Body)"/>
              <a:ea typeface="Times New Roman" panose="02020603050405020304" pitchFamily="18" charset="0"/>
            </a:endParaRPr>
          </a:p>
          <a:p>
            <a:pPr>
              <a:spcBef>
                <a:spcPts val="0"/>
              </a:spcBef>
              <a:spcAft>
                <a:spcPts val="0"/>
              </a:spcAft>
              <a:tabLst>
                <a:tab pos="440695" algn="l"/>
              </a:tabLst>
            </a:pPr>
            <a:r>
              <a:rPr lang="en-US" sz="1200" dirty="0">
                <a:latin typeface="Calibri (Body)"/>
                <a:ea typeface="Times New Roman" panose="02020603050405020304" pitchFamily="18" charset="0"/>
              </a:rPr>
              <a:t>Arlington Airport</a:t>
            </a:r>
            <a:br>
              <a:rPr lang="en-US" sz="1200" dirty="0">
                <a:latin typeface="Calibri (Body)"/>
                <a:ea typeface="Times New Roman" panose="02020603050405020304" pitchFamily="18" charset="0"/>
              </a:rPr>
            </a:br>
            <a:r>
              <a:rPr lang="en-US" sz="1200" dirty="0">
                <a:latin typeface="Calibri (Body)"/>
                <a:ea typeface="Times New Roman" panose="02020603050405020304" pitchFamily="18" charset="0"/>
              </a:rPr>
              <a:t>FAA</a:t>
            </a:r>
          </a:p>
          <a:p>
            <a:pPr>
              <a:spcBef>
                <a:spcPts val="0"/>
              </a:spcBef>
              <a:spcAft>
                <a:spcPts val="0"/>
              </a:spcAft>
              <a:tabLst>
                <a:tab pos="440695" algn="l"/>
              </a:tabLst>
            </a:pPr>
            <a:r>
              <a:rPr lang="en-US" sz="1200" dirty="0">
                <a:latin typeface="Calibri (Body)"/>
                <a:ea typeface="Times New Roman" panose="02020603050405020304" pitchFamily="18" charset="0"/>
              </a:rPr>
              <a:t>WSDOT</a:t>
            </a:r>
          </a:p>
          <a:p>
            <a:pPr>
              <a:spcBef>
                <a:spcPts val="0"/>
              </a:spcBef>
              <a:spcAft>
                <a:spcPts val="0"/>
              </a:spcAft>
              <a:tabLst>
                <a:tab pos="440695" algn="l"/>
              </a:tabLst>
            </a:pPr>
            <a:endParaRPr lang="en-US" sz="1200" dirty="0">
              <a:latin typeface="Calibri (Body)"/>
              <a:ea typeface="Times New Roman" panose="02020603050405020304" pitchFamily="18" charset="0"/>
            </a:endParaRPr>
          </a:p>
          <a:p>
            <a:pPr>
              <a:spcBef>
                <a:spcPts val="0"/>
              </a:spcBef>
              <a:spcAft>
                <a:spcPts val="0"/>
              </a:spcAft>
              <a:tabLst>
                <a:tab pos="440695" algn="l"/>
              </a:tabLst>
            </a:pPr>
            <a:r>
              <a:rPr lang="en-US" sz="1200" b="1" dirty="0">
                <a:latin typeface="Calibri (Body)"/>
                <a:ea typeface="Times New Roman" panose="02020603050405020304" pitchFamily="18" charset="0"/>
              </a:rPr>
              <a:t>Project concerns include (CRA). </a:t>
            </a:r>
          </a:p>
          <a:p>
            <a:pPr marL="165261" indent="-165261">
              <a:spcBef>
                <a:spcPts val="0"/>
              </a:spcBef>
              <a:spcAft>
                <a:spcPts val="0"/>
              </a:spcAft>
              <a:buFont typeface="Arial" panose="020B0604020202020204" pitchFamily="34" charset="0"/>
              <a:buChar char="•"/>
              <a:tabLst>
                <a:tab pos="440695" algn="l"/>
              </a:tabLst>
            </a:pPr>
            <a:r>
              <a:rPr lang="en-US" sz="1200" dirty="0">
                <a:latin typeface="Calibri (Body)"/>
                <a:ea typeface="Times New Roman" panose="02020603050405020304" pitchFamily="18" charset="0"/>
              </a:rPr>
              <a:t>Highway runs through Arlington airport Runway Protection Zone (RPZ) which FAA has restrictions on development over the area. </a:t>
            </a:r>
          </a:p>
          <a:p>
            <a:pPr marL="165261" indent="-165261">
              <a:spcBef>
                <a:spcPts val="0"/>
              </a:spcBef>
              <a:spcAft>
                <a:spcPts val="0"/>
              </a:spcAft>
              <a:buFont typeface="Arial" panose="020B0604020202020204" pitchFamily="34" charset="0"/>
              <a:buChar char="•"/>
              <a:tabLst>
                <a:tab pos="440695" algn="l"/>
              </a:tabLst>
            </a:pPr>
            <a:r>
              <a:rPr lang="en-US" sz="1200" dirty="0">
                <a:latin typeface="Calibri (Body)"/>
                <a:ea typeface="Times New Roman" panose="02020603050405020304" pitchFamily="18" charset="0"/>
              </a:rPr>
              <a:t>Existing utilities located outside the highway ROW that will need to be relocated. </a:t>
            </a:r>
          </a:p>
          <a:p>
            <a:pPr marL="165261" indent="-165261">
              <a:spcBef>
                <a:spcPts val="0"/>
              </a:spcBef>
              <a:spcAft>
                <a:spcPts val="0"/>
              </a:spcAft>
              <a:buFont typeface="Arial" panose="020B0604020202020204" pitchFamily="34" charset="0"/>
              <a:buChar char="•"/>
              <a:tabLst>
                <a:tab pos="440695" algn="l"/>
              </a:tabLst>
            </a:pPr>
            <a:r>
              <a:rPr lang="en-US" sz="1200" dirty="0">
                <a:latin typeface="Calibri (Body)"/>
                <a:ea typeface="Times New Roman" panose="02020603050405020304" pitchFamily="18" charset="0"/>
              </a:rPr>
              <a:t>Airport ROW will be difficult to acquire. </a:t>
            </a:r>
          </a:p>
          <a:p>
            <a:pPr marL="165261" indent="-165261" defTabSz="881390">
              <a:spcBef>
                <a:spcPts val="0"/>
              </a:spcBef>
              <a:spcAft>
                <a:spcPts val="0"/>
              </a:spcAft>
              <a:buFont typeface="Arial" panose="020B0604020202020204" pitchFamily="34" charset="0"/>
              <a:buChar char="•"/>
              <a:tabLst>
                <a:tab pos="440695" algn="l"/>
              </a:tabLst>
              <a:defRPr/>
            </a:pPr>
            <a:r>
              <a:rPr lang="en-US" sz="1200" dirty="0">
                <a:latin typeface="Calibri (Body)"/>
                <a:ea typeface="Times New Roman" panose="02020603050405020304" pitchFamily="18" charset="0"/>
              </a:rPr>
              <a:t>The highway has an at-grade crossing that will be widened near 67</a:t>
            </a:r>
            <a:r>
              <a:rPr lang="en-US" sz="1200" baseline="30000" dirty="0">
                <a:latin typeface="Calibri (Body)"/>
                <a:ea typeface="Times New Roman" panose="02020603050405020304" pitchFamily="18" charset="0"/>
              </a:rPr>
              <a:t>th     </a:t>
            </a:r>
            <a:r>
              <a:rPr lang="en-US" sz="1200" dirty="0">
                <a:latin typeface="Calibri (Body)"/>
                <a:ea typeface="Times New Roman" panose="02020603050405020304" pitchFamily="18" charset="0"/>
              </a:rPr>
              <a:t>requiring RR engagement.</a:t>
            </a:r>
          </a:p>
          <a:p>
            <a:pPr marL="165261" indent="-165261">
              <a:spcBef>
                <a:spcPts val="0"/>
              </a:spcBef>
              <a:spcAft>
                <a:spcPts val="0"/>
              </a:spcAft>
              <a:buFont typeface="Arial" panose="020B0604020202020204" pitchFamily="34" charset="0"/>
              <a:buChar char="•"/>
              <a:tabLst>
                <a:tab pos="440695" algn="l"/>
              </a:tabLst>
            </a:pPr>
            <a:endParaRPr lang="en-US" sz="1200" baseline="30000" dirty="0">
              <a:latin typeface="Calibri (Body)"/>
              <a:ea typeface="Times New Roman" panose="02020603050405020304" pitchFamily="18" charset="0"/>
            </a:endParaRPr>
          </a:p>
          <a:p>
            <a:pPr marL="165261" indent="-165261">
              <a:spcBef>
                <a:spcPts val="0"/>
              </a:spcBef>
              <a:spcAft>
                <a:spcPts val="0"/>
              </a:spcAft>
              <a:buFont typeface="Arial" panose="020B0604020202020204" pitchFamily="34" charset="0"/>
              <a:buChar char="•"/>
              <a:tabLst>
                <a:tab pos="440695" algn="l"/>
              </a:tabLst>
            </a:pPr>
            <a:r>
              <a:rPr lang="en-US" sz="1200" baseline="30000" dirty="0">
                <a:latin typeface="Calibri (Body)"/>
                <a:ea typeface="Times New Roman" panose="02020603050405020304" pitchFamily="18" charset="0"/>
              </a:rPr>
              <a:t>RR impacts?  A RAB abutting a RR is not typical.</a:t>
            </a:r>
            <a:br>
              <a:rPr lang="en-US" sz="1200" baseline="30000" dirty="0">
                <a:latin typeface="Calibri (Body)"/>
                <a:ea typeface="Times New Roman" panose="02020603050405020304" pitchFamily="18" charset="0"/>
              </a:rPr>
            </a:br>
            <a:r>
              <a:rPr lang="en-US" sz="1200" baseline="30000" dirty="0">
                <a:latin typeface="Calibri (Body)"/>
                <a:ea typeface="Times New Roman" panose="02020603050405020304" pitchFamily="18" charset="0"/>
              </a:rPr>
              <a:t>(Who was on the CRA?)</a:t>
            </a:r>
            <a:endParaRPr lang="en-US" sz="1200" strike="sngStrike" dirty="0">
              <a:latin typeface="Calibri (Body)"/>
              <a:ea typeface="Times New Roman" panose="02020603050405020304" pitchFamily="18" charset="0"/>
            </a:endParaRPr>
          </a:p>
          <a:p>
            <a:pPr>
              <a:spcBef>
                <a:spcPts val="0"/>
              </a:spcBef>
              <a:spcAft>
                <a:spcPts val="0"/>
              </a:spcAft>
              <a:tabLst>
                <a:tab pos="440695" algn="l"/>
              </a:tabLst>
            </a:pPr>
            <a:endParaRPr lang="en-US" sz="1200" dirty="0">
              <a:latin typeface="Calibri (Body)"/>
              <a:ea typeface="Times New Roman" panose="02020603050405020304" pitchFamily="18" charset="0"/>
            </a:endParaRPr>
          </a:p>
          <a:p>
            <a:pPr>
              <a:spcBef>
                <a:spcPts val="0"/>
              </a:spcBef>
              <a:spcAft>
                <a:spcPts val="0"/>
              </a:spcAft>
              <a:tabLst>
                <a:tab pos="440695" algn="l"/>
              </a:tabLst>
            </a:pPr>
            <a:endParaRPr lang="en-US" sz="1200" b="1" dirty="0">
              <a:latin typeface="Calibri (Body)"/>
              <a:ea typeface="Times New Roman" panose="02020603050405020304" pitchFamily="18" charset="0"/>
            </a:endParaRPr>
          </a:p>
          <a:p>
            <a:pPr>
              <a:spcBef>
                <a:spcPts val="0"/>
              </a:spcBef>
              <a:spcAft>
                <a:spcPts val="0"/>
              </a:spcAft>
              <a:tabLst>
                <a:tab pos="440695" algn="l"/>
              </a:tabLst>
            </a:pPr>
            <a:r>
              <a:rPr lang="en-US" sz="1200" b="1" dirty="0">
                <a:latin typeface="Calibri (Body)"/>
                <a:ea typeface="Times New Roman" panose="02020603050405020304" pitchFamily="18" charset="0"/>
              </a:rPr>
              <a:t>COST RISK ASSESSMENT </a:t>
            </a:r>
            <a:endParaRPr lang="en-US" sz="1200" dirty="0">
              <a:latin typeface="Calibri (Body)"/>
              <a:ea typeface="Times New Roman" panose="02020603050405020304" pitchFamily="18" charset="0"/>
            </a:endParaRPr>
          </a:p>
          <a:p>
            <a:pPr>
              <a:spcBef>
                <a:spcPts val="0"/>
              </a:spcBef>
              <a:spcAft>
                <a:spcPts val="0"/>
              </a:spcAft>
              <a:tabLst>
                <a:tab pos="440695" algn="l"/>
              </a:tabLst>
            </a:pPr>
            <a:endParaRPr lang="en-US" sz="1200" dirty="0">
              <a:latin typeface="Calibri (Body)"/>
              <a:ea typeface="Times New Roman" panose="02020603050405020304" pitchFamily="18" charset="0"/>
            </a:endParaRPr>
          </a:p>
          <a:p>
            <a:pPr>
              <a:spcBef>
                <a:spcPts val="0"/>
              </a:spcBef>
              <a:spcAft>
                <a:spcPts val="0"/>
              </a:spcAft>
              <a:tabLst>
                <a:tab pos="440695" algn="l"/>
              </a:tabLst>
            </a:pPr>
            <a:r>
              <a:rPr lang="en-US" sz="1200" dirty="0">
                <a:latin typeface="Calibri (Body)"/>
                <a:ea typeface="Times New Roman" panose="02020603050405020304" pitchFamily="18" charset="0"/>
              </a:rPr>
              <a:t>The Cost Risk Assessment was done in early 2015 before it was included in Connecting WA scope of work and recommended multimodal accommodation and updates; including bus pullouts. </a:t>
            </a:r>
            <a:br>
              <a:rPr lang="en-US" sz="1200" strike="sngStrike" dirty="0">
                <a:latin typeface="Calibri (Body)"/>
                <a:ea typeface="Times New Roman" panose="02020603050405020304" pitchFamily="18" charset="0"/>
              </a:rPr>
            </a:br>
            <a:endParaRPr lang="en-US" sz="1200" strike="sngStrike" dirty="0">
              <a:latin typeface="Calibri (Body)"/>
              <a:ea typeface="Times New Roman" panose="02020603050405020304" pitchFamily="18" charset="0"/>
            </a:endParaRPr>
          </a:p>
          <a:p>
            <a:pPr>
              <a:spcBef>
                <a:spcPts val="0"/>
              </a:spcBef>
              <a:spcAft>
                <a:spcPts val="0"/>
              </a:spcAft>
              <a:tabLst>
                <a:tab pos="440695" algn="l"/>
              </a:tabLst>
            </a:pPr>
            <a:r>
              <a:rPr lang="en-US" sz="1200" dirty="0">
                <a:latin typeface="Calibri (Body)"/>
                <a:ea typeface="Times New Roman" panose="02020603050405020304" pitchFamily="18" charset="0"/>
              </a:rPr>
              <a:t>Through a collaborative process between the project team, risk experts, cost experts and subject matter experts we identified uncertainty ranges and possible risk events that can affect project objectives. </a:t>
            </a:r>
          </a:p>
          <a:p>
            <a:pPr>
              <a:spcBef>
                <a:spcPts val="0"/>
              </a:spcBef>
              <a:spcAft>
                <a:spcPts val="0"/>
              </a:spcAft>
              <a:tabLst>
                <a:tab pos="440695" algn="l"/>
              </a:tabLst>
            </a:pPr>
            <a:endParaRPr lang="en-US" sz="1200" b="1" dirty="0">
              <a:latin typeface="Calibri (Body)"/>
              <a:ea typeface="Times New Roman" panose="02020603050405020304" pitchFamily="18" charset="0"/>
            </a:endParaRPr>
          </a:p>
          <a:p>
            <a:pPr>
              <a:spcBef>
                <a:spcPts val="0"/>
              </a:spcBef>
              <a:spcAft>
                <a:spcPts val="0"/>
              </a:spcAft>
              <a:tabLst>
                <a:tab pos="440695" algn="l"/>
              </a:tabLst>
            </a:pPr>
            <a:r>
              <a:rPr lang="en-US" sz="1200" b="1" dirty="0">
                <a:latin typeface="Calibri (Body)"/>
                <a:ea typeface="Times New Roman" panose="02020603050405020304" pitchFamily="18" charset="0"/>
              </a:rPr>
              <a:t>Again, project plans to:</a:t>
            </a:r>
          </a:p>
          <a:p>
            <a:pPr marL="165261" indent="-165261">
              <a:spcBef>
                <a:spcPts val="0"/>
              </a:spcBef>
              <a:spcAft>
                <a:spcPts val="0"/>
              </a:spcAft>
              <a:buFont typeface="Arial" panose="020B0604020202020204" pitchFamily="34" charset="0"/>
              <a:buChar char="•"/>
              <a:tabLst>
                <a:tab pos="440695" algn="l"/>
              </a:tabLst>
            </a:pPr>
            <a:r>
              <a:rPr lang="en-US" sz="1200" dirty="0">
                <a:latin typeface="Calibri (Body)"/>
                <a:ea typeface="Times New Roman" panose="02020603050405020304" pitchFamily="18" charset="0"/>
              </a:rPr>
              <a:t>Widen SR 531 to four lanes from 43</a:t>
            </a:r>
            <a:r>
              <a:rPr lang="en-US" sz="1200" baseline="30000" dirty="0">
                <a:latin typeface="Calibri (Body)"/>
                <a:ea typeface="Times New Roman" panose="02020603050405020304" pitchFamily="18" charset="0"/>
              </a:rPr>
              <a:t>rd</a:t>
            </a:r>
            <a:r>
              <a:rPr lang="en-US" sz="1200" dirty="0">
                <a:latin typeface="Calibri (Body)"/>
                <a:ea typeface="Times New Roman" panose="02020603050405020304" pitchFamily="18" charset="0"/>
              </a:rPr>
              <a:t> to 67</a:t>
            </a:r>
            <a:r>
              <a:rPr lang="en-US" sz="1200" baseline="30000" dirty="0">
                <a:latin typeface="Calibri (Body)"/>
                <a:ea typeface="Times New Roman" panose="02020603050405020304" pitchFamily="18" charset="0"/>
              </a:rPr>
              <a:t>th</a:t>
            </a:r>
            <a:r>
              <a:rPr lang="en-US" sz="1200" dirty="0">
                <a:latin typeface="Calibri (Body)"/>
                <a:ea typeface="Times New Roman" panose="02020603050405020304" pitchFamily="18" charset="0"/>
              </a:rPr>
              <a:t> Ave NE. </a:t>
            </a:r>
          </a:p>
          <a:p>
            <a:pPr marL="165261" indent="-165261" defTabSz="881390">
              <a:spcBef>
                <a:spcPts val="0"/>
              </a:spcBef>
              <a:spcAft>
                <a:spcPts val="0"/>
              </a:spcAft>
              <a:buFont typeface="Arial" panose="020B0604020202020204" pitchFamily="34" charset="0"/>
              <a:buChar char="•"/>
              <a:tabLst>
                <a:tab pos="440695" algn="l"/>
              </a:tabLst>
              <a:defRPr/>
            </a:pPr>
            <a:r>
              <a:rPr lang="en-US" sz="1200" dirty="0">
                <a:latin typeface="Calibri (Body)"/>
                <a:ea typeface="Times New Roman" panose="02020603050405020304" pitchFamily="18" charset="0"/>
              </a:rPr>
              <a:t>Install shared use paths on both sides </a:t>
            </a:r>
          </a:p>
          <a:p>
            <a:pPr marL="165261" indent="-165261" defTabSz="881390">
              <a:spcBef>
                <a:spcPts val="0"/>
              </a:spcBef>
              <a:spcAft>
                <a:spcPts val="0"/>
              </a:spcAft>
              <a:buFont typeface="Arial" panose="020B0604020202020204" pitchFamily="34" charset="0"/>
              <a:buChar char="•"/>
              <a:tabLst>
                <a:tab pos="440695" algn="l"/>
              </a:tabLst>
              <a:defRPr/>
            </a:pPr>
            <a:r>
              <a:rPr lang="en-US" sz="1200" dirty="0">
                <a:latin typeface="Calibri (Body)"/>
                <a:ea typeface="Times New Roman" panose="02020603050405020304" pitchFamily="18" charset="0"/>
              </a:rPr>
              <a:t>Build two lane roundabouts at </a:t>
            </a:r>
          </a:p>
          <a:p>
            <a:pPr marL="716130" lvl="1" indent="-275434">
              <a:lnSpc>
                <a:spcPct val="107000"/>
              </a:lnSpc>
              <a:spcBef>
                <a:spcPts val="0"/>
              </a:spcBef>
              <a:spcAft>
                <a:spcPts val="0"/>
              </a:spcAft>
              <a:buFont typeface="Courier New" panose="02070309020205020404" pitchFamily="49" charset="0"/>
              <a:buChar char="o"/>
            </a:pPr>
            <a:r>
              <a:rPr lang="en-US" sz="1200" dirty="0">
                <a:latin typeface="Calibri (Body)"/>
                <a:ea typeface="Calibri" panose="020F0502020204030204" pitchFamily="34" charset="0"/>
                <a:cs typeface="Times New Roman" panose="02020603050405020304" pitchFamily="18" charset="0"/>
              </a:rPr>
              <a:t>43rd Avenue Northeast</a:t>
            </a:r>
          </a:p>
          <a:p>
            <a:pPr marL="716130" lvl="1" indent="-275434">
              <a:lnSpc>
                <a:spcPct val="107000"/>
              </a:lnSpc>
              <a:spcBef>
                <a:spcPts val="0"/>
              </a:spcBef>
              <a:spcAft>
                <a:spcPts val="0"/>
              </a:spcAft>
              <a:buFont typeface="Courier New" panose="02070309020205020404" pitchFamily="49" charset="0"/>
              <a:buChar char="o"/>
            </a:pPr>
            <a:r>
              <a:rPr lang="en-US" sz="1200" dirty="0">
                <a:latin typeface="Calibri (Body)"/>
                <a:ea typeface="Calibri" panose="020F0502020204030204" pitchFamily="34" charset="0"/>
                <a:cs typeface="Times New Roman" panose="02020603050405020304" pitchFamily="18" charset="0"/>
              </a:rPr>
              <a:t>51st Avenue Northeast</a:t>
            </a:r>
          </a:p>
          <a:p>
            <a:pPr marL="716130" lvl="1" indent="-275434">
              <a:lnSpc>
                <a:spcPct val="107000"/>
              </a:lnSpc>
              <a:spcBef>
                <a:spcPts val="0"/>
              </a:spcBef>
              <a:spcAft>
                <a:spcPts val="0"/>
              </a:spcAft>
              <a:buFont typeface="Courier New" panose="02070309020205020404" pitchFamily="49" charset="0"/>
              <a:buChar char="o"/>
            </a:pPr>
            <a:r>
              <a:rPr lang="en-US" sz="1200" dirty="0">
                <a:latin typeface="Calibri (Body)"/>
                <a:ea typeface="Calibri" panose="020F0502020204030204" pitchFamily="34" charset="0"/>
                <a:cs typeface="Times New Roman" panose="02020603050405020304" pitchFamily="18" charset="0"/>
              </a:rPr>
              <a:t>59th Avenue Northeast</a:t>
            </a:r>
          </a:p>
          <a:p>
            <a:pPr marL="716130" lvl="1" indent="-275434">
              <a:lnSpc>
                <a:spcPct val="107000"/>
              </a:lnSpc>
              <a:spcBef>
                <a:spcPts val="0"/>
              </a:spcBef>
              <a:spcAft>
                <a:spcPts val="771"/>
              </a:spcAft>
              <a:buFont typeface="Courier New" panose="02070309020205020404" pitchFamily="49" charset="0"/>
              <a:buChar char="o"/>
            </a:pPr>
            <a:r>
              <a:rPr lang="en-US" sz="1200" dirty="0">
                <a:latin typeface="Calibri (Body)"/>
                <a:ea typeface="Calibri" panose="020F0502020204030204" pitchFamily="34" charset="0"/>
                <a:cs typeface="Times New Roman" panose="02020603050405020304" pitchFamily="18" charset="0"/>
              </a:rPr>
              <a:t>67th Avenue Northeast</a:t>
            </a:r>
          </a:p>
          <a:p>
            <a:pPr marL="165261" indent="-165261">
              <a:lnSpc>
                <a:spcPct val="107000"/>
              </a:lnSpc>
              <a:spcBef>
                <a:spcPts val="0"/>
              </a:spcBef>
              <a:spcAft>
                <a:spcPts val="771"/>
              </a:spcAft>
              <a:buFont typeface="Arial" panose="020B0604020202020204" pitchFamily="34" charset="0"/>
              <a:buChar char="•"/>
            </a:pPr>
            <a:r>
              <a:rPr lang="en-US" sz="1200" dirty="0">
                <a:latin typeface="Calibri (Body)"/>
                <a:ea typeface="Calibri" panose="020F0502020204030204" pitchFamily="34" charset="0"/>
                <a:cs typeface="Times New Roman" panose="02020603050405020304" pitchFamily="18" charset="0"/>
              </a:rPr>
              <a:t>Reserve space for transit stops </a:t>
            </a:r>
          </a:p>
          <a:p>
            <a:pPr marL="165261" indent="-165261">
              <a:lnSpc>
                <a:spcPct val="107000"/>
              </a:lnSpc>
              <a:spcBef>
                <a:spcPts val="0"/>
              </a:spcBef>
              <a:spcAft>
                <a:spcPts val="771"/>
              </a:spcAft>
              <a:buFont typeface="Arial" panose="020B0604020202020204" pitchFamily="34" charset="0"/>
              <a:buChar char="•"/>
            </a:pPr>
            <a:r>
              <a:rPr lang="en-US" sz="1200" dirty="0">
                <a:latin typeface="Calibri (Body)"/>
                <a:ea typeface="Calibri" panose="020F0502020204030204" pitchFamily="34" charset="0"/>
                <a:cs typeface="Times New Roman" panose="02020603050405020304" pitchFamily="18" charset="0"/>
              </a:rPr>
              <a:t>Raised median will be utilized. </a:t>
            </a:r>
          </a:p>
          <a:p>
            <a:pPr marL="165261" indent="-165261">
              <a:lnSpc>
                <a:spcPct val="107000"/>
              </a:lnSpc>
              <a:spcBef>
                <a:spcPts val="0"/>
              </a:spcBef>
              <a:spcAft>
                <a:spcPts val="771"/>
              </a:spcAft>
              <a:buFont typeface="Arial" panose="020B0604020202020204" pitchFamily="34" charset="0"/>
              <a:buChar char="•"/>
            </a:pPr>
            <a:r>
              <a:rPr lang="en-US" sz="1200" dirty="0">
                <a:latin typeface="Calibri (Body)"/>
                <a:ea typeface="Calibri" panose="020F0502020204030204" pitchFamily="34" charset="0"/>
                <a:cs typeface="Times New Roman" panose="02020603050405020304" pitchFamily="18" charset="0"/>
              </a:rPr>
              <a:t>Other work includes stormwater. </a:t>
            </a:r>
          </a:p>
          <a:p>
            <a:pPr marL="165261" indent="-165261">
              <a:lnSpc>
                <a:spcPct val="107000"/>
              </a:lnSpc>
              <a:spcBef>
                <a:spcPts val="0"/>
              </a:spcBef>
              <a:spcAft>
                <a:spcPts val="771"/>
              </a:spcAft>
              <a:buFont typeface="Arial" panose="020B0604020202020204" pitchFamily="34" charset="0"/>
              <a:buChar char="•"/>
            </a:pPr>
            <a:endParaRPr lang="en-US" sz="1200" dirty="0">
              <a:latin typeface="Calibri (Body)"/>
              <a:ea typeface="Calibri" panose="020F0502020204030204" pitchFamily="34" charset="0"/>
              <a:cs typeface="Times New Roman" panose="02020603050405020304" pitchFamily="18" charset="0"/>
            </a:endParaRPr>
          </a:p>
          <a:p>
            <a:pPr>
              <a:lnSpc>
                <a:spcPct val="107000"/>
              </a:lnSpc>
              <a:spcBef>
                <a:spcPts val="0"/>
              </a:spcBef>
              <a:spcAft>
                <a:spcPts val="771"/>
              </a:spcAft>
            </a:pPr>
            <a:r>
              <a:rPr lang="en-US" sz="1200" dirty="0">
                <a:latin typeface="Calibri (Body)"/>
                <a:ea typeface="Calibri" panose="020F0502020204030204" pitchFamily="34" charset="0"/>
                <a:cs typeface="Times New Roman" panose="02020603050405020304" pitchFamily="18" charset="0"/>
              </a:rPr>
              <a:t>Here are some concerns that were identified in 2015 when the CRA study was done. </a:t>
            </a:r>
          </a:p>
          <a:p>
            <a:pPr marL="165261" indent="-165261">
              <a:spcBef>
                <a:spcPts val="0"/>
              </a:spcBef>
              <a:spcAft>
                <a:spcPts val="0"/>
              </a:spcAft>
              <a:buFontTx/>
              <a:buChar char="-"/>
              <a:tabLst>
                <a:tab pos="440695" algn="l"/>
              </a:tabLst>
            </a:pPr>
            <a:endParaRPr lang="en-US" sz="1200" dirty="0">
              <a:latin typeface="Calibri (Body)"/>
              <a:ea typeface="Times New Roman" panose="02020603050405020304" pitchFamily="18" charset="0"/>
            </a:endParaRPr>
          </a:p>
          <a:p>
            <a:pPr>
              <a:spcBef>
                <a:spcPts val="0"/>
              </a:spcBef>
              <a:spcAft>
                <a:spcPts val="0"/>
              </a:spcAft>
              <a:tabLst>
                <a:tab pos="440695" algn="l"/>
              </a:tabLst>
            </a:pPr>
            <a:r>
              <a:rPr lang="en-US" sz="1200" b="1" dirty="0">
                <a:latin typeface="Calibri (Body)"/>
                <a:ea typeface="Times New Roman" panose="02020603050405020304" pitchFamily="18" charset="0"/>
              </a:rPr>
              <a:t>Project concerns include (CRA). </a:t>
            </a:r>
          </a:p>
          <a:p>
            <a:pPr marL="165261" indent="-165261">
              <a:spcBef>
                <a:spcPts val="0"/>
              </a:spcBef>
              <a:spcAft>
                <a:spcPts val="0"/>
              </a:spcAft>
              <a:buFont typeface="Arial" panose="020B0604020202020204" pitchFamily="34" charset="0"/>
              <a:buChar char="•"/>
              <a:tabLst>
                <a:tab pos="440695" algn="l"/>
              </a:tabLst>
            </a:pPr>
            <a:r>
              <a:rPr lang="en-US" sz="1200" dirty="0">
                <a:latin typeface="Calibri (Body)"/>
                <a:ea typeface="Times New Roman" panose="02020603050405020304" pitchFamily="18" charset="0"/>
              </a:rPr>
              <a:t>Highway runs through Arlington airport Runway Protection Zone (RPZ) which FAA has restrictions on development over the area. </a:t>
            </a:r>
          </a:p>
          <a:p>
            <a:pPr marL="165261" indent="-165261">
              <a:spcBef>
                <a:spcPts val="0"/>
              </a:spcBef>
              <a:spcAft>
                <a:spcPts val="0"/>
              </a:spcAft>
              <a:buFont typeface="Arial" panose="020B0604020202020204" pitchFamily="34" charset="0"/>
              <a:buChar char="•"/>
              <a:tabLst>
                <a:tab pos="440695" algn="l"/>
              </a:tabLst>
            </a:pPr>
            <a:r>
              <a:rPr lang="en-US" sz="1200" dirty="0">
                <a:latin typeface="Calibri (Body)"/>
                <a:ea typeface="Times New Roman" panose="02020603050405020304" pitchFamily="18" charset="0"/>
              </a:rPr>
              <a:t>Roadway section through RPZ is questionable due to FAA not wanting pedestrians' facilities within the RPZ. </a:t>
            </a:r>
          </a:p>
          <a:p>
            <a:pPr marL="165261" indent="-165261">
              <a:spcBef>
                <a:spcPts val="0"/>
              </a:spcBef>
              <a:spcAft>
                <a:spcPts val="0"/>
              </a:spcAft>
              <a:buFont typeface="Arial" panose="020B0604020202020204" pitchFamily="34" charset="0"/>
              <a:buChar char="•"/>
              <a:tabLst>
                <a:tab pos="440695" algn="l"/>
              </a:tabLst>
            </a:pPr>
            <a:r>
              <a:rPr lang="en-US" sz="1200" dirty="0">
                <a:latin typeface="Calibri (Body)"/>
                <a:ea typeface="Times New Roman" panose="02020603050405020304" pitchFamily="18" charset="0"/>
              </a:rPr>
              <a:t>Existing utilities located outside the highway ROW that will need to be relocated. </a:t>
            </a:r>
          </a:p>
          <a:p>
            <a:pPr marL="165261" indent="-165261">
              <a:spcBef>
                <a:spcPts val="0"/>
              </a:spcBef>
              <a:spcAft>
                <a:spcPts val="0"/>
              </a:spcAft>
              <a:buFont typeface="Arial" panose="020B0604020202020204" pitchFamily="34" charset="0"/>
              <a:buChar char="•"/>
              <a:tabLst>
                <a:tab pos="440695" algn="l"/>
              </a:tabLst>
            </a:pPr>
            <a:r>
              <a:rPr lang="en-US" sz="1200" dirty="0">
                <a:latin typeface="Calibri (Body)"/>
                <a:ea typeface="Times New Roman" panose="02020603050405020304" pitchFamily="18" charset="0"/>
              </a:rPr>
              <a:t>Airport ROW will be difficult to acquire. </a:t>
            </a:r>
          </a:p>
          <a:p>
            <a:pPr marL="165261" indent="-165261">
              <a:spcBef>
                <a:spcPts val="0"/>
              </a:spcBef>
              <a:spcAft>
                <a:spcPts val="0"/>
              </a:spcAft>
              <a:buFont typeface="Arial" panose="020B0604020202020204" pitchFamily="34" charset="0"/>
              <a:buChar char="•"/>
              <a:tabLst>
                <a:tab pos="440695" algn="l"/>
              </a:tabLst>
            </a:pPr>
            <a:r>
              <a:rPr lang="en-US" sz="1200" dirty="0">
                <a:latin typeface="Calibri (Body)"/>
                <a:ea typeface="Times New Roman" panose="02020603050405020304" pitchFamily="18" charset="0"/>
              </a:rPr>
              <a:t>The highway has an at-grade crossing that will be widened near 67</a:t>
            </a:r>
            <a:r>
              <a:rPr lang="en-US" sz="1200" baseline="30000" dirty="0">
                <a:latin typeface="Calibri (Body)"/>
                <a:ea typeface="Times New Roman" panose="02020603050405020304" pitchFamily="18" charset="0"/>
              </a:rPr>
              <a:t>th</a:t>
            </a:r>
          </a:p>
          <a:p>
            <a:pPr marL="165261" indent="-165261">
              <a:spcBef>
                <a:spcPts val="0"/>
              </a:spcBef>
              <a:spcAft>
                <a:spcPts val="0"/>
              </a:spcAft>
              <a:buFont typeface="Arial" panose="020B0604020202020204" pitchFamily="34" charset="0"/>
              <a:buChar char="•"/>
              <a:tabLst>
                <a:tab pos="440695" algn="l"/>
              </a:tabLst>
            </a:pPr>
            <a:r>
              <a:rPr lang="en-US" sz="1200" baseline="30000" dirty="0">
                <a:latin typeface="Calibri (Body)"/>
                <a:ea typeface="Times New Roman" panose="02020603050405020304" pitchFamily="18" charset="0"/>
              </a:rPr>
              <a:t>RR impacts?  A RAB abutting a RR is not typical.</a:t>
            </a:r>
            <a:br>
              <a:rPr lang="en-US" sz="1200" baseline="30000" dirty="0">
                <a:latin typeface="Calibri (Body)"/>
                <a:ea typeface="Times New Roman" panose="02020603050405020304" pitchFamily="18" charset="0"/>
              </a:rPr>
            </a:br>
            <a:r>
              <a:rPr lang="en-US" sz="1200" baseline="30000" dirty="0">
                <a:latin typeface="Calibri (Body)"/>
                <a:ea typeface="Times New Roman" panose="02020603050405020304" pitchFamily="18" charset="0"/>
              </a:rPr>
              <a:t>(Who was on the CRA?)</a:t>
            </a:r>
            <a:endParaRPr lang="en-US" sz="1200" strike="sngStrike" dirty="0">
              <a:latin typeface="Calibri (Body)"/>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5</a:t>
            </a:fld>
            <a:endParaRPr lang="en-US"/>
          </a:p>
        </p:txBody>
      </p:sp>
    </p:spTree>
    <p:extLst>
      <p:ext uri="{BB962C8B-B14F-4D97-AF65-F5344CB8AC3E}">
        <p14:creationId xmlns:p14="http://schemas.microsoft.com/office/powerpoint/2010/main" val="36001874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1390">
              <a:defRPr/>
            </a:pPr>
            <a:r>
              <a:rPr lang="en-US" dirty="0">
                <a:latin typeface="Segoe UI" panose="020B0502040204020203" pitchFamily="34" charset="0"/>
                <a:ea typeface="Times New Roman" panose="02020603050405020304" pitchFamily="18" charset="0"/>
              </a:rPr>
              <a:t>So in 2015, based on the past efforts for this corridor, and the community support, this project was included in the CONNECTING WASHINGTON funding allocation.  The unique aspect of this dedication is that the dollars were capped, the Legislature made it very clear there were no added dollars coming.  Any shortfall needed to be addressed through community partnerships.  The other unique element of this Revenue package was the timing.  Projects statewide were phased in such a way in order to minimize the “tidal wave’ of work for the DOT as well as the Contracting </a:t>
            </a:r>
            <a:r>
              <a:rPr lang="en-US" dirty="0" err="1">
                <a:latin typeface="Segoe UI" panose="020B0502040204020203" pitchFamily="34" charset="0"/>
                <a:ea typeface="Times New Roman" panose="02020603050405020304" pitchFamily="18" charset="0"/>
              </a:rPr>
              <a:t>orginazations</a:t>
            </a:r>
            <a:r>
              <a:rPr lang="en-US" dirty="0">
                <a:latin typeface="Segoe UI" panose="020B0502040204020203" pitchFamily="34" charset="0"/>
                <a:ea typeface="Times New Roman" panose="02020603050405020304" pitchFamily="18" charset="0"/>
              </a:rPr>
              <a:t> and communities.  This also had the impact that projects could not be advanced.</a:t>
            </a:r>
            <a:br>
              <a:rPr lang="en-US" b="1" dirty="0">
                <a:latin typeface="Segoe UI" panose="020B0502040204020203" pitchFamily="34" charset="0"/>
                <a:ea typeface="Times New Roman" panose="02020603050405020304" pitchFamily="18" charset="0"/>
              </a:rPr>
            </a:br>
            <a:br>
              <a:rPr lang="en-US" b="1" dirty="0">
                <a:latin typeface="Segoe UI" panose="020B0502040204020203" pitchFamily="34" charset="0"/>
                <a:ea typeface="Times New Roman" panose="02020603050405020304" pitchFamily="18" charset="0"/>
              </a:rPr>
            </a:br>
            <a:r>
              <a:rPr lang="en-US" b="1" dirty="0">
                <a:latin typeface="Segoe UI" panose="020B0502040204020203" pitchFamily="34" charset="0"/>
                <a:ea typeface="Times New Roman" panose="02020603050405020304" pitchFamily="18" charset="0"/>
              </a:rPr>
              <a:t>Legislature recognized the benefits this project will have on the state and included it in the Connecting WA package in 2015. </a:t>
            </a:r>
          </a:p>
          <a:p>
            <a:pPr defTabSz="881390">
              <a:defRPr/>
            </a:pPr>
            <a:r>
              <a:rPr lang="en-US" dirty="0">
                <a:latin typeface="Segoe UI" panose="020B0502040204020203" pitchFamily="34" charset="0"/>
                <a:ea typeface="Times New Roman" panose="02020603050405020304" pitchFamily="18" charset="0"/>
              </a:rPr>
              <a:t>This isn’t a new project and goes back 2015 Connecting Washington funding – project was an allocation for Connecting WA.</a:t>
            </a:r>
          </a:p>
          <a:p>
            <a:pPr defTabSz="881390">
              <a:defRPr/>
            </a:pPr>
            <a:endParaRPr lang="en-US" dirty="0">
              <a:latin typeface="Segoe UI" panose="020B0502040204020203" pitchFamily="34" charset="0"/>
              <a:ea typeface="Calibri" panose="020F0502020204030204" pitchFamily="34" charset="0"/>
            </a:endParaRPr>
          </a:p>
          <a:p>
            <a:pPr defTabSz="881390">
              <a:defRPr/>
            </a:pPr>
            <a:r>
              <a:rPr lang="en-US" dirty="0">
                <a:solidFill>
                  <a:srgbClr val="000000"/>
                </a:solidFill>
                <a:latin typeface="Lato"/>
              </a:rPr>
              <a:t>Governor Inslee and Washington's Legislators have made an important investment in our state's multimodal transportation system. </a:t>
            </a:r>
            <a:br>
              <a:rPr lang="en-US" dirty="0">
                <a:solidFill>
                  <a:srgbClr val="000000"/>
                </a:solidFill>
                <a:latin typeface="Lato"/>
              </a:rPr>
            </a:br>
            <a:r>
              <a:rPr lang="en-US" dirty="0">
                <a:solidFill>
                  <a:srgbClr val="000000"/>
                </a:solidFill>
                <a:latin typeface="Lato"/>
              </a:rPr>
              <a:t>The 2015 Connecting Washington funding package is a $16 billion investment that enhances the statewide transportation system </a:t>
            </a:r>
            <a:br>
              <a:rPr lang="en-US" dirty="0">
                <a:solidFill>
                  <a:srgbClr val="000000"/>
                </a:solidFill>
                <a:latin typeface="Lato"/>
              </a:rPr>
            </a:br>
            <a:r>
              <a:rPr lang="en-US" dirty="0">
                <a:solidFill>
                  <a:srgbClr val="000000"/>
                </a:solidFill>
                <a:latin typeface="Lato"/>
              </a:rPr>
              <a:t>and maintains critical infrastructure. Connecting Washington is a 16-year program, funded primarily by an 11.9-cent gas tax increase that was fully phased-in on July 1, 2016</a:t>
            </a:r>
          </a:p>
          <a:p>
            <a:pPr defTabSz="881390">
              <a:defRPr/>
            </a:pPr>
            <a:endParaRPr lang="en-US" dirty="0">
              <a:solidFill>
                <a:srgbClr val="000000"/>
              </a:solidFill>
              <a:latin typeface="Lato"/>
            </a:endParaRPr>
          </a:p>
          <a:p>
            <a:pPr algn="l"/>
            <a:r>
              <a:rPr lang="en-US" sz="1700" dirty="0">
                <a:latin typeface="Calibri" panose="020F0502020204030204" pitchFamily="34" charset="0"/>
              </a:rPr>
              <a:t>The gas tax increase was phased in over a year long period.</a:t>
            </a:r>
            <a:endParaRPr lang="en-US" b="0" i="0" dirty="0">
              <a:effectLst/>
              <a:latin typeface="Segoe UI" panose="020B0502040204020203" pitchFamily="34" charset="0"/>
            </a:endParaRPr>
          </a:p>
          <a:p>
            <a:pPr algn="l"/>
            <a:r>
              <a:rPr lang="en-US" sz="1700" dirty="0">
                <a:latin typeface="Calibri" panose="020F0502020204030204" pitchFamily="34" charset="0"/>
              </a:rPr>
              <a:t>The first increase in the gas tax for CW occurred on Aug. 1, 2015</a:t>
            </a:r>
            <a:endParaRPr lang="en-US" b="0" i="0" dirty="0">
              <a:effectLst/>
              <a:latin typeface="Segoe UI" panose="020B0502040204020203" pitchFamily="34" charset="0"/>
            </a:endParaRPr>
          </a:p>
          <a:p>
            <a:pPr algn="l"/>
            <a:r>
              <a:rPr lang="en-US" sz="1700" dirty="0">
                <a:latin typeface="Calibri" panose="020F0502020204030204" pitchFamily="34" charset="0"/>
              </a:rPr>
              <a:t>The second and final increase occurred on July 1, 2016.</a:t>
            </a:r>
            <a:endParaRPr lang="en-US" dirty="0">
              <a:solidFill>
                <a:srgbClr val="000000"/>
              </a:solidFill>
              <a:latin typeface="Lato"/>
              <a:ea typeface="Times New Roman" panose="02020603050405020304" pitchFamily="18" charset="0"/>
            </a:endParaRPr>
          </a:p>
          <a:p>
            <a:pPr defTabSz="881390">
              <a:defRPr/>
            </a:pPr>
            <a:endParaRPr lang="en-US" b="1" dirty="0">
              <a:latin typeface="Segoe UI" panose="020B0502040204020203" pitchFamily="34" charset="0"/>
              <a:ea typeface="Times New Roman" panose="02020603050405020304" pitchFamily="18" charset="0"/>
            </a:endParaRPr>
          </a:p>
          <a:p>
            <a:pPr defTabSz="881390">
              <a:defRPr/>
            </a:pPr>
            <a:r>
              <a:rPr lang="en-US" b="1" dirty="0">
                <a:latin typeface="Segoe UI" panose="020B0502040204020203" pitchFamily="34" charset="0"/>
                <a:ea typeface="Times New Roman" panose="02020603050405020304" pitchFamily="18" charset="0"/>
              </a:rPr>
              <a:t>Project Benefits </a:t>
            </a:r>
            <a:endParaRPr lang="en-US" dirty="0">
              <a:solidFill>
                <a:srgbClr val="000000"/>
              </a:solidFill>
              <a:latin typeface="Lato"/>
              <a:ea typeface="Calibri" panose="020F0502020204030204" pitchFamily="34" charset="0"/>
            </a:endParaRPr>
          </a:p>
          <a:p>
            <a:pPr marL="330521" indent="-330521">
              <a:lnSpc>
                <a:spcPct val="107000"/>
              </a:lnSpc>
              <a:spcBef>
                <a:spcPts val="0"/>
              </a:spcBef>
              <a:spcAft>
                <a:spcPts val="0"/>
              </a:spcAft>
              <a:buFont typeface="Symbol" panose="05050102010706020507" pitchFamily="18" charset="2"/>
              <a:buChar char=""/>
            </a:pPr>
            <a:r>
              <a:rPr lang="en-US" dirty="0">
                <a:latin typeface="Arial" panose="020B0604020202020204" pitchFamily="34" charset="0"/>
                <a:ea typeface="Calibri" panose="020F0502020204030204" pitchFamily="34" charset="0"/>
                <a:cs typeface="Times New Roman" panose="02020603050405020304" pitchFamily="18" charset="0"/>
              </a:rPr>
              <a:t>An additional lane in each direction will help improve traffic flow and reduce travel times for people who use this highway.</a:t>
            </a:r>
            <a:endParaRPr lang="en-US" sz="1100" dirty="0">
              <a:latin typeface="Calibri" panose="020F0502020204030204" pitchFamily="34" charset="0"/>
              <a:ea typeface="Calibri" panose="020F0502020204030204" pitchFamily="34" charset="0"/>
              <a:cs typeface="Times New Roman" panose="02020603050405020304" pitchFamily="18" charset="0"/>
            </a:endParaRPr>
          </a:p>
          <a:p>
            <a:pPr marL="330521" indent="-330521">
              <a:lnSpc>
                <a:spcPct val="107000"/>
              </a:lnSpc>
              <a:spcBef>
                <a:spcPts val="0"/>
              </a:spcBef>
              <a:spcAft>
                <a:spcPts val="0"/>
              </a:spcAft>
              <a:buFont typeface="Symbol" panose="05050102010706020507" pitchFamily="18" charset="2"/>
              <a:buChar char=""/>
            </a:pPr>
            <a:r>
              <a:rPr lang="en-US" dirty="0">
                <a:latin typeface="Arial" panose="020B0604020202020204" pitchFamily="34" charset="0"/>
                <a:ea typeface="Calibri" panose="020F0502020204030204" pitchFamily="34" charset="0"/>
                <a:cs typeface="Times New Roman" panose="02020603050405020304" pitchFamily="18" charset="0"/>
              </a:rPr>
              <a:t>Roundabouts will improve safety and help manage congestion. The roundabouts will provide safe access to the highway from nearby businesses and improved access for people who walk, ride bikes, or use transit.</a:t>
            </a:r>
            <a:endParaRPr lang="en-US" sz="1100" dirty="0">
              <a:latin typeface="Calibri" panose="020F0502020204030204" pitchFamily="34" charset="0"/>
              <a:ea typeface="Calibri" panose="020F0502020204030204" pitchFamily="34" charset="0"/>
              <a:cs typeface="Times New Roman" panose="02020603050405020304" pitchFamily="18" charset="0"/>
            </a:endParaRPr>
          </a:p>
          <a:p>
            <a:pPr marL="716130" lvl="1" indent="-275434">
              <a:lnSpc>
                <a:spcPct val="107000"/>
              </a:lnSpc>
              <a:spcBef>
                <a:spcPts val="0"/>
              </a:spcBef>
              <a:spcAft>
                <a:spcPts val="771"/>
              </a:spcAft>
              <a:buFont typeface="Courier New" panose="02070309020205020404" pitchFamily="49" charset="0"/>
              <a:buChar char="o"/>
            </a:pPr>
            <a:r>
              <a:rPr lang="en-US" dirty="0">
                <a:latin typeface="Arial" panose="020B0604020202020204" pitchFamily="34" charset="0"/>
                <a:ea typeface="Calibri" panose="020F0502020204030204" pitchFamily="34" charset="0"/>
                <a:cs typeface="Times New Roman" panose="02020603050405020304" pitchFamily="18" charset="0"/>
              </a:rPr>
              <a:t>Roundabout safety: Studies have shown that roundabouts are safer than traditional stop sign or signalized intersections. </a:t>
            </a:r>
            <a:br>
              <a:rPr lang="en-US" dirty="0">
                <a:latin typeface="Arial" panose="020B0604020202020204" pitchFamily="34" charset="0"/>
                <a:ea typeface="Calibri" panose="020F0502020204030204" pitchFamily="34" charset="0"/>
                <a:cs typeface="Times New Roman" panose="02020603050405020304" pitchFamily="18" charset="0"/>
              </a:rPr>
            </a:br>
            <a:r>
              <a:rPr lang="en-US" dirty="0">
                <a:latin typeface="Arial" panose="020B0604020202020204" pitchFamily="34" charset="0"/>
                <a:ea typeface="Calibri" panose="020F0502020204030204" pitchFamily="34" charset="0"/>
                <a:cs typeface="Times New Roman" panose="02020603050405020304" pitchFamily="18" charset="0"/>
              </a:rPr>
              <a:t>They move traffic more quickly and are less expensive to maintain. </a:t>
            </a:r>
            <a:endParaRPr lang="en-US" sz="1100" dirty="0">
              <a:latin typeface="Calibri" panose="020F0502020204030204" pitchFamily="34" charset="0"/>
              <a:ea typeface="Calibri" panose="020F0502020204030204" pitchFamily="34" charset="0"/>
              <a:cs typeface="Times New Roman" panose="02020603050405020304" pitchFamily="18" charset="0"/>
            </a:endParaRPr>
          </a:p>
          <a:p>
            <a:pPr defTabSz="881390">
              <a:spcBef>
                <a:spcPts val="0"/>
              </a:spcBef>
              <a:spcAft>
                <a:spcPts val="0"/>
              </a:spcAft>
              <a:tabLst>
                <a:tab pos="440695" algn="l"/>
              </a:tabLst>
              <a:defRPr/>
            </a:pPr>
            <a:endParaRPr lang="en-US" dirty="0">
              <a:latin typeface="Calibri" panose="020F0502020204030204" pitchFamily="34" charset="0"/>
              <a:ea typeface="Times New Roman" panose="02020603050405020304" pitchFamily="18" charset="0"/>
            </a:endParaRPr>
          </a:p>
          <a:p>
            <a:pPr defTabSz="881390">
              <a:spcBef>
                <a:spcPts val="0"/>
              </a:spcBef>
              <a:spcAft>
                <a:spcPts val="0"/>
              </a:spcAft>
              <a:tabLst>
                <a:tab pos="440695" algn="l"/>
              </a:tabLst>
              <a:defRPr/>
            </a:pPr>
            <a:r>
              <a:rPr lang="en-US" b="1" dirty="0">
                <a:latin typeface="Arial" panose="020B0604020202020204" pitchFamily="34" charset="0"/>
                <a:ea typeface="Calibri" panose="020F0502020204030204" pitchFamily="34" charset="0"/>
                <a:cs typeface="Times New Roman" panose="02020603050405020304" pitchFamily="18" charset="0"/>
              </a:rPr>
              <a:t>Project funding/timeframe. </a:t>
            </a:r>
          </a:p>
          <a:p>
            <a:pPr defTabSz="881390">
              <a:spcBef>
                <a:spcPts val="0"/>
              </a:spcBef>
              <a:spcAft>
                <a:spcPts val="0"/>
              </a:spcAft>
              <a:tabLst>
                <a:tab pos="440695" algn="l"/>
              </a:tabLst>
              <a:defRPr/>
            </a:pPr>
            <a:r>
              <a:rPr lang="en-US" dirty="0">
                <a:latin typeface="Arial" panose="020B0604020202020204" pitchFamily="34" charset="0"/>
                <a:ea typeface="Calibri" panose="020F0502020204030204" pitchFamily="34" charset="0"/>
                <a:cs typeface="Times New Roman" panose="02020603050405020304" pitchFamily="18" charset="0"/>
              </a:rPr>
              <a:t>This project received $39.3 million from the 2015 Connecting Washington transportation funding program. </a:t>
            </a:r>
            <a:endParaRPr lang="en-US" dirty="0">
              <a:latin typeface="Calibri" panose="020F0502020204030204" pitchFamily="34" charset="0"/>
              <a:ea typeface="Calibri" panose="020F0502020204030204" pitchFamily="34" charset="0"/>
              <a:cs typeface="Times New Roman" panose="02020603050405020304" pitchFamily="18" charset="0"/>
            </a:endParaRPr>
          </a:p>
          <a:p>
            <a:pPr defTabSz="881390">
              <a:spcBef>
                <a:spcPts val="0"/>
              </a:spcBef>
              <a:spcAft>
                <a:spcPts val="0"/>
              </a:spcAft>
              <a:tabLst>
                <a:tab pos="440695" algn="l"/>
              </a:tabLst>
              <a:defRPr/>
            </a:pPr>
            <a:r>
              <a:rPr lang="en-US" dirty="0">
                <a:latin typeface="Calibri" panose="020F0502020204030204" pitchFamily="34" charset="0"/>
                <a:ea typeface="Times New Roman" panose="02020603050405020304" pitchFamily="18" charset="0"/>
              </a:rPr>
              <a:t>Connecting WA allocation is not just a set amount of money, but also has a timeframe</a:t>
            </a:r>
          </a:p>
          <a:p>
            <a:pPr defTabSz="881390">
              <a:spcBef>
                <a:spcPts val="0"/>
              </a:spcBef>
              <a:spcAft>
                <a:spcPts val="0"/>
              </a:spcAft>
              <a:tabLst>
                <a:tab pos="440695" algn="l"/>
              </a:tabLst>
              <a:defRPr/>
            </a:pPr>
            <a:r>
              <a:rPr lang="en-US" dirty="0">
                <a:latin typeface="Calibri" panose="020F0502020204030204" pitchFamily="34" charset="0"/>
                <a:ea typeface="Times New Roman" panose="02020603050405020304" pitchFamily="18" charset="0"/>
              </a:rPr>
              <a:t>We can spend this $$ until a certain date</a:t>
            </a:r>
          </a:p>
          <a:p>
            <a:pPr defTabSz="881390">
              <a:spcBef>
                <a:spcPts val="0"/>
              </a:spcBef>
              <a:spcAft>
                <a:spcPts val="0"/>
              </a:spcAft>
              <a:tabLst>
                <a:tab pos="440695" algn="l"/>
              </a:tabLst>
              <a:defRPr/>
            </a:pPr>
            <a:r>
              <a:rPr lang="en-US" dirty="0">
                <a:latin typeface="Calibri" panose="020F0502020204030204" pitchFamily="34" charset="0"/>
                <a:ea typeface="Times New Roman" panose="02020603050405020304" pitchFamily="18" charset="0"/>
              </a:rPr>
              <a:t>Specified dollar amount that are capped and are on a timeline</a:t>
            </a:r>
            <a:endParaRPr lang="en-US" sz="1700" dirty="0">
              <a:solidFill>
                <a:srgbClr val="000000"/>
              </a:solidFill>
              <a:latin typeface="Lato"/>
            </a:endParaRPr>
          </a:p>
          <a:p>
            <a:pPr algn="l"/>
            <a:endParaRPr lang="en-US" sz="1000" dirty="0">
              <a:solidFill>
                <a:srgbClr val="000000"/>
              </a:solidFill>
              <a:latin typeface="Lato"/>
            </a:endParaRPr>
          </a:p>
          <a:p>
            <a:pPr defTabSz="881390">
              <a:lnSpc>
                <a:spcPct val="107000"/>
              </a:lnSpc>
              <a:spcBef>
                <a:spcPts val="0"/>
              </a:spcBef>
              <a:spcAft>
                <a:spcPts val="0"/>
              </a:spcAft>
              <a:defRPr/>
            </a:pPr>
            <a:r>
              <a:rPr lang="en-US" dirty="0">
                <a:latin typeface="Arial" panose="020B0604020202020204" pitchFamily="34" charset="0"/>
                <a:ea typeface="Calibri" panose="020F0502020204030204" pitchFamily="34" charset="0"/>
                <a:cs typeface="Times New Roman" panose="02020603050405020304" pitchFamily="18" charset="0"/>
              </a:rPr>
              <a:t>Development of this busy area continues to increase annual traffic volumes. In 2019, 26,000 vehicles used this stretch of highway daily. </a:t>
            </a:r>
            <a:br>
              <a:rPr lang="en-US" dirty="0">
                <a:latin typeface="Arial" panose="020B0604020202020204" pitchFamily="34" charset="0"/>
                <a:ea typeface="Calibri" panose="020F0502020204030204" pitchFamily="34" charset="0"/>
                <a:cs typeface="Times New Roman" panose="02020603050405020304" pitchFamily="18" charset="0"/>
              </a:rPr>
            </a:br>
            <a:r>
              <a:rPr lang="en-US" dirty="0">
                <a:latin typeface="Arial" panose="020B0604020202020204" pitchFamily="34" charset="0"/>
                <a:ea typeface="Calibri" panose="020F0502020204030204" pitchFamily="34" charset="0"/>
                <a:cs typeface="Times New Roman" panose="02020603050405020304" pitchFamily="18" charset="0"/>
              </a:rPr>
              <a:t>An average of three serious crashes in this area occur each year. We also want to reduce the amount of congestion in front of the </a:t>
            </a:r>
            <a:br>
              <a:rPr lang="en-US" dirty="0">
                <a:latin typeface="Arial" panose="020B0604020202020204" pitchFamily="34" charset="0"/>
                <a:ea typeface="Calibri" panose="020F0502020204030204" pitchFamily="34" charset="0"/>
                <a:cs typeface="Times New Roman" panose="02020603050405020304" pitchFamily="18" charset="0"/>
              </a:rPr>
            </a:br>
            <a:r>
              <a:rPr lang="en-US" dirty="0">
                <a:latin typeface="Arial" panose="020B0604020202020204" pitchFamily="34" charset="0"/>
                <a:ea typeface="Calibri" panose="020F0502020204030204" pitchFamily="34" charset="0"/>
                <a:cs typeface="Times New Roman" panose="02020603050405020304" pitchFamily="18" charset="0"/>
              </a:rPr>
              <a:t>Arlington Airport for safety reasons.</a:t>
            </a:r>
          </a:p>
          <a:p>
            <a:pPr>
              <a:lnSpc>
                <a:spcPct val="107000"/>
              </a:lnSpc>
              <a:spcBef>
                <a:spcPts val="0"/>
              </a:spcBef>
              <a:spcAft>
                <a:spcPts val="0"/>
              </a:spcAft>
            </a:pPr>
            <a:endParaRPr lang="en-US" dirty="0">
              <a:latin typeface="Arial" panose="020B0604020202020204" pitchFamily="34" charset="0"/>
              <a:ea typeface="Calibri" panose="020F0502020204030204" pitchFamily="34" charset="0"/>
              <a:cs typeface="Times New Roman" panose="02020603050405020304" pitchFamily="18" charset="0"/>
            </a:endParaRPr>
          </a:p>
          <a:p>
            <a:pPr defTabSz="881390">
              <a:defRPr/>
            </a:pPr>
            <a:r>
              <a:rPr lang="en-US" sz="1700" dirty="0">
                <a:latin typeface="Calibri" panose="020F0502020204030204" pitchFamily="34" charset="0"/>
                <a:ea typeface="Calibri" panose="020F0502020204030204" pitchFamily="34" charset="0"/>
                <a:cs typeface="Times New Roman" panose="02020603050405020304" pitchFamily="18" charset="0"/>
              </a:rPr>
              <a:t>State funding (Connecting Washington) is a fixed dollar amount.</a:t>
            </a:r>
          </a:p>
          <a:p>
            <a:pPr algn="l"/>
            <a:endParaRPr lang="en-US" dirty="0">
              <a:solidFill>
                <a:srgbClr val="000000"/>
              </a:solidFill>
              <a:latin typeface="Lato"/>
            </a:endParaRPr>
          </a:p>
          <a:p>
            <a:endParaRPr lang="en-US" dirty="0"/>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6</a:t>
            </a:fld>
            <a:endParaRPr lang="en-US"/>
          </a:p>
        </p:txBody>
      </p:sp>
    </p:spTree>
    <p:extLst>
      <p:ext uri="{BB962C8B-B14F-4D97-AF65-F5344CB8AC3E}">
        <p14:creationId xmlns:p14="http://schemas.microsoft.com/office/powerpoint/2010/main" val="8490353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1390">
              <a:defRPr/>
            </a:pPr>
            <a:r>
              <a:rPr lang="en-US" sz="1100" b="0" i="0" dirty="0">
                <a:solidFill>
                  <a:srgbClr val="000000"/>
                </a:solidFill>
                <a:effectLst/>
                <a:latin typeface="Lato"/>
              </a:rPr>
              <a:t>The other update from the earlier collaboration on this corridor was the identification of the barrier to fish at the east end of the corridor, tied to the stream “unnamed Tributary to </a:t>
            </a:r>
            <a:r>
              <a:rPr lang="en-US" sz="1100" b="0" i="0" dirty="0" err="1">
                <a:solidFill>
                  <a:srgbClr val="000000"/>
                </a:solidFill>
                <a:effectLst/>
                <a:latin typeface="Lato"/>
              </a:rPr>
              <a:t>Edgecomb</a:t>
            </a:r>
            <a:r>
              <a:rPr lang="en-US" sz="1100" b="0" i="0" dirty="0">
                <a:solidFill>
                  <a:srgbClr val="000000"/>
                </a:solidFill>
                <a:effectLst/>
                <a:latin typeface="Lato"/>
              </a:rPr>
              <a:t> Creek”.  As part of the Departments overall initiative and requirement to improve habitat, we are obligated to ensure this barrier is removed and that fish can move this stream unimpeded.</a:t>
            </a:r>
          </a:p>
          <a:p>
            <a:pPr defTabSz="881390">
              <a:defRPr/>
            </a:pPr>
            <a:endParaRPr lang="en-US" sz="1100" b="1" i="0" dirty="0">
              <a:solidFill>
                <a:srgbClr val="000000"/>
              </a:solidFill>
              <a:effectLst/>
              <a:latin typeface="Lato"/>
            </a:endParaRPr>
          </a:p>
          <a:p>
            <a:pPr defTabSz="881390">
              <a:defRPr/>
            </a:pPr>
            <a:r>
              <a:rPr lang="en-US" sz="1100" b="1" i="0" dirty="0">
                <a:solidFill>
                  <a:srgbClr val="000000"/>
                </a:solidFill>
                <a:effectLst/>
                <a:latin typeface="Lato"/>
              </a:rPr>
              <a:t>FISH PASSAGE </a:t>
            </a:r>
            <a:br>
              <a:rPr lang="en-US" sz="1100" b="0" i="0" dirty="0">
                <a:solidFill>
                  <a:srgbClr val="000000"/>
                </a:solidFill>
                <a:effectLst/>
                <a:latin typeface="Lato"/>
              </a:rPr>
            </a:br>
            <a:endParaRPr lang="en-US" sz="1100" b="0" i="0" dirty="0">
              <a:solidFill>
                <a:srgbClr val="000000"/>
              </a:solidFill>
              <a:effectLst/>
              <a:latin typeface="Lato"/>
            </a:endParaRPr>
          </a:p>
          <a:p>
            <a:pPr defTabSz="881390">
              <a:defRPr/>
            </a:pPr>
            <a:r>
              <a:rPr lang="en-US" sz="1100" b="0" i="0" dirty="0">
                <a:solidFill>
                  <a:srgbClr val="000000"/>
                </a:solidFill>
                <a:effectLst/>
                <a:latin typeface="Lato"/>
              </a:rPr>
              <a:t>Unnamed Tributary to </a:t>
            </a:r>
            <a:r>
              <a:rPr lang="en-US" sz="1100" b="0" i="0" dirty="0" err="1">
                <a:solidFill>
                  <a:srgbClr val="000000"/>
                </a:solidFill>
                <a:effectLst/>
                <a:latin typeface="Lato"/>
              </a:rPr>
              <a:t>Edgecomb</a:t>
            </a:r>
            <a:r>
              <a:rPr lang="en-US" sz="1100" b="0" i="0" dirty="0">
                <a:solidFill>
                  <a:srgbClr val="000000"/>
                </a:solidFill>
                <a:effectLst/>
                <a:latin typeface="Lato"/>
              </a:rPr>
              <a:t> Creek </a:t>
            </a:r>
            <a:r>
              <a:rPr lang="en-US" sz="1100" dirty="0">
                <a:latin typeface="Arial" panose="020B0604020202020204" pitchFamily="34" charset="0"/>
                <a:ea typeface="Calibri" panose="020F0502020204030204" pitchFamily="34" charset="0"/>
                <a:cs typeface="Times New Roman" panose="02020603050405020304" pitchFamily="18" charset="0"/>
              </a:rPr>
              <a:t>is located between 59th and 67th Avenue’s northeast.</a:t>
            </a:r>
            <a:endParaRPr lang="en-US" sz="1100" b="0" i="0" dirty="0">
              <a:solidFill>
                <a:srgbClr val="000000"/>
              </a:solidFill>
              <a:effectLst/>
              <a:latin typeface="Lato"/>
            </a:endParaRPr>
          </a:p>
          <a:p>
            <a:pPr marL="440695" lvl="1">
              <a:lnSpc>
                <a:spcPct val="107000"/>
              </a:lnSpc>
              <a:spcBef>
                <a:spcPts val="0"/>
              </a:spcBef>
              <a:spcAft>
                <a:spcPts val="771"/>
              </a:spcAft>
            </a:pPr>
            <a:endParaRPr lang="en-US" sz="11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Bef>
                <a:spcPts val="0"/>
              </a:spcBef>
              <a:spcAft>
                <a:spcPts val="771"/>
              </a:spcAft>
            </a:pPr>
            <a:r>
              <a:rPr lang="en-US" sz="1100" b="0" i="0" dirty="0">
                <a:solidFill>
                  <a:srgbClr val="000000"/>
                </a:solidFill>
                <a:effectLst/>
                <a:latin typeface="Lato"/>
              </a:rPr>
              <a:t>This fish passage project is one of about 1,000 culverts that are mandated to be replaced across the state. In 2013, the U.S. District Court for Western Washington ruled that the state must remove culverts that block </a:t>
            </a:r>
            <a:r>
              <a:rPr lang="en-US" sz="1100" b="0" i="0" dirty="0">
                <a:solidFill>
                  <a:srgbClr val="003366"/>
                </a:solidFill>
                <a:effectLst/>
                <a:latin typeface="Lato"/>
                <a:hlinkClick r:id="rId3"/>
              </a:rPr>
              <a:t>fish passage</a:t>
            </a:r>
            <a:r>
              <a:rPr lang="en-US" sz="1100" b="0" i="0" dirty="0">
                <a:solidFill>
                  <a:srgbClr val="000000"/>
                </a:solidFill>
                <a:effectLst/>
                <a:latin typeface="Lato"/>
              </a:rPr>
              <a:t> under state roads.</a:t>
            </a:r>
            <a:endParaRPr lang="en-US" sz="1100" dirty="0">
              <a:latin typeface="Arial" panose="020B0604020202020204" pitchFamily="34" charset="0"/>
              <a:ea typeface="Calibri" panose="020F0502020204030204" pitchFamily="34" charset="0"/>
              <a:cs typeface="Times New Roman" panose="02020603050405020304" pitchFamily="18" charset="0"/>
            </a:endParaRPr>
          </a:p>
          <a:p>
            <a:pPr marL="716130" lvl="1" indent="-275434">
              <a:lnSpc>
                <a:spcPct val="107000"/>
              </a:lnSpc>
              <a:spcBef>
                <a:spcPts val="0"/>
              </a:spcBef>
              <a:spcAft>
                <a:spcPts val="0"/>
              </a:spcAft>
              <a:buFont typeface="Courier New" panose="02070309020205020404" pitchFamily="49" charset="0"/>
              <a:buChar char="o"/>
            </a:pPr>
            <a:endParaRPr lang="en-US" sz="1100" dirty="0">
              <a:latin typeface="Arial" panose="020B0604020202020204" pitchFamily="34" charset="0"/>
              <a:ea typeface="Calibri" panose="020F0502020204030204" pitchFamily="34" charset="0"/>
              <a:cs typeface="Times New Roman" panose="02020603050405020304" pitchFamily="18" charset="0"/>
            </a:endParaRPr>
          </a:p>
          <a:p>
            <a:pPr marL="275434" indent="-275434">
              <a:lnSpc>
                <a:spcPct val="107000"/>
              </a:lnSpc>
              <a:spcBef>
                <a:spcPts val="0"/>
              </a:spcBef>
              <a:spcAft>
                <a:spcPts val="0"/>
              </a:spcAft>
              <a:buFont typeface="Arial" panose="020B0604020202020204" pitchFamily="34" charset="0"/>
              <a:buChar char="•"/>
            </a:pPr>
            <a:r>
              <a:rPr lang="en-US" sz="1100" dirty="0">
                <a:latin typeface="Arial" panose="020B0604020202020204" pitchFamily="34" charset="0"/>
                <a:ea typeface="Calibri" panose="020F0502020204030204" pitchFamily="34" charset="0"/>
                <a:cs typeface="Times New Roman" panose="02020603050405020304" pitchFamily="18" charset="0"/>
              </a:rPr>
              <a:t>Blue to the north (just the little bit above black dot) represents the habitat gain</a:t>
            </a:r>
          </a:p>
          <a:p>
            <a:pPr marL="275434" indent="-275434">
              <a:lnSpc>
                <a:spcPct val="107000"/>
              </a:lnSpc>
              <a:spcBef>
                <a:spcPts val="0"/>
              </a:spcBef>
              <a:spcAft>
                <a:spcPts val="0"/>
              </a:spcAft>
              <a:buFont typeface="Arial" panose="020B0604020202020204" pitchFamily="34" charset="0"/>
              <a:buChar char="•"/>
            </a:pPr>
            <a:r>
              <a:rPr lang="en-US" sz="1100" dirty="0">
                <a:latin typeface="Arial" panose="020B0604020202020204" pitchFamily="34" charset="0"/>
                <a:ea typeface="Calibri" panose="020F0502020204030204" pitchFamily="34" charset="0"/>
                <a:cs typeface="Times New Roman" panose="02020603050405020304" pitchFamily="18" charset="0"/>
              </a:rPr>
              <a:t>This fish passage is one that will need to be replaced. When we first scoped this project in 2010, replacing that culvert was not included. After the 2013 federal court ruling that requires WSDOT to replace culverts that block fish passage, we determined that it’s a fish-bearing stream and will need to be replaced.</a:t>
            </a:r>
          </a:p>
          <a:p>
            <a:pPr marL="275434" indent="-275434">
              <a:lnSpc>
                <a:spcPct val="107000"/>
              </a:lnSpc>
              <a:spcBef>
                <a:spcPts val="0"/>
              </a:spcBef>
              <a:spcAft>
                <a:spcPts val="0"/>
              </a:spcAft>
              <a:buFont typeface="Arial" panose="020B0604020202020204" pitchFamily="34" charset="0"/>
              <a:buChar char="•"/>
            </a:pPr>
            <a:r>
              <a:rPr lang="en-US" sz="1100" dirty="0">
                <a:latin typeface="Calibri" panose="020F0502020204030204" pitchFamily="34" charset="0"/>
                <a:ea typeface="Calibri" panose="020F0502020204030204" pitchFamily="34" charset="0"/>
                <a:cs typeface="Times New Roman" panose="02020603050405020304" pitchFamily="18" charset="0"/>
              </a:rPr>
              <a:t>Must be paid for out of the fixed funds authorized.</a:t>
            </a:r>
          </a:p>
          <a:p>
            <a:pPr>
              <a:lnSpc>
                <a:spcPct val="107000"/>
              </a:lnSpc>
              <a:spcBef>
                <a:spcPts val="0"/>
              </a:spcBef>
              <a:spcAft>
                <a:spcPts val="0"/>
              </a:spcAft>
            </a:pPr>
            <a:endParaRPr lang="en-US" dirty="0"/>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7</a:t>
            </a:fld>
            <a:endParaRPr lang="en-US"/>
          </a:p>
        </p:txBody>
      </p:sp>
    </p:spTree>
    <p:extLst>
      <p:ext uri="{BB962C8B-B14F-4D97-AF65-F5344CB8AC3E}">
        <p14:creationId xmlns:p14="http://schemas.microsoft.com/office/powerpoint/2010/main" val="42489534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WHERE WE ARE</a:t>
            </a:r>
          </a:p>
          <a:p>
            <a:endParaRPr lang="en-US" dirty="0"/>
          </a:p>
          <a:p>
            <a:pPr defTabSz="881390">
              <a:defRPr/>
            </a:pPr>
            <a:r>
              <a:rPr lang="en-US" dirty="0"/>
              <a:t>Several risks have been triggered on the project. The schedule impacts have resulted in delays that need to be mitigated. So far, we have been able to address additional costs.</a:t>
            </a:r>
          </a:p>
          <a:p>
            <a:pPr defTabSz="881390">
              <a:defRPr/>
            </a:pPr>
            <a:br>
              <a:rPr lang="en-US" dirty="0"/>
            </a:br>
            <a:r>
              <a:rPr lang="en-US" dirty="0"/>
              <a:t>Two of the biggest risks at time are related to coordination with the FAA and BNSF.  We will get through these fine, but the biggest challenge is it’s a process we have little control over with both entities, other than to continue communicating with them.  </a:t>
            </a:r>
          </a:p>
          <a:p>
            <a:endParaRPr lang="en-US" dirty="0"/>
          </a:p>
          <a:p>
            <a:pPr defTabSz="881390">
              <a:defRPr/>
            </a:pPr>
            <a:r>
              <a:rPr lang="en-US" b="1" dirty="0"/>
              <a:t>FAA: </a:t>
            </a:r>
            <a:r>
              <a:rPr lang="en-US" b="0" i="0" dirty="0">
                <a:solidFill>
                  <a:srgbClr val="000000"/>
                </a:solidFill>
                <a:effectLst/>
                <a:latin typeface="Lato"/>
              </a:rPr>
              <a:t>Working with the Federal Aviation Administration to create a design that accommodates aviation needs/requirements. </a:t>
            </a:r>
          </a:p>
          <a:p>
            <a:pPr marL="165261" indent="-165261">
              <a:lnSpc>
                <a:spcPct val="107000"/>
              </a:lnSpc>
              <a:spcBef>
                <a:spcPts val="0"/>
              </a:spcBef>
              <a:spcAft>
                <a:spcPts val="0"/>
              </a:spcAft>
              <a:buFont typeface="Arial" panose="020B0604020202020204" pitchFamily="34" charset="0"/>
              <a:buChar char="•"/>
            </a:pPr>
            <a:r>
              <a:rPr lang="en-US" dirty="0">
                <a:latin typeface="Arial" panose="020B0604020202020204" pitchFamily="34" charset="0"/>
                <a:ea typeface="Calibri" panose="020F0502020204030204" pitchFamily="34" charset="0"/>
                <a:cs typeface="Times New Roman" panose="02020603050405020304" pitchFamily="18" charset="0"/>
              </a:rPr>
              <a:t>FAA requirements: </a:t>
            </a:r>
            <a:endParaRPr lang="en-US" sz="1100" dirty="0">
              <a:latin typeface="Calibri" panose="020F0502020204030204" pitchFamily="34" charset="0"/>
              <a:ea typeface="Calibri" panose="020F0502020204030204" pitchFamily="34" charset="0"/>
              <a:cs typeface="Times New Roman" panose="02020603050405020304" pitchFamily="18" charset="0"/>
            </a:endParaRPr>
          </a:p>
          <a:p>
            <a:pPr marL="716130" lvl="1" indent="-275434">
              <a:lnSpc>
                <a:spcPct val="107000"/>
              </a:lnSpc>
              <a:spcBef>
                <a:spcPts val="0"/>
              </a:spcBef>
              <a:spcAft>
                <a:spcPts val="0"/>
              </a:spcAft>
              <a:buFont typeface="Courier New" panose="02070309020205020404" pitchFamily="49" charset="0"/>
              <a:buChar char="o"/>
            </a:pPr>
            <a:r>
              <a:rPr lang="en-US" dirty="0">
                <a:latin typeface="Arial" panose="020B0604020202020204" pitchFamily="34" charset="0"/>
                <a:ea typeface="Calibri" panose="020F0502020204030204" pitchFamily="34" charset="0"/>
                <a:cs typeface="Times New Roman" panose="02020603050405020304" pitchFamily="18" charset="0"/>
              </a:rPr>
              <a:t>There are very specific FAA requirements for the airport. Runway lighting towers must have very specific spacing for pilot safety. The widening will necessitate moving one of the existing runway lighting towers. Moving one of them means that all will need to be shifted.</a:t>
            </a:r>
            <a:endParaRPr lang="en-US" sz="1100" dirty="0">
              <a:latin typeface="Calibri" panose="020F0502020204030204" pitchFamily="34" charset="0"/>
              <a:ea typeface="Calibri" panose="020F0502020204030204" pitchFamily="34" charset="0"/>
              <a:cs typeface="Times New Roman" panose="02020603050405020304" pitchFamily="18" charset="0"/>
            </a:endParaRPr>
          </a:p>
          <a:p>
            <a:pPr marL="716130" lvl="1" indent="-275434" defTabSz="881390">
              <a:lnSpc>
                <a:spcPct val="107000"/>
              </a:lnSpc>
              <a:spcBef>
                <a:spcPts val="0"/>
              </a:spcBef>
              <a:spcAft>
                <a:spcPts val="0"/>
              </a:spcAft>
              <a:buFont typeface="Courier New" panose="02070309020205020404" pitchFamily="49" charset="0"/>
              <a:buChar char="o"/>
              <a:defRPr/>
            </a:pPr>
            <a:r>
              <a:rPr lang="en-US" dirty="0">
                <a:latin typeface="Arial" panose="020B0604020202020204" pitchFamily="34" charset="0"/>
                <a:ea typeface="Calibri" panose="020F0502020204030204" pitchFamily="34" charset="0"/>
                <a:cs typeface="Times New Roman" panose="02020603050405020304" pitchFamily="18" charset="0"/>
              </a:rPr>
              <a:t>The FAA will determine the exact placement of the runway approach lights – will need to be relocated. </a:t>
            </a:r>
          </a:p>
          <a:p>
            <a:pPr marL="716130" lvl="1" indent="-275434" defTabSz="881390">
              <a:lnSpc>
                <a:spcPct val="107000"/>
              </a:lnSpc>
              <a:spcBef>
                <a:spcPts val="0"/>
              </a:spcBef>
              <a:spcAft>
                <a:spcPts val="0"/>
              </a:spcAft>
              <a:buFont typeface="Courier New" panose="02070309020205020404" pitchFamily="49" charset="0"/>
              <a:buChar char="o"/>
              <a:defRPr/>
            </a:pPr>
            <a:r>
              <a:rPr lang="en-US" sz="1700" dirty="0">
                <a:latin typeface="Calibri" panose="020F0502020204030204" pitchFamily="34" charset="0"/>
                <a:ea typeface="Calibri" panose="020F0502020204030204" pitchFamily="34" charset="0"/>
                <a:cs typeface="Times New Roman" panose="02020603050405020304" pitchFamily="18" charset="0"/>
              </a:rPr>
              <a:t>This cost was not including in the original scoping</a:t>
            </a:r>
            <a:endParaRPr lang="en-US" dirty="0">
              <a:latin typeface="Arial" panose="020B0604020202020204" pitchFamily="34" charset="0"/>
              <a:ea typeface="Calibri" panose="020F0502020204030204" pitchFamily="34" charset="0"/>
              <a:cs typeface="Times New Roman" panose="02020603050405020304" pitchFamily="18" charset="0"/>
            </a:endParaRPr>
          </a:p>
          <a:p>
            <a:pPr marL="716130" lvl="1" indent="-275434" defTabSz="881390">
              <a:lnSpc>
                <a:spcPct val="107000"/>
              </a:lnSpc>
              <a:spcBef>
                <a:spcPts val="0"/>
              </a:spcBef>
              <a:spcAft>
                <a:spcPts val="0"/>
              </a:spcAft>
              <a:buFont typeface="Courier New" panose="02070309020205020404" pitchFamily="49" charset="0"/>
              <a:buChar char="o"/>
              <a:defRPr/>
            </a:pPr>
            <a:endParaRPr lang="en-US" b="0" i="0" dirty="0">
              <a:solidFill>
                <a:srgbClr val="000000"/>
              </a:solidFill>
              <a:effectLst/>
              <a:latin typeface="Lato"/>
            </a:endParaRPr>
          </a:p>
          <a:p>
            <a:pPr defTabSz="881390">
              <a:defRPr/>
            </a:pPr>
            <a:endParaRPr lang="en-US" dirty="0"/>
          </a:p>
          <a:p>
            <a:pPr defTabSz="881390">
              <a:defRPr/>
            </a:pPr>
            <a:r>
              <a:rPr lang="en-US" b="1" dirty="0"/>
              <a:t>BNSF:</a:t>
            </a:r>
          </a:p>
          <a:p>
            <a:pPr marL="165261" indent="-165261" defTabSz="881390">
              <a:buFont typeface="Arial" panose="020B0604020202020204" pitchFamily="34" charset="0"/>
              <a:buChar char="•"/>
              <a:defRPr/>
            </a:pPr>
            <a:r>
              <a:rPr lang="en-US" b="0" i="0" dirty="0">
                <a:solidFill>
                  <a:srgbClr val="000000"/>
                </a:solidFill>
                <a:effectLst/>
                <a:latin typeface="Lato"/>
              </a:rPr>
              <a:t>Collaborating with BNSF Railroad on the roundabout near its tracks at 67th Avenue Northeast.</a:t>
            </a:r>
            <a:r>
              <a:rPr lang="en-US" dirty="0">
                <a:solidFill>
                  <a:srgbClr val="000000"/>
                </a:solidFill>
                <a:latin typeface="Lato"/>
              </a:rPr>
              <a:t> </a:t>
            </a:r>
            <a:r>
              <a:rPr lang="en-US" dirty="0"/>
              <a:t>Track crossing will need to be rebuilt.</a:t>
            </a:r>
          </a:p>
          <a:p>
            <a:pPr marL="605956" lvl="1" indent="-165261" defTabSz="881390">
              <a:buFont typeface="Courier New" panose="02070309020205020404" pitchFamily="49" charset="0"/>
              <a:buChar char="o"/>
              <a:defRPr/>
            </a:pPr>
            <a:r>
              <a:rPr lang="en-US" dirty="0">
                <a:latin typeface="Arial" panose="020B0604020202020204" pitchFamily="34" charset="0"/>
                <a:ea typeface="Calibri" panose="020F0502020204030204" pitchFamily="34" charset="0"/>
                <a:cs typeface="Times New Roman" panose="02020603050405020304" pitchFamily="18" charset="0"/>
              </a:rPr>
              <a:t>Due to proximity, this roundabout required extra review and modifications in collaboration with BNSF to ensure the safety of highway users and trains.</a:t>
            </a:r>
            <a:endParaRPr lang="en-US" dirty="0"/>
          </a:p>
          <a:p>
            <a:pPr marL="165261" indent="-165261" defTabSz="881390">
              <a:buFont typeface="Arial" panose="020B0604020202020204" pitchFamily="34" charset="0"/>
              <a:buChar char="•"/>
              <a:defRPr/>
            </a:pPr>
            <a:r>
              <a:rPr lang="en-US" dirty="0"/>
              <a:t>Improvements are required on BNSF property, so they must approve design.</a:t>
            </a:r>
          </a:p>
          <a:p>
            <a:pPr marL="165261" indent="-165261" defTabSz="881390">
              <a:buFont typeface="Arial" panose="020B0604020202020204" pitchFamily="34" charset="0"/>
              <a:buChar char="•"/>
              <a:defRPr/>
            </a:pPr>
            <a:r>
              <a:rPr lang="en-US" dirty="0"/>
              <a:t>Worked with BNSF on intersection design &amp; track mitigation measures</a:t>
            </a:r>
          </a:p>
          <a:p>
            <a:pPr marL="165261" indent="-165261" defTabSz="881390">
              <a:buFont typeface="Arial" panose="020B0604020202020204" pitchFamily="34" charset="0"/>
              <a:buChar char="•"/>
              <a:defRPr/>
            </a:pPr>
            <a:r>
              <a:rPr lang="en-US" sz="1700" dirty="0">
                <a:latin typeface="Calibri" panose="020F0502020204030204" pitchFamily="34" charset="0"/>
                <a:ea typeface="Calibri" panose="020F0502020204030204" pitchFamily="34" charset="0"/>
                <a:cs typeface="Times New Roman" panose="02020603050405020304" pitchFamily="18" charset="0"/>
              </a:rPr>
              <a:t>BNSF will require work to modify the existing crossing to accommodate the widening, the cost to complete this work exceeds the original estimate.</a:t>
            </a:r>
          </a:p>
          <a:p>
            <a:pPr marL="165261" indent="-165261" defTabSz="881390">
              <a:buFont typeface="Arial" panose="020B0604020202020204" pitchFamily="34" charset="0"/>
              <a:buChar char="•"/>
              <a:defRPr/>
            </a:pPr>
            <a:r>
              <a:rPr lang="en-US" sz="1700" dirty="0">
                <a:latin typeface="Calibri" panose="020F0502020204030204" pitchFamily="34" charset="0"/>
                <a:ea typeface="Calibri" panose="020F0502020204030204" pitchFamily="34" charset="0"/>
                <a:cs typeface="Times New Roman" panose="02020603050405020304" pitchFamily="18" charset="0"/>
              </a:rPr>
              <a:t>BNSF is planning a Diagnostics team to analyze the intersection with 67</a:t>
            </a:r>
            <a:r>
              <a:rPr lang="en-US" sz="1700" baseline="30000" dirty="0">
                <a:latin typeface="Calibri" panose="020F0502020204030204" pitchFamily="34" charset="0"/>
                <a:ea typeface="Calibri" panose="020F0502020204030204" pitchFamily="34" charset="0"/>
                <a:cs typeface="Times New Roman" panose="02020603050405020304" pitchFamily="18" charset="0"/>
              </a:rPr>
              <a:t>th</a:t>
            </a:r>
            <a:r>
              <a:rPr lang="en-US" sz="1700" dirty="0">
                <a:latin typeface="Calibri" panose="020F0502020204030204" pitchFamily="34" charset="0"/>
                <a:ea typeface="Calibri" panose="020F0502020204030204" pitchFamily="34" charset="0"/>
                <a:cs typeface="Times New Roman" panose="02020603050405020304" pitchFamily="18" charset="0"/>
              </a:rPr>
              <a:t>, this may impact the project schedule along with the choice of intersection improvements.</a:t>
            </a:r>
          </a:p>
          <a:p>
            <a:pPr marL="165261" indent="-165261" defTabSz="881390">
              <a:buFont typeface="Arial" panose="020B0604020202020204" pitchFamily="34" charset="0"/>
              <a:buChar char="•"/>
              <a:defRPr/>
            </a:pPr>
            <a:endParaRPr lang="en-US" sz="17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a:p>
            <a:pPr algn="l"/>
            <a:r>
              <a:rPr lang="en-US" b="1" i="0" dirty="0">
                <a:solidFill>
                  <a:srgbClr val="000000"/>
                </a:solidFill>
                <a:effectLst/>
                <a:latin typeface="Lato"/>
              </a:rPr>
              <a:t>Additional project challenges: </a:t>
            </a:r>
            <a:br>
              <a:rPr lang="en-US" b="0" i="0" dirty="0">
                <a:solidFill>
                  <a:srgbClr val="000000"/>
                </a:solidFill>
                <a:effectLst/>
                <a:latin typeface="Lato"/>
              </a:rPr>
            </a:br>
            <a:r>
              <a:rPr lang="en-US" b="0" i="0" dirty="0">
                <a:solidFill>
                  <a:srgbClr val="000000"/>
                </a:solidFill>
                <a:effectLst/>
                <a:latin typeface="Lato"/>
              </a:rPr>
              <a:t>Challenges associated with this project include but are not limited to:</a:t>
            </a:r>
          </a:p>
          <a:p>
            <a:pPr algn="l">
              <a:buFont typeface="Arial" panose="020B0604020202020204" pitchFamily="34" charset="0"/>
              <a:buChar char="•"/>
            </a:pPr>
            <a:r>
              <a:rPr lang="en-US" b="0" i="0" dirty="0">
                <a:solidFill>
                  <a:srgbClr val="000000"/>
                </a:solidFill>
                <a:effectLst/>
                <a:latin typeface="Lato"/>
              </a:rPr>
              <a:t>   Purchasing nearly two dozen needed pieces of right-of-way property before construction.</a:t>
            </a:r>
          </a:p>
          <a:p>
            <a:pPr algn="l">
              <a:buFont typeface="Arial" panose="020B0604020202020204" pitchFamily="34" charset="0"/>
              <a:buChar char="•"/>
            </a:pPr>
            <a:r>
              <a:rPr lang="en-US" b="0" i="0" dirty="0">
                <a:solidFill>
                  <a:srgbClr val="000000"/>
                </a:solidFill>
                <a:effectLst/>
                <a:latin typeface="Lato"/>
              </a:rPr>
              <a:t>   Relocating numerous utility lines and pipes that run along SR 531.</a:t>
            </a:r>
          </a:p>
          <a:p>
            <a:pPr algn="l">
              <a:buFont typeface="Arial" panose="020B0604020202020204" pitchFamily="34" charset="0"/>
              <a:buChar char="•"/>
            </a:pPr>
            <a:r>
              <a:rPr lang="en-US" b="0" i="0" dirty="0">
                <a:solidFill>
                  <a:srgbClr val="000000"/>
                </a:solidFill>
                <a:effectLst/>
                <a:latin typeface="Lato"/>
              </a:rPr>
              <a:t>   Making required environmental (storm water, culvert and catch basin) improvements and completing appropriate wetland mitigation.</a:t>
            </a:r>
          </a:p>
          <a:p>
            <a:pPr algn="l">
              <a:buFont typeface="Arial" panose="020B0604020202020204" pitchFamily="34" charset="0"/>
              <a:buChar char="•"/>
            </a:pPr>
            <a:r>
              <a:rPr lang="en-US" sz="1700" dirty="0">
                <a:solidFill>
                  <a:srgbClr val="000000"/>
                </a:solidFill>
                <a:latin typeface="Lato"/>
                <a:ea typeface="Calibri" panose="020F0502020204030204" pitchFamily="34" charset="0"/>
                <a:cs typeface="Times New Roman" panose="02020603050405020304" pitchFamily="18" charset="0"/>
              </a:rPr>
              <a:t>   </a:t>
            </a:r>
            <a:r>
              <a:rPr lang="en-US" sz="1700" dirty="0">
                <a:latin typeface="Calibri" panose="020F0502020204030204" pitchFamily="34" charset="0"/>
                <a:ea typeface="Calibri" panose="020F0502020204030204" pitchFamily="34" charset="0"/>
                <a:cs typeface="Times New Roman" panose="02020603050405020304" pitchFamily="18" charset="0"/>
              </a:rPr>
              <a:t>The Tulalip Tribe has requested the wetland impacts be mitigated in the </a:t>
            </a:r>
            <a:r>
              <a:rPr lang="en-US" sz="1700" dirty="0" err="1">
                <a:latin typeface="Calibri" panose="020F0502020204030204" pitchFamily="34" charset="0"/>
                <a:ea typeface="Calibri" panose="020F0502020204030204" pitchFamily="34" charset="0"/>
                <a:cs typeface="Times New Roman" panose="02020603050405020304" pitchFamily="18" charset="0"/>
              </a:rPr>
              <a:t>Quil</a:t>
            </a:r>
            <a:r>
              <a:rPr lang="en-US" sz="1700" dirty="0">
                <a:latin typeface="Calibri" panose="020F0502020204030204" pitchFamily="34" charset="0"/>
                <a:ea typeface="Calibri" panose="020F0502020204030204" pitchFamily="34" charset="0"/>
                <a:cs typeface="Times New Roman" panose="02020603050405020304" pitchFamily="18" charset="0"/>
              </a:rPr>
              <a:t> </a:t>
            </a:r>
            <a:r>
              <a:rPr lang="en-US" sz="1700" dirty="0" err="1">
                <a:latin typeface="Calibri" panose="020F0502020204030204" pitchFamily="34" charset="0"/>
                <a:ea typeface="Calibri" panose="020F0502020204030204" pitchFamily="34" charset="0"/>
                <a:cs typeface="Times New Roman" panose="02020603050405020304" pitchFamily="18" charset="0"/>
              </a:rPr>
              <a:t>Ceda</a:t>
            </a:r>
            <a:r>
              <a:rPr lang="en-US" sz="1700" dirty="0">
                <a:latin typeface="Calibri" panose="020F0502020204030204" pitchFamily="34" charset="0"/>
                <a:ea typeface="Calibri" panose="020F0502020204030204" pitchFamily="34" charset="0"/>
                <a:cs typeface="Times New Roman" panose="02020603050405020304" pitchFamily="18" charset="0"/>
              </a:rPr>
              <a:t> watershed instead of using a mitigation bank.</a:t>
            </a:r>
          </a:p>
          <a:p>
            <a:pPr defTabSz="881390">
              <a:buFont typeface="Arial" panose="020B0604020202020204" pitchFamily="34" charset="0"/>
              <a:buChar char="•"/>
              <a:defRPr/>
            </a:pPr>
            <a:r>
              <a:rPr lang="en-US" sz="1700" dirty="0">
                <a:latin typeface="Calibri" panose="020F0502020204030204" pitchFamily="34" charset="0"/>
                <a:ea typeface="Calibri" panose="020F0502020204030204" pitchFamily="34" charset="0"/>
                <a:cs typeface="Times New Roman" panose="02020603050405020304" pitchFamily="18" charset="0"/>
              </a:rPr>
              <a:t>   Cost estimates for relocating </a:t>
            </a:r>
            <a:r>
              <a:rPr lang="en-US" sz="1700" dirty="0" err="1">
                <a:latin typeface="Calibri" panose="020F0502020204030204" pitchFamily="34" charset="0"/>
                <a:ea typeface="Calibri" panose="020F0502020204030204" pitchFamily="34" charset="0"/>
                <a:cs typeface="Times New Roman" panose="02020603050405020304" pitchFamily="18" charset="0"/>
              </a:rPr>
              <a:t>SnoPUD’s</a:t>
            </a:r>
            <a:r>
              <a:rPr lang="en-US" sz="1700" dirty="0">
                <a:latin typeface="Calibri" panose="020F0502020204030204" pitchFamily="34" charset="0"/>
                <a:ea typeface="Calibri" panose="020F0502020204030204" pitchFamily="34" charset="0"/>
                <a:cs typeface="Times New Roman" panose="02020603050405020304" pitchFamily="18" charset="0"/>
              </a:rPr>
              <a:t> facilities are between $3 and $4 million. Scoping estimate was $750,000 for utility relocations.</a:t>
            </a:r>
          </a:p>
          <a:p>
            <a:pPr defTabSz="881390">
              <a:buFont typeface="Arial" panose="020B0604020202020204" pitchFamily="34" charset="0"/>
              <a:buChar char="•"/>
              <a:defRPr/>
            </a:pPr>
            <a:r>
              <a:rPr lang="en-US" sz="1700" dirty="0">
                <a:latin typeface="Calibri" panose="020F0502020204030204" pitchFamily="34" charset="0"/>
                <a:ea typeface="Calibri" panose="020F0502020204030204" pitchFamily="34" charset="0"/>
                <a:cs typeface="Times New Roman" panose="02020603050405020304" pitchFamily="18" charset="0"/>
              </a:rPr>
              <a:t>   Hydraulic design is problematic due to the flat terrain, high water table, and adjacent airport.</a:t>
            </a:r>
            <a:endParaRPr lang="en-US" b="0" i="0" dirty="0">
              <a:solidFill>
                <a:srgbClr val="000000"/>
              </a:solidFill>
              <a:effectLst/>
              <a:latin typeface="Lato"/>
            </a:endParaRPr>
          </a:p>
          <a:p>
            <a:pPr algn="l">
              <a:buFont typeface="Arial" panose="020B0604020202020204" pitchFamily="34" charset="0"/>
              <a:buChar char="•"/>
            </a:pPr>
            <a:r>
              <a:rPr lang="en-US" b="0" i="0" dirty="0">
                <a:solidFill>
                  <a:srgbClr val="000000"/>
                </a:solidFill>
                <a:effectLst/>
                <a:latin typeface="Lato"/>
              </a:rPr>
              <a:t>   Keeping costs within the non-flexible Connecting Washington funding allocation.</a:t>
            </a:r>
          </a:p>
          <a:p>
            <a:pPr algn="l">
              <a:buFont typeface="Arial" panose="020B0604020202020204" pitchFamily="34" charset="0"/>
              <a:buChar char="•"/>
            </a:pPr>
            <a:r>
              <a:rPr lang="en-US" b="0" i="0" dirty="0">
                <a:solidFill>
                  <a:srgbClr val="000000"/>
                </a:solidFill>
                <a:effectLst/>
                <a:latin typeface="Lato"/>
              </a:rPr>
              <a:t>   Keeping businesses accessible and traffic and aviation moving through this corridor during construction.</a:t>
            </a:r>
          </a:p>
          <a:p>
            <a:endParaRPr lang="en-US" dirty="0"/>
          </a:p>
          <a:p>
            <a:r>
              <a:rPr lang="en-US" b="1" dirty="0"/>
              <a:t>More details on challenges: </a:t>
            </a:r>
          </a:p>
          <a:p>
            <a:pPr>
              <a:lnSpc>
                <a:spcPct val="107000"/>
              </a:lnSpc>
              <a:spcBef>
                <a:spcPts val="0"/>
              </a:spcBef>
              <a:spcAft>
                <a:spcPts val="771"/>
              </a:spcAft>
            </a:pPr>
            <a:r>
              <a:rPr lang="en-US" dirty="0">
                <a:latin typeface="Arial" panose="020B0604020202020204" pitchFamily="34" charset="0"/>
                <a:ea typeface="Calibri" panose="020F0502020204030204" pitchFamily="34" charset="0"/>
                <a:cs typeface="Times New Roman" panose="02020603050405020304" pitchFamily="18" charset="0"/>
              </a:rPr>
              <a:t>This project looks simple and straightforward on the surface, but it’s actually very challenging. </a:t>
            </a:r>
            <a:endParaRPr lang="en-US"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771"/>
              </a:spcAft>
            </a:pPr>
            <a:r>
              <a:rPr lang="en-US" dirty="0">
                <a:latin typeface="Arial" panose="020B0604020202020204" pitchFamily="34" charset="0"/>
                <a:ea typeface="Calibri" panose="020F0502020204030204" pitchFamily="34" charset="0"/>
                <a:cs typeface="Times New Roman" panose="02020603050405020304" pitchFamily="18" charset="0"/>
              </a:rPr>
              <a:t>Some of the challenges include:</a:t>
            </a:r>
            <a:endParaRPr lang="en-US" sz="1100" dirty="0">
              <a:latin typeface="Calibri" panose="020F0502020204030204" pitchFamily="34" charset="0"/>
              <a:ea typeface="Calibri" panose="020F0502020204030204" pitchFamily="34" charset="0"/>
              <a:cs typeface="Times New Roman" panose="02020603050405020304" pitchFamily="18" charset="0"/>
            </a:endParaRPr>
          </a:p>
          <a:p>
            <a:pPr marL="330521" indent="-330521">
              <a:lnSpc>
                <a:spcPct val="107000"/>
              </a:lnSpc>
              <a:spcBef>
                <a:spcPts val="0"/>
              </a:spcBef>
              <a:spcAft>
                <a:spcPts val="0"/>
              </a:spcAft>
              <a:buFont typeface="Symbol" panose="05050102010706020507" pitchFamily="18" charset="2"/>
              <a:buChar char=""/>
            </a:pPr>
            <a:r>
              <a:rPr lang="en-US" dirty="0">
                <a:latin typeface="Arial" panose="020B0604020202020204" pitchFamily="34" charset="0"/>
                <a:ea typeface="Calibri" panose="020F0502020204030204" pitchFamily="34" charset="0"/>
                <a:cs typeface="Times New Roman" panose="02020603050405020304" pitchFamily="18" charset="0"/>
              </a:rPr>
              <a:t>Water drainage: </a:t>
            </a:r>
            <a:endParaRPr lang="en-US" sz="1100" dirty="0">
              <a:latin typeface="Calibri" panose="020F0502020204030204" pitchFamily="34" charset="0"/>
              <a:ea typeface="Calibri" panose="020F0502020204030204" pitchFamily="34" charset="0"/>
              <a:cs typeface="Times New Roman" panose="02020603050405020304" pitchFamily="18" charset="0"/>
            </a:endParaRPr>
          </a:p>
          <a:p>
            <a:pPr marL="716130" lvl="1" indent="-275434">
              <a:lnSpc>
                <a:spcPct val="107000"/>
              </a:lnSpc>
              <a:spcBef>
                <a:spcPts val="0"/>
              </a:spcBef>
              <a:spcAft>
                <a:spcPts val="0"/>
              </a:spcAft>
              <a:buFont typeface="Courier New" panose="02070309020205020404" pitchFamily="49" charset="0"/>
              <a:buChar char="o"/>
            </a:pPr>
            <a:r>
              <a:rPr lang="en-US" dirty="0">
                <a:latin typeface="Arial" panose="020B0604020202020204" pitchFamily="34" charset="0"/>
                <a:ea typeface="Calibri" panose="020F0502020204030204" pitchFamily="34" charset="0"/>
                <a:cs typeface="Times New Roman" panose="02020603050405020304" pitchFamily="18" charset="0"/>
              </a:rPr>
              <a:t>The corridor is very flat, which means water doesn’t drain well. Our hydraulic studies, planning and design needs to be very thorough to ensure that additional highway water runoff drains properly. </a:t>
            </a:r>
            <a:endParaRPr lang="en-US" sz="1100" dirty="0">
              <a:latin typeface="Calibri" panose="020F0502020204030204" pitchFamily="34" charset="0"/>
              <a:ea typeface="Calibri" panose="020F0502020204030204" pitchFamily="34" charset="0"/>
              <a:cs typeface="Times New Roman" panose="02020603050405020304" pitchFamily="18" charset="0"/>
            </a:endParaRPr>
          </a:p>
          <a:p>
            <a:pPr marL="330521" indent="-330521">
              <a:lnSpc>
                <a:spcPct val="107000"/>
              </a:lnSpc>
              <a:spcBef>
                <a:spcPts val="0"/>
              </a:spcBef>
              <a:spcAft>
                <a:spcPts val="0"/>
              </a:spcAft>
              <a:buFont typeface="Symbol" panose="05050102010706020507" pitchFamily="18" charset="2"/>
              <a:buChar char=""/>
            </a:pPr>
            <a:r>
              <a:rPr lang="en-US" dirty="0">
                <a:latin typeface="Arial" panose="020B0604020202020204" pitchFamily="34" charset="0"/>
                <a:ea typeface="Calibri" panose="020F0502020204030204" pitchFamily="34" charset="0"/>
                <a:cs typeface="Times New Roman" panose="02020603050405020304" pitchFamily="18" charset="0"/>
              </a:rPr>
              <a:t>Utilities</a:t>
            </a:r>
            <a:endParaRPr lang="en-US" sz="1100" dirty="0">
              <a:latin typeface="Calibri" panose="020F0502020204030204" pitchFamily="34" charset="0"/>
              <a:ea typeface="Calibri" panose="020F0502020204030204" pitchFamily="34" charset="0"/>
              <a:cs typeface="Times New Roman" panose="02020603050405020304" pitchFamily="18" charset="0"/>
            </a:endParaRPr>
          </a:p>
          <a:p>
            <a:pPr marL="716130" lvl="1" indent="-275434">
              <a:lnSpc>
                <a:spcPct val="107000"/>
              </a:lnSpc>
              <a:spcBef>
                <a:spcPts val="0"/>
              </a:spcBef>
              <a:spcAft>
                <a:spcPts val="0"/>
              </a:spcAft>
              <a:buFont typeface="Courier New" panose="02070309020205020404" pitchFamily="49" charset="0"/>
              <a:buChar char="o"/>
            </a:pPr>
            <a:r>
              <a:rPr lang="en-US" dirty="0">
                <a:latin typeface="Arial" panose="020B0604020202020204" pitchFamily="34" charset="0"/>
                <a:ea typeface="Calibri" panose="020F0502020204030204" pitchFamily="34" charset="0"/>
                <a:cs typeface="Times New Roman" panose="02020603050405020304" pitchFamily="18" charset="0"/>
              </a:rPr>
              <a:t>There are multiple utility lines and pipes under the existing shoulders of SR 531 that will need to be relocated. </a:t>
            </a:r>
            <a:endParaRPr lang="en-US" sz="1100" dirty="0">
              <a:latin typeface="Calibri" panose="020F0502020204030204" pitchFamily="34" charset="0"/>
              <a:ea typeface="Calibri" panose="020F0502020204030204" pitchFamily="34" charset="0"/>
              <a:cs typeface="Times New Roman" panose="02020603050405020304" pitchFamily="18" charset="0"/>
            </a:endParaRPr>
          </a:p>
          <a:p>
            <a:pPr marL="330521" indent="-330521">
              <a:lnSpc>
                <a:spcPct val="107000"/>
              </a:lnSpc>
              <a:spcBef>
                <a:spcPts val="0"/>
              </a:spcBef>
              <a:spcAft>
                <a:spcPts val="0"/>
              </a:spcAft>
              <a:buFont typeface="Symbol" panose="05050102010706020507" pitchFamily="18" charset="2"/>
              <a:buChar char=""/>
            </a:pPr>
            <a:r>
              <a:rPr lang="en-US" dirty="0">
                <a:latin typeface="Arial" panose="020B0604020202020204" pitchFamily="34" charset="0"/>
                <a:ea typeface="Calibri" panose="020F0502020204030204" pitchFamily="34" charset="0"/>
                <a:cs typeface="Times New Roman" panose="02020603050405020304" pitchFamily="18" charset="0"/>
              </a:rPr>
              <a:t>Property purchase</a:t>
            </a:r>
            <a:endParaRPr lang="en-US" sz="1100" dirty="0">
              <a:latin typeface="Calibri" panose="020F0502020204030204" pitchFamily="34" charset="0"/>
              <a:ea typeface="Calibri" panose="020F0502020204030204" pitchFamily="34" charset="0"/>
              <a:cs typeface="Times New Roman" panose="02020603050405020304" pitchFamily="18" charset="0"/>
            </a:endParaRPr>
          </a:p>
          <a:p>
            <a:pPr marL="716130" lvl="1" indent="-275434">
              <a:lnSpc>
                <a:spcPct val="107000"/>
              </a:lnSpc>
              <a:spcBef>
                <a:spcPts val="0"/>
              </a:spcBef>
              <a:spcAft>
                <a:spcPts val="771"/>
              </a:spcAft>
              <a:buFont typeface="Courier New" panose="02070309020205020404" pitchFamily="49" charset="0"/>
              <a:buChar char="o"/>
            </a:pPr>
            <a:r>
              <a:rPr lang="en-US" dirty="0">
                <a:latin typeface="Arial" panose="020B0604020202020204" pitchFamily="34" charset="0"/>
                <a:ea typeface="Calibri" panose="020F0502020204030204" pitchFamily="34" charset="0"/>
                <a:cs typeface="Times New Roman" panose="02020603050405020304" pitchFamily="18" charset="0"/>
              </a:rPr>
              <a:t>We need to purchase almost two dozen pieces of property for right-of-way before construction can begin. </a:t>
            </a:r>
            <a:endParaRPr lang="en-US" sz="11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a:p>
            <a:r>
              <a:rPr lang="en-US" dirty="0"/>
              <a:t>- Part of their city plan…63</a:t>
            </a:r>
            <a:r>
              <a:rPr lang="en-US" baseline="30000" dirty="0"/>
              <a:t>rd</a:t>
            </a:r>
            <a:r>
              <a:rPr lang="en-US" dirty="0"/>
              <a:t> make it go all the way through. </a:t>
            </a:r>
            <a:br>
              <a:rPr lang="en-US" dirty="0"/>
            </a:br>
            <a:r>
              <a:rPr lang="en-US" dirty="0"/>
              <a:t>   State is not supportive of putting in full intersection there. </a:t>
            </a:r>
          </a:p>
          <a:p>
            <a:r>
              <a:rPr lang="en-US" dirty="0"/>
              <a:t>   That part is in their authority to do. </a:t>
            </a:r>
          </a:p>
          <a:p>
            <a:r>
              <a:rPr lang="en-US" dirty="0"/>
              <a:t>   What is not in their authority straight through or a left there (WSDOT does not want to add that) they would like another roundabout. </a:t>
            </a:r>
          </a:p>
          <a:p>
            <a:r>
              <a:rPr lang="en-US" dirty="0"/>
              <a:t>    State – we are not supportive of that. Access control the state can make that call. </a:t>
            </a:r>
          </a:p>
          <a:p>
            <a:endParaRPr lang="en-US" dirty="0"/>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8</a:t>
            </a:fld>
            <a:endParaRPr lang="en-US"/>
          </a:p>
        </p:txBody>
      </p:sp>
    </p:spTree>
    <p:extLst>
      <p:ext uri="{BB962C8B-B14F-4D97-AF65-F5344CB8AC3E}">
        <p14:creationId xmlns:p14="http://schemas.microsoft.com/office/powerpoint/2010/main" val="3193318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1390">
              <a:spcBef>
                <a:spcPts val="0"/>
              </a:spcBef>
              <a:spcAft>
                <a:spcPts val="0"/>
              </a:spcAft>
              <a:tabLst>
                <a:tab pos="440695" algn="l"/>
              </a:tabLst>
              <a:defRPr/>
            </a:pPr>
            <a:r>
              <a:rPr lang="en-US" sz="1100" b="1" dirty="0">
                <a:latin typeface="+mn-lt"/>
                <a:ea typeface="Calibri" panose="020F0502020204030204" pitchFamily="34" charset="0"/>
                <a:cs typeface="Times New Roman" panose="02020603050405020304" pitchFamily="18" charset="0"/>
              </a:rPr>
              <a:t>DEVELOPMENT IMPACTS</a:t>
            </a:r>
            <a:endParaRPr lang="en-US" sz="1100" dirty="0">
              <a:latin typeface="+mn-lt"/>
              <a:ea typeface="Calibri" panose="020F0502020204030204" pitchFamily="34" charset="0"/>
              <a:cs typeface="Times New Roman" panose="02020603050405020304" pitchFamily="18" charset="0"/>
            </a:endParaRPr>
          </a:p>
          <a:p>
            <a:pPr defTabSz="881390">
              <a:spcBef>
                <a:spcPts val="0"/>
              </a:spcBef>
              <a:spcAft>
                <a:spcPts val="0"/>
              </a:spcAft>
              <a:tabLst>
                <a:tab pos="440695" algn="l"/>
              </a:tabLst>
              <a:defRPr/>
            </a:pPr>
            <a:r>
              <a:rPr lang="en-US" sz="1100" dirty="0">
                <a:latin typeface="+mn-lt"/>
                <a:ea typeface="Calibri" panose="020F0502020204030204" pitchFamily="34" charset="0"/>
                <a:cs typeface="Times New Roman" panose="02020603050405020304" pitchFamily="18" charset="0"/>
              </a:rPr>
              <a:t>Kudos to city of Arlington of collecting land.</a:t>
            </a:r>
          </a:p>
          <a:p>
            <a:pPr defTabSz="881390">
              <a:spcBef>
                <a:spcPts val="0"/>
              </a:spcBef>
              <a:spcAft>
                <a:spcPts val="0"/>
              </a:spcAft>
              <a:tabLst>
                <a:tab pos="440695" algn="l"/>
              </a:tabLst>
              <a:defRPr/>
            </a:pPr>
            <a:r>
              <a:rPr lang="en-US" sz="1100" dirty="0">
                <a:latin typeface="+mn-lt"/>
                <a:ea typeface="Calibri" panose="020F0502020204030204" pitchFamily="34" charset="0"/>
                <a:cs typeface="Times New Roman" panose="02020603050405020304" pitchFamily="18" charset="0"/>
              </a:rPr>
              <a:t>Continued collaboration of development being consistent with the corridor plan that has been created. </a:t>
            </a:r>
          </a:p>
          <a:p>
            <a:pPr defTabSz="881390">
              <a:spcBef>
                <a:spcPts val="0"/>
              </a:spcBef>
              <a:spcAft>
                <a:spcPts val="0"/>
              </a:spcAft>
              <a:tabLst>
                <a:tab pos="440695" algn="l"/>
              </a:tabLst>
              <a:defRPr/>
            </a:pPr>
            <a:r>
              <a:rPr lang="en-US" sz="1100" dirty="0">
                <a:latin typeface="+mn-lt"/>
                <a:ea typeface="Calibri" panose="020F0502020204030204" pitchFamily="34" charset="0"/>
                <a:cs typeface="Times New Roman" panose="02020603050405020304" pitchFamily="18" charset="0"/>
              </a:rPr>
              <a:t>Developer mitigation – lots of help from city of Arlington. </a:t>
            </a:r>
          </a:p>
          <a:p>
            <a:pPr defTabSz="881390">
              <a:spcBef>
                <a:spcPts val="0"/>
              </a:spcBef>
              <a:spcAft>
                <a:spcPts val="0"/>
              </a:spcAft>
              <a:tabLst>
                <a:tab pos="440695" algn="l"/>
              </a:tabLst>
              <a:defRPr/>
            </a:pPr>
            <a:endParaRPr lang="en-US" sz="1100" dirty="0">
              <a:latin typeface="+mn-lt"/>
              <a:ea typeface="Calibri" panose="020F0502020204030204" pitchFamily="34" charset="0"/>
              <a:cs typeface="Times New Roman" panose="02020603050405020304" pitchFamily="18" charset="0"/>
            </a:endParaRPr>
          </a:p>
          <a:p>
            <a:pPr defTabSz="881390">
              <a:spcBef>
                <a:spcPts val="0"/>
              </a:spcBef>
              <a:spcAft>
                <a:spcPts val="0"/>
              </a:spcAft>
              <a:tabLst>
                <a:tab pos="440695" algn="l"/>
              </a:tabLst>
              <a:defRPr/>
            </a:pPr>
            <a:r>
              <a:rPr lang="en-US" sz="1100" dirty="0">
                <a:latin typeface="+mn-lt"/>
                <a:ea typeface="Calibri" panose="020F0502020204030204" pitchFamily="34" charset="0"/>
                <a:cs typeface="Times New Roman" panose="02020603050405020304" pitchFamily="18" charset="0"/>
              </a:rPr>
              <a:t>Highway traffic will also be affected by area development. </a:t>
            </a:r>
          </a:p>
          <a:p>
            <a:pPr defTabSz="881390">
              <a:spcBef>
                <a:spcPts val="0"/>
              </a:spcBef>
              <a:spcAft>
                <a:spcPts val="0"/>
              </a:spcAft>
              <a:tabLst>
                <a:tab pos="440695" algn="l"/>
              </a:tabLst>
              <a:defRPr/>
            </a:pPr>
            <a:r>
              <a:rPr lang="en-US" sz="1100" dirty="0">
                <a:latin typeface="+mn-lt"/>
                <a:ea typeface="Calibri" panose="020F0502020204030204" pitchFamily="34" charset="0"/>
                <a:cs typeface="Times New Roman" panose="02020603050405020304" pitchFamily="18" charset="0"/>
              </a:rPr>
              <a:t>Development includes growing residential areas to the east and commercial development within the corridor itself. </a:t>
            </a:r>
          </a:p>
          <a:p>
            <a:pPr defTabSz="881390">
              <a:spcBef>
                <a:spcPts val="0"/>
              </a:spcBef>
              <a:spcAft>
                <a:spcPts val="0"/>
              </a:spcAft>
              <a:tabLst>
                <a:tab pos="440695" algn="l"/>
              </a:tabLst>
              <a:defRPr/>
            </a:pPr>
            <a:r>
              <a:rPr lang="en-US" sz="1100" dirty="0">
                <a:latin typeface="+mn-lt"/>
                <a:ea typeface="Calibri" panose="020F0502020204030204" pitchFamily="34" charset="0"/>
                <a:cs typeface="Times New Roman" panose="02020603050405020304" pitchFamily="18" charset="0"/>
              </a:rPr>
              <a:t>There is 10 million square feet of infrastructure development proposed for the corridor that will significantly affect the highway, </a:t>
            </a:r>
          </a:p>
          <a:p>
            <a:pPr defTabSz="881390">
              <a:spcBef>
                <a:spcPts val="0"/>
              </a:spcBef>
              <a:spcAft>
                <a:spcPts val="0"/>
              </a:spcAft>
              <a:tabLst>
                <a:tab pos="440695" algn="l"/>
              </a:tabLst>
              <a:defRPr/>
            </a:pPr>
            <a:r>
              <a:rPr lang="en-US" sz="1100" dirty="0">
                <a:latin typeface="+mn-lt"/>
                <a:ea typeface="Calibri" panose="020F0502020204030204" pitchFamily="34" charset="0"/>
                <a:cs typeface="Times New Roman" panose="02020603050405020304" pitchFamily="18" charset="0"/>
              </a:rPr>
              <a:t>including a new Amazon fulfillment center just south of the SR 531/51st Avenue Northeast.  </a:t>
            </a:r>
          </a:p>
          <a:p>
            <a:pPr defTabSz="881390">
              <a:spcBef>
                <a:spcPts val="0"/>
              </a:spcBef>
              <a:spcAft>
                <a:spcPts val="0"/>
              </a:spcAft>
              <a:tabLst>
                <a:tab pos="440695" algn="l"/>
              </a:tabLst>
              <a:defRPr/>
            </a:pPr>
            <a:br>
              <a:rPr lang="en-US" sz="1100" dirty="0">
                <a:latin typeface="+mn-lt"/>
                <a:ea typeface="Times New Roman" panose="02020603050405020304" pitchFamily="18" charset="0"/>
              </a:rPr>
            </a:br>
            <a:r>
              <a:rPr lang="en-US" sz="1100" dirty="0">
                <a:latin typeface="+mn-lt"/>
                <a:ea typeface="Calibri" panose="020F0502020204030204" pitchFamily="34" charset="0"/>
                <a:cs typeface="Times New Roman" panose="02020603050405020304" pitchFamily="18" charset="0"/>
              </a:rPr>
              <a:t>The new Amazon fulfillment center will add another 4,000 to 4,500 additional daily vehicle trips on weekdays.</a:t>
            </a:r>
          </a:p>
          <a:p>
            <a:pPr>
              <a:lnSpc>
                <a:spcPct val="107000"/>
              </a:lnSpc>
              <a:spcBef>
                <a:spcPts val="0"/>
              </a:spcBef>
              <a:spcAft>
                <a:spcPts val="771"/>
              </a:spcAft>
            </a:pPr>
            <a:r>
              <a:rPr lang="en-US" sz="1100" b="1" dirty="0">
                <a:latin typeface="+mn-lt"/>
                <a:ea typeface="Calibri" panose="020F0502020204030204" pitchFamily="34" charset="0"/>
                <a:cs typeface="Times New Roman" panose="02020603050405020304" pitchFamily="18" charset="0"/>
              </a:rPr>
              <a:t>Roundabout design</a:t>
            </a:r>
            <a:endParaRPr lang="en-US" sz="1100" dirty="0">
              <a:latin typeface="+mn-lt"/>
              <a:ea typeface="Calibri" panose="020F0502020204030204" pitchFamily="34" charset="0"/>
              <a:cs typeface="Times New Roman" panose="02020603050405020304" pitchFamily="18" charset="0"/>
            </a:endParaRPr>
          </a:p>
          <a:p>
            <a:pPr>
              <a:lnSpc>
                <a:spcPct val="107000"/>
              </a:lnSpc>
              <a:spcBef>
                <a:spcPts val="0"/>
              </a:spcBef>
              <a:spcAft>
                <a:spcPts val="771"/>
              </a:spcAft>
            </a:pPr>
            <a:r>
              <a:rPr lang="en-US" sz="1100" dirty="0">
                <a:latin typeface="+mn-lt"/>
                <a:ea typeface="Calibri" panose="020F0502020204030204" pitchFamily="34" charset="0"/>
                <a:cs typeface="Times New Roman" panose="02020603050405020304" pitchFamily="18" charset="0"/>
              </a:rPr>
              <a:t>Each roundabout will be custom designed for the intersection it serves and to match projected vehicle movements at each intersection. </a:t>
            </a:r>
          </a:p>
          <a:p>
            <a:pPr>
              <a:lnSpc>
                <a:spcPct val="107000"/>
              </a:lnSpc>
              <a:spcBef>
                <a:spcPts val="0"/>
              </a:spcBef>
              <a:spcAft>
                <a:spcPts val="771"/>
              </a:spcAft>
            </a:pPr>
            <a:r>
              <a:rPr lang="en-US" sz="1100" dirty="0">
                <a:latin typeface="+mn-lt"/>
                <a:ea typeface="Calibri" panose="020F0502020204030204" pitchFamily="34" charset="0"/>
                <a:cs typeface="Times New Roman" panose="02020603050405020304" pitchFamily="18" charset="0"/>
              </a:rPr>
              <a:t>It’s too early in the design process to say what each will look like. </a:t>
            </a:r>
          </a:p>
          <a:p>
            <a:pPr>
              <a:lnSpc>
                <a:spcPct val="107000"/>
              </a:lnSpc>
              <a:spcBef>
                <a:spcPts val="0"/>
              </a:spcBef>
              <a:spcAft>
                <a:spcPts val="771"/>
              </a:spcAft>
            </a:pPr>
            <a:r>
              <a:rPr lang="en-US" sz="1100" dirty="0">
                <a:latin typeface="+mn-lt"/>
                <a:ea typeface="Calibri" panose="020F0502020204030204" pitchFamily="34" charset="0"/>
                <a:cs typeface="Times New Roman" panose="02020603050405020304" pitchFamily="18" charset="0"/>
              </a:rPr>
              <a:t>WSDOT is in negotiations with the Amazon developer to have them build the roundabout at 43rd sooner than the other roundabouts.  </a:t>
            </a:r>
            <a:endParaRPr lang="en-US" sz="1100" dirty="0">
              <a:latin typeface="+mn-lt"/>
            </a:endParaRPr>
          </a:p>
          <a:p>
            <a:endParaRPr lang="en-US" dirty="0"/>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9</a:t>
            </a:fld>
            <a:endParaRPr lang="en-US"/>
          </a:p>
        </p:txBody>
      </p:sp>
    </p:spTree>
    <p:extLst>
      <p:ext uri="{BB962C8B-B14F-4D97-AF65-F5344CB8AC3E}">
        <p14:creationId xmlns:p14="http://schemas.microsoft.com/office/powerpoint/2010/main" val="38359563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42498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hoto on Left Content on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40421" y="506501"/>
            <a:ext cx="3791764" cy="595917"/>
          </a:xfrm>
          <a:prstGeom prst="rect">
            <a:avLst/>
          </a:prstGeom>
        </p:spPr>
        <p:txBody>
          <a:bodyPr anchor="b"/>
          <a:lstStyle>
            <a:lvl1pPr marL="0" marR="0" indent="0" algn="l" defTabSz="457200" rtl="0" eaLnBrk="0" fontAlgn="base" latinLnBrk="0" hangingPunct="0">
              <a:lnSpc>
                <a:spcPct val="100000"/>
              </a:lnSpc>
              <a:spcBef>
                <a:spcPct val="0"/>
              </a:spcBef>
              <a:spcAft>
                <a:spcPct val="0"/>
              </a:spcAft>
              <a:buClrTx/>
              <a:buSzTx/>
              <a:buFontTx/>
              <a:buNone/>
              <a:tabLst/>
              <a:defRPr lang="en-US" sz="2000" b="1" kern="1200" dirty="0">
                <a:solidFill>
                  <a:srgbClr val="1D7D5B"/>
                </a:solidFill>
                <a:latin typeface="Arial Black"/>
                <a:ea typeface="+mj-ea"/>
                <a:cs typeface="Arial Black"/>
              </a:defRPr>
            </a:lvl1pPr>
          </a:lstStyle>
          <a:p>
            <a:r>
              <a:rPr lang="en-US" dirty="0"/>
              <a:t>TITLE HERE</a:t>
            </a:r>
          </a:p>
        </p:txBody>
      </p:sp>
      <p:sp>
        <p:nvSpPr>
          <p:cNvPr id="3" name="Picture Placeholder 2"/>
          <p:cNvSpPr>
            <a:spLocks noGrp="1"/>
          </p:cNvSpPr>
          <p:nvPr>
            <p:ph type="pic" idx="1"/>
          </p:nvPr>
        </p:nvSpPr>
        <p:spPr>
          <a:xfrm>
            <a:off x="434223" y="517343"/>
            <a:ext cx="4021699" cy="5538688"/>
          </a:xfrm>
          <a:prstGeom prst="rect">
            <a:avLst/>
          </a:prstGeom>
        </p:spPr>
        <p:txBody>
          <a:bodyPr rtlCol="0">
            <a:normAutofit/>
          </a:bodyPr>
          <a:lstStyle>
            <a:lvl1pPr marL="0" indent="0">
              <a:buNone/>
              <a:defRPr lang="en-US" sz="1600" kern="1200" noProof="0" dirty="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lvl="0" indent="0" algn="l" defTabSz="457200" rtl="0" eaLnBrk="0" fontAlgn="base" hangingPunct="0">
              <a:spcBef>
                <a:spcPct val="20000"/>
              </a:spcBef>
              <a:spcAft>
                <a:spcPct val="0"/>
              </a:spcAft>
              <a:buFont typeface="Arial" charset="0"/>
              <a:buNone/>
            </a:pPr>
            <a:r>
              <a:rPr lang="en-US" noProof="0" dirty="0"/>
              <a:t>Click icon to add picture</a:t>
            </a:r>
          </a:p>
        </p:txBody>
      </p:sp>
      <p:sp>
        <p:nvSpPr>
          <p:cNvPr id="4" name="Text Placeholder 3"/>
          <p:cNvSpPr>
            <a:spLocks noGrp="1"/>
          </p:cNvSpPr>
          <p:nvPr>
            <p:ph type="body" sz="half" idx="2" hasCustomPrompt="1"/>
          </p:nvPr>
        </p:nvSpPr>
        <p:spPr>
          <a:xfrm>
            <a:off x="4940421" y="1102417"/>
            <a:ext cx="3791763" cy="4960953"/>
          </a:xfrm>
          <a:prstGeom prst="rect">
            <a:avLst/>
          </a:prstGeom>
        </p:spPr>
        <p:txBody>
          <a:bodyPr/>
          <a:lstStyle>
            <a:lvl1pPr marL="0" indent="0">
              <a:buNone/>
              <a:defRPr sz="160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Content can go here.</a:t>
            </a:r>
          </a:p>
        </p:txBody>
      </p:sp>
      <p:sp>
        <p:nvSpPr>
          <p:cNvPr id="6" name="Slide Number Placeholder 5"/>
          <p:cNvSpPr>
            <a:spLocks noGrp="1"/>
          </p:cNvSpPr>
          <p:nvPr>
            <p:ph type="sldNum" sz="quarter" idx="12"/>
          </p:nvPr>
        </p:nvSpPr>
        <p:spPr>
          <a:xfrm>
            <a:off x="7010400" y="6492875"/>
            <a:ext cx="2133600" cy="365125"/>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2083504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Photos on Left Content on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40421" y="506501"/>
            <a:ext cx="3791764" cy="595917"/>
          </a:xfrm>
          <a:prstGeom prst="rect">
            <a:avLst/>
          </a:prstGeom>
        </p:spPr>
        <p:txBody>
          <a:bodyPr anchor="b"/>
          <a:lstStyle>
            <a:lvl1pPr marL="0" marR="0" indent="0" algn="l" defTabSz="457200" rtl="0" eaLnBrk="0" fontAlgn="base" latinLnBrk="0" hangingPunct="0">
              <a:lnSpc>
                <a:spcPct val="100000"/>
              </a:lnSpc>
              <a:spcBef>
                <a:spcPct val="0"/>
              </a:spcBef>
              <a:spcAft>
                <a:spcPct val="0"/>
              </a:spcAft>
              <a:buClrTx/>
              <a:buSzTx/>
              <a:buFontTx/>
              <a:buNone/>
              <a:tabLst/>
              <a:defRPr lang="en-US" sz="2000" b="1" kern="1200" dirty="0">
                <a:solidFill>
                  <a:srgbClr val="1D7D5B"/>
                </a:solidFill>
                <a:latin typeface="Arial Black"/>
                <a:ea typeface="+mj-ea"/>
                <a:cs typeface="Arial Black"/>
              </a:defRPr>
            </a:lvl1pPr>
          </a:lstStyle>
          <a:p>
            <a:r>
              <a:rPr lang="en-US" dirty="0"/>
              <a:t>TITLE HERE</a:t>
            </a:r>
          </a:p>
        </p:txBody>
      </p:sp>
      <p:sp>
        <p:nvSpPr>
          <p:cNvPr id="3" name="Picture Placeholder 2"/>
          <p:cNvSpPr>
            <a:spLocks noGrp="1"/>
          </p:cNvSpPr>
          <p:nvPr>
            <p:ph type="pic" idx="1"/>
          </p:nvPr>
        </p:nvSpPr>
        <p:spPr>
          <a:xfrm>
            <a:off x="434223" y="517343"/>
            <a:ext cx="4021699" cy="2705201"/>
          </a:xfrm>
          <a:prstGeom prst="rect">
            <a:avLst/>
          </a:prstGeom>
        </p:spPr>
        <p:txBody>
          <a:bodyPr rtlCol="0">
            <a:normAutofit/>
          </a:bodyPr>
          <a:lstStyle>
            <a:lvl1pPr marL="0" indent="0">
              <a:buNone/>
              <a:defRPr lang="en-US" sz="1600" kern="1200" noProof="0" dirty="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lvl="0" indent="0" algn="l" defTabSz="457200" rtl="0" eaLnBrk="0" fontAlgn="base" hangingPunct="0">
              <a:spcBef>
                <a:spcPct val="20000"/>
              </a:spcBef>
              <a:spcAft>
                <a:spcPct val="0"/>
              </a:spcAft>
              <a:buFont typeface="Arial" charset="0"/>
              <a:buNone/>
            </a:pPr>
            <a:r>
              <a:rPr lang="en-US" noProof="0" dirty="0"/>
              <a:t>Click icon to add picture</a:t>
            </a:r>
          </a:p>
        </p:txBody>
      </p:sp>
      <p:sp>
        <p:nvSpPr>
          <p:cNvPr id="4" name="Text Placeholder 3"/>
          <p:cNvSpPr>
            <a:spLocks noGrp="1"/>
          </p:cNvSpPr>
          <p:nvPr>
            <p:ph type="body" sz="half" idx="2" hasCustomPrompt="1"/>
          </p:nvPr>
        </p:nvSpPr>
        <p:spPr>
          <a:xfrm>
            <a:off x="4940421" y="1102417"/>
            <a:ext cx="3791763" cy="4960953"/>
          </a:xfrm>
          <a:prstGeom prst="rect">
            <a:avLst/>
          </a:prstGeom>
        </p:spPr>
        <p:txBody>
          <a:bodyPr/>
          <a:lstStyle>
            <a:lvl1pPr marL="0" indent="0">
              <a:buNone/>
              <a:defRPr sz="160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Content can go here.</a:t>
            </a:r>
          </a:p>
        </p:txBody>
      </p:sp>
      <p:sp>
        <p:nvSpPr>
          <p:cNvPr id="6" name="Slide Number Placeholder 5"/>
          <p:cNvSpPr>
            <a:spLocks noGrp="1"/>
          </p:cNvSpPr>
          <p:nvPr>
            <p:ph type="sldNum" sz="quarter" idx="12"/>
          </p:nvPr>
        </p:nvSpPr>
        <p:spPr>
          <a:xfrm>
            <a:off x="7010400" y="6492875"/>
            <a:ext cx="2133600" cy="365125"/>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
        <p:nvSpPr>
          <p:cNvPr id="7" name="Picture Placeholder 2"/>
          <p:cNvSpPr>
            <a:spLocks noGrp="1"/>
          </p:cNvSpPr>
          <p:nvPr>
            <p:ph type="pic" idx="13"/>
          </p:nvPr>
        </p:nvSpPr>
        <p:spPr>
          <a:xfrm>
            <a:off x="432464" y="3354676"/>
            <a:ext cx="4021699" cy="2706944"/>
          </a:xfrm>
          <a:prstGeom prst="rect">
            <a:avLst/>
          </a:prstGeom>
        </p:spPr>
        <p:txBody>
          <a:bodyPr rtlCol="0">
            <a:normAutofit/>
          </a:bodyPr>
          <a:lstStyle>
            <a:lvl1pPr marL="0" indent="0">
              <a:buNone/>
              <a:defRPr lang="en-US" sz="1600" kern="1200" noProof="0" dirty="0" smtClean="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Tree>
    <p:extLst>
      <p:ext uri="{BB962C8B-B14F-4D97-AF65-F5344CB8AC3E}">
        <p14:creationId xmlns:p14="http://schemas.microsoft.com/office/powerpoint/2010/main" val="24726948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on Top, Three Photos on Bottom">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3112" y="506501"/>
            <a:ext cx="8295209" cy="595917"/>
          </a:xfrm>
          <a:prstGeom prst="rect">
            <a:avLst/>
          </a:prstGeom>
        </p:spPr>
        <p:txBody>
          <a:bodyPr anchor="b"/>
          <a:lstStyle>
            <a:lvl1pPr marL="0" marR="0" indent="0" algn="l" defTabSz="457200" rtl="0" eaLnBrk="0" fontAlgn="base" latinLnBrk="0" hangingPunct="0">
              <a:lnSpc>
                <a:spcPct val="100000"/>
              </a:lnSpc>
              <a:spcBef>
                <a:spcPct val="0"/>
              </a:spcBef>
              <a:spcAft>
                <a:spcPct val="0"/>
              </a:spcAft>
              <a:buClrTx/>
              <a:buSzTx/>
              <a:buFontTx/>
              <a:buNone/>
              <a:tabLst/>
              <a:defRPr lang="en-US" sz="2000" b="1" kern="1200" dirty="0">
                <a:solidFill>
                  <a:srgbClr val="1D7D5B"/>
                </a:solidFill>
                <a:latin typeface="Arial Black"/>
                <a:ea typeface="+mj-ea"/>
                <a:cs typeface="Arial Black"/>
              </a:defRPr>
            </a:lvl1pPr>
          </a:lstStyle>
          <a:p>
            <a:r>
              <a:rPr lang="en-US" dirty="0"/>
              <a:t>TITLE HERE</a:t>
            </a:r>
          </a:p>
        </p:txBody>
      </p:sp>
      <p:sp>
        <p:nvSpPr>
          <p:cNvPr id="4" name="Text Placeholder 3"/>
          <p:cNvSpPr>
            <a:spLocks noGrp="1"/>
          </p:cNvSpPr>
          <p:nvPr>
            <p:ph type="body" sz="half" idx="2" hasCustomPrompt="1"/>
          </p:nvPr>
        </p:nvSpPr>
        <p:spPr>
          <a:xfrm>
            <a:off x="433113" y="1262591"/>
            <a:ext cx="8295209" cy="3156479"/>
          </a:xfrm>
          <a:prstGeom prst="rect">
            <a:avLst/>
          </a:prstGeo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Content can go here.</a:t>
            </a:r>
          </a:p>
        </p:txBody>
      </p:sp>
      <p:sp>
        <p:nvSpPr>
          <p:cNvPr id="6" name="Slide Number Placeholder 5"/>
          <p:cNvSpPr>
            <a:spLocks noGrp="1"/>
          </p:cNvSpPr>
          <p:nvPr>
            <p:ph type="sldNum" sz="quarter" idx="12"/>
          </p:nvPr>
        </p:nvSpPr>
        <p:spPr>
          <a:xfrm>
            <a:off x="7010400" y="6492875"/>
            <a:ext cx="2133600" cy="365125"/>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
        <p:nvSpPr>
          <p:cNvPr id="7" name="Picture Placeholder 2"/>
          <p:cNvSpPr>
            <a:spLocks noGrp="1"/>
          </p:cNvSpPr>
          <p:nvPr>
            <p:ph type="pic" idx="13"/>
          </p:nvPr>
        </p:nvSpPr>
        <p:spPr>
          <a:xfrm>
            <a:off x="3368822" y="4556787"/>
            <a:ext cx="2430483" cy="1497489"/>
          </a:xfrm>
          <a:prstGeom prst="rect">
            <a:avLst/>
          </a:prstGeom>
        </p:spPr>
        <p:txBody>
          <a:bodyPr rtlCol="0">
            <a:normAutofit/>
          </a:bodyPr>
          <a:lstStyle>
            <a:lvl1pPr marL="0" indent="0">
              <a:buNone/>
              <a:defRPr lang="en-US" sz="1600" kern="1200" noProof="0" dirty="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lvl="0" indent="0" algn="l" defTabSz="457200" rtl="0" eaLnBrk="0" fontAlgn="base" hangingPunct="0">
              <a:spcBef>
                <a:spcPct val="20000"/>
              </a:spcBef>
              <a:spcAft>
                <a:spcPct val="0"/>
              </a:spcAft>
              <a:buFont typeface="Arial" charset="0"/>
              <a:buNone/>
            </a:pPr>
            <a:r>
              <a:rPr lang="en-US" noProof="0" dirty="0"/>
              <a:t>Click icon to add picture</a:t>
            </a:r>
          </a:p>
        </p:txBody>
      </p:sp>
      <p:sp>
        <p:nvSpPr>
          <p:cNvPr id="9" name="Picture Placeholder 2"/>
          <p:cNvSpPr>
            <a:spLocks noGrp="1"/>
          </p:cNvSpPr>
          <p:nvPr>
            <p:ph type="pic" idx="15"/>
          </p:nvPr>
        </p:nvSpPr>
        <p:spPr>
          <a:xfrm>
            <a:off x="423366" y="4555033"/>
            <a:ext cx="2430483" cy="1497489"/>
          </a:xfrm>
          <a:prstGeom prst="rect">
            <a:avLst/>
          </a:prstGeom>
        </p:spPr>
        <p:txBody>
          <a:bodyPr rtlCol="0">
            <a:normAutofit/>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10" name="Picture Placeholder 2"/>
          <p:cNvSpPr>
            <a:spLocks noGrp="1"/>
          </p:cNvSpPr>
          <p:nvPr>
            <p:ph type="pic" idx="16"/>
          </p:nvPr>
        </p:nvSpPr>
        <p:spPr>
          <a:xfrm>
            <a:off x="6296080" y="4555034"/>
            <a:ext cx="2430483" cy="1497489"/>
          </a:xfrm>
          <a:prstGeom prst="rect">
            <a:avLst/>
          </a:prstGeom>
        </p:spPr>
        <p:txBody>
          <a:bodyPr rtlCol="0">
            <a:normAutofit/>
          </a:bodyPr>
          <a:lstStyle>
            <a:lvl1pPr marL="0" indent="0">
              <a:buNone/>
              <a:defRPr lang="en-US" sz="1600" kern="1200" noProof="0" dirty="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lvl="0" indent="0" algn="l" defTabSz="457200" rtl="0" eaLnBrk="0" fontAlgn="base" hangingPunct="0">
              <a:spcBef>
                <a:spcPct val="20000"/>
              </a:spcBef>
              <a:spcAft>
                <a:spcPct val="0"/>
              </a:spcAft>
              <a:buFont typeface="Arial" charset="0"/>
              <a:buNone/>
            </a:pPr>
            <a:r>
              <a:rPr lang="en-US" noProof="0" dirty="0"/>
              <a:t>Click icon to add picture</a:t>
            </a:r>
          </a:p>
        </p:txBody>
      </p:sp>
    </p:spTree>
    <p:extLst>
      <p:ext uri="{BB962C8B-B14F-4D97-AF65-F5344CB8AC3E}">
        <p14:creationId xmlns:p14="http://schemas.microsoft.com/office/powerpoint/2010/main" val="6689879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lstStyle>
            <a:lvl1pPr marL="0" marR="0" indent="0" algn="l" defTabSz="457200" rtl="0" eaLnBrk="0" fontAlgn="base" latinLnBrk="0" hangingPunct="0">
              <a:lnSpc>
                <a:spcPct val="100000"/>
              </a:lnSpc>
              <a:spcBef>
                <a:spcPct val="0"/>
              </a:spcBef>
              <a:spcAft>
                <a:spcPct val="0"/>
              </a:spcAft>
              <a:buClrTx/>
              <a:buSzTx/>
              <a:buFontTx/>
              <a:buNone/>
              <a:tabLst/>
              <a:defRPr lang="en-US" sz="3600" b="1" kern="1200" dirty="0">
                <a:solidFill>
                  <a:srgbClr val="1D7D5B"/>
                </a:solidFill>
                <a:latin typeface="Arial Black"/>
                <a:ea typeface="+mj-ea"/>
                <a:cs typeface="Arial Black"/>
              </a:defRPr>
            </a:lvl1pPr>
          </a:lstStyle>
          <a:p>
            <a:r>
              <a:rPr lang="en-US" sz="3600" dirty="0">
                <a:solidFill>
                  <a:srgbClr val="1D7D5B"/>
                </a:solidFill>
                <a:latin typeface="Arial Black"/>
                <a:cs typeface="Arial Black"/>
              </a:rPr>
              <a:t>CLICK TO ADD TITLE</a:t>
            </a:r>
          </a:p>
        </p:txBody>
      </p:sp>
      <p:sp>
        <p:nvSpPr>
          <p:cNvPr id="3" name="Content Placeholder 2"/>
          <p:cNvSpPr>
            <a:spLocks noGrp="1"/>
          </p:cNvSpPr>
          <p:nvPr>
            <p:ph idx="1" hasCustomPrompt="1"/>
          </p:nvPr>
        </p:nvSpPr>
        <p:spPr>
          <a:xfrm>
            <a:off x="457200" y="1600200"/>
            <a:ext cx="8229600" cy="4525963"/>
          </a:xfrm>
          <a:prstGeom prst="rect">
            <a:avLst/>
          </a:prstGeom>
        </p:spPr>
        <p:txBody>
          <a:bodyPr/>
          <a:lstStyle>
            <a:lvl1pPr>
              <a:defRPr sz="1600"/>
            </a:lvl1pPr>
            <a:lvl2pPr>
              <a:defRPr sz="1600"/>
            </a:lvl2pPr>
            <a:lvl3pPr>
              <a:defRPr sz="1600"/>
            </a:lvl3pPr>
            <a:lvl4pPr>
              <a:defRPr sz="1600"/>
            </a:lvl4pPr>
            <a:lvl5pPr>
              <a:defRPr sz="1600"/>
            </a:lvl5pPr>
          </a:lstStyle>
          <a:p>
            <a:pPr lvl="0"/>
            <a:r>
              <a:rPr lang="en-US" dirty="0"/>
              <a:t>First level of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7010400" y="6492875"/>
            <a:ext cx="2133600" cy="365125"/>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36225731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lstStyle>
            <a:lvl1pPr marL="0" marR="0" indent="0" algn="l" defTabSz="457200" rtl="0" eaLnBrk="0" fontAlgn="base" latinLnBrk="0" hangingPunct="0">
              <a:lnSpc>
                <a:spcPct val="100000"/>
              </a:lnSpc>
              <a:spcBef>
                <a:spcPct val="0"/>
              </a:spcBef>
              <a:spcAft>
                <a:spcPct val="0"/>
              </a:spcAft>
              <a:buClrTx/>
              <a:buSzTx/>
              <a:buFontTx/>
              <a:buNone/>
              <a:tabLst/>
              <a:defRPr lang="en-US" sz="3600" b="1" kern="1200" dirty="0">
                <a:solidFill>
                  <a:srgbClr val="1D7D5B"/>
                </a:solidFill>
                <a:latin typeface="Arial Black"/>
                <a:ea typeface="+mj-ea"/>
                <a:cs typeface="Arial Black"/>
              </a:defRPr>
            </a:lvl1pPr>
          </a:lstStyle>
          <a:p>
            <a:r>
              <a:rPr lang="en-US" sz="3600" dirty="0">
                <a:solidFill>
                  <a:srgbClr val="1D7D5B"/>
                </a:solidFill>
                <a:latin typeface="Arial Black"/>
                <a:cs typeface="Arial Black"/>
              </a:rPr>
              <a:t>CLICK TO ADD TITLE</a:t>
            </a:r>
            <a:endParaRPr lang="en-US" dirty="0"/>
          </a:p>
        </p:txBody>
      </p:sp>
      <p:sp>
        <p:nvSpPr>
          <p:cNvPr id="3" name="Content Placeholder 2"/>
          <p:cNvSpPr>
            <a:spLocks noGrp="1"/>
          </p:cNvSpPr>
          <p:nvPr>
            <p:ph sz="half" idx="1" hasCustomPrompt="1"/>
          </p:nvPr>
        </p:nvSpPr>
        <p:spPr>
          <a:xfrm>
            <a:off x="457200" y="1600200"/>
            <a:ext cx="4038600" cy="4525963"/>
          </a:xfrm>
          <a:prstGeom prst="rect">
            <a:avLst/>
          </a:prstGeom>
        </p:spPr>
        <p:txBody>
          <a:bodyPr/>
          <a:lstStyle>
            <a:lvl1pPr>
              <a:defRPr sz="1600" baseline="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a:t>First level of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648200" y="1600200"/>
            <a:ext cx="4038600" cy="4525963"/>
          </a:xfrm>
          <a:prstGeom prst="rect">
            <a:avLst/>
          </a:prstGeo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a:t>First level of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p:cNvSpPr>
            <a:spLocks noGrp="1"/>
          </p:cNvSpPr>
          <p:nvPr>
            <p:ph type="sldNum" sz="quarter" idx="12"/>
          </p:nvPr>
        </p:nvSpPr>
        <p:spPr>
          <a:xfrm>
            <a:off x="7010400" y="6492875"/>
            <a:ext cx="2133600" cy="365125"/>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903964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lstStyle>
            <a:lvl1pPr marL="0" marR="0" indent="0" algn="l" defTabSz="457200" rtl="0" eaLnBrk="0" fontAlgn="base" latinLnBrk="0" hangingPunct="0">
              <a:lnSpc>
                <a:spcPct val="100000"/>
              </a:lnSpc>
              <a:spcBef>
                <a:spcPct val="0"/>
              </a:spcBef>
              <a:spcAft>
                <a:spcPct val="0"/>
              </a:spcAft>
              <a:buClrTx/>
              <a:buSzTx/>
              <a:buFontTx/>
              <a:buNone/>
              <a:tabLst/>
              <a:defRPr lang="en-US" sz="3600" b="1" kern="1200" dirty="0">
                <a:solidFill>
                  <a:srgbClr val="1D7D5B"/>
                </a:solidFill>
                <a:latin typeface="Arial Black"/>
                <a:ea typeface="+mj-ea"/>
                <a:cs typeface="Arial Black"/>
              </a:defRPr>
            </a:lvl1pPr>
          </a:lstStyle>
          <a:p>
            <a:r>
              <a:rPr lang="en-US" sz="3600" dirty="0">
                <a:solidFill>
                  <a:srgbClr val="1D7D5B"/>
                </a:solidFill>
                <a:latin typeface="Arial Black"/>
                <a:cs typeface="Arial Black"/>
              </a:rPr>
              <a:t>CLICK TO ADD TITLE</a:t>
            </a:r>
            <a:endParaRPr lang="en-US" dirty="0"/>
          </a:p>
        </p:txBody>
      </p:sp>
      <p:sp>
        <p:nvSpPr>
          <p:cNvPr id="3" name="Text Placeholder 2"/>
          <p:cNvSpPr>
            <a:spLocks noGrp="1"/>
          </p:cNvSpPr>
          <p:nvPr>
            <p:ph type="body" idx="1" hasCustomPrompt="1"/>
          </p:nvPr>
        </p:nvSpPr>
        <p:spPr>
          <a:xfrm>
            <a:off x="457200" y="1535113"/>
            <a:ext cx="4040188" cy="639762"/>
          </a:xfrm>
          <a:prstGeom prst="rect">
            <a:avLst/>
          </a:prstGeom>
        </p:spPr>
        <p:txBody>
          <a:bodyPr anchor="b"/>
          <a:lstStyle>
            <a:lvl1pPr marL="0" indent="0">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TITLE HERE</a:t>
            </a:r>
          </a:p>
        </p:txBody>
      </p:sp>
      <p:sp>
        <p:nvSpPr>
          <p:cNvPr id="4" name="Content Placeholder 3"/>
          <p:cNvSpPr>
            <a:spLocks noGrp="1"/>
          </p:cNvSpPr>
          <p:nvPr>
            <p:ph sz="half" idx="2" hasCustomPrompt="1"/>
          </p:nvPr>
        </p:nvSpPr>
        <p:spPr>
          <a:xfrm>
            <a:off x="457200" y="2174875"/>
            <a:ext cx="4040188" cy="3951288"/>
          </a:xfrm>
          <a:prstGeom prst="rect">
            <a:avLst/>
          </a:prstGeo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a:t>First level of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TITLE HERE</a:t>
            </a:r>
          </a:p>
        </p:txBody>
      </p:sp>
      <p:sp>
        <p:nvSpPr>
          <p:cNvPr id="6" name="Content Placeholder 5"/>
          <p:cNvSpPr>
            <a:spLocks noGrp="1"/>
          </p:cNvSpPr>
          <p:nvPr>
            <p:ph sz="quarter" idx="4" hasCustomPrompt="1"/>
          </p:nvPr>
        </p:nvSpPr>
        <p:spPr>
          <a:xfrm>
            <a:off x="4645025" y="2174875"/>
            <a:ext cx="4041775" cy="3951288"/>
          </a:xfrm>
          <a:prstGeom prst="rect">
            <a:avLst/>
          </a:prstGeo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a:t>First level of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p:cNvSpPr>
            <a:spLocks noGrp="1"/>
          </p:cNvSpPr>
          <p:nvPr>
            <p:ph type="sldNum" sz="quarter" idx="12"/>
          </p:nvPr>
        </p:nvSpPr>
        <p:spPr>
          <a:xfrm>
            <a:off x="7010400" y="6492875"/>
            <a:ext cx="2133600" cy="365125"/>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400499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lstStyle>
            <a:lvl1pPr marL="0" marR="0" indent="0" algn="l" defTabSz="457200" rtl="0" eaLnBrk="0" fontAlgn="base" latinLnBrk="0" hangingPunct="0">
              <a:lnSpc>
                <a:spcPct val="100000"/>
              </a:lnSpc>
              <a:spcBef>
                <a:spcPct val="0"/>
              </a:spcBef>
              <a:spcAft>
                <a:spcPct val="0"/>
              </a:spcAft>
              <a:buClrTx/>
              <a:buSzTx/>
              <a:buFontTx/>
              <a:buNone/>
              <a:tabLst/>
              <a:defRPr lang="en-US" sz="3600" b="1" kern="1200" dirty="0">
                <a:solidFill>
                  <a:srgbClr val="1D7D5B"/>
                </a:solidFill>
                <a:latin typeface="Arial Black"/>
                <a:ea typeface="+mj-ea"/>
                <a:cs typeface="Arial Black"/>
              </a:defRPr>
            </a:lvl1pPr>
          </a:lstStyle>
          <a:p>
            <a:r>
              <a:rPr lang="en-US" sz="3600" dirty="0">
                <a:solidFill>
                  <a:srgbClr val="1D7D5B"/>
                </a:solidFill>
                <a:latin typeface="Arial Black"/>
                <a:cs typeface="Arial Black"/>
              </a:rPr>
              <a:t>CLICK TO ADD TITLE</a:t>
            </a:r>
            <a:endParaRPr lang="en-US" dirty="0"/>
          </a:p>
        </p:txBody>
      </p:sp>
      <p:sp>
        <p:nvSpPr>
          <p:cNvPr id="6" name="Slide Number Placeholder 5"/>
          <p:cNvSpPr>
            <a:spLocks noGrp="1"/>
          </p:cNvSpPr>
          <p:nvPr>
            <p:ph type="sldNum" sz="quarter" idx="12"/>
          </p:nvPr>
        </p:nvSpPr>
        <p:spPr>
          <a:xfrm>
            <a:off x="7010400" y="6492875"/>
            <a:ext cx="2133600" cy="365125"/>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2458175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a:xfrm>
            <a:off x="7010400" y="6492875"/>
            <a:ext cx="2133600" cy="365125"/>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18849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on Left Bullets on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3050"/>
            <a:ext cx="3008313" cy="1162050"/>
          </a:xfrm>
          <a:prstGeom prst="rect">
            <a:avLst/>
          </a:prstGeom>
        </p:spPr>
        <p:txBody>
          <a:bodyPr anchor="b"/>
          <a:lstStyle>
            <a:lvl1pPr marL="0" marR="0" indent="0" algn="l" defTabSz="457200" rtl="0" eaLnBrk="0" fontAlgn="base" latinLnBrk="0" hangingPunct="0">
              <a:lnSpc>
                <a:spcPct val="100000"/>
              </a:lnSpc>
              <a:spcBef>
                <a:spcPct val="0"/>
              </a:spcBef>
              <a:spcAft>
                <a:spcPct val="0"/>
              </a:spcAft>
              <a:buClrTx/>
              <a:buSzTx/>
              <a:buFontTx/>
              <a:buNone/>
              <a:tabLst/>
              <a:defRPr lang="en-US" sz="2000" b="1" kern="1200" dirty="0">
                <a:solidFill>
                  <a:srgbClr val="1D7D5B"/>
                </a:solidFill>
                <a:latin typeface="Arial Black"/>
                <a:ea typeface="+mj-ea"/>
                <a:cs typeface="Arial Black"/>
              </a:defRPr>
            </a:lvl1pPr>
          </a:lstStyle>
          <a:p>
            <a:r>
              <a:rPr lang="en-US" dirty="0"/>
              <a:t>TITLE HERE</a:t>
            </a:r>
          </a:p>
        </p:txBody>
      </p:sp>
      <p:sp>
        <p:nvSpPr>
          <p:cNvPr id="3" name="Content Placeholder 2"/>
          <p:cNvSpPr>
            <a:spLocks noGrp="1"/>
          </p:cNvSpPr>
          <p:nvPr>
            <p:ph idx="1" hasCustomPrompt="1"/>
          </p:nvPr>
        </p:nvSpPr>
        <p:spPr>
          <a:xfrm>
            <a:off x="3575050" y="273050"/>
            <a:ext cx="5111750" cy="5853113"/>
          </a:xfrm>
          <a:prstGeom prst="rect">
            <a:avLst/>
          </a:prstGeom>
        </p:spPr>
        <p:txBody>
          <a:bodyPr/>
          <a:lstStyle>
            <a:lvl1pPr>
              <a:defRPr sz="1600"/>
            </a:lvl1pPr>
            <a:lvl2pPr>
              <a:defRPr sz="16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dirty="0"/>
              <a:t>First level of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hasCustomPrompt="1"/>
          </p:nvPr>
        </p:nvSpPr>
        <p:spPr>
          <a:xfrm>
            <a:off x="457200" y="1435100"/>
            <a:ext cx="3008313" cy="4691063"/>
          </a:xfrm>
          <a:prstGeom prst="rect">
            <a:avLst/>
          </a:prstGeo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Content can go here.</a:t>
            </a:r>
          </a:p>
        </p:txBody>
      </p:sp>
      <p:sp>
        <p:nvSpPr>
          <p:cNvPr id="8" name="Slide Number Placeholder 5"/>
          <p:cNvSpPr>
            <a:spLocks noGrp="1"/>
          </p:cNvSpPr>
          <p:nvPr>
            <p:ph type="sldNum" sz="quarter" idx="12"/>
          </p:nvPr>
        </p:nvSpPr>
        <p:spPr>
          <a:xfrm>
            <a:off x="7010400" y="6492875"/>
            <a:ext cx="2133600" cy="365125"/>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21074030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hoto with Caption Un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6738"/>
          </a:xfrm>
          <a:prstGeom prst="rect">
            <a:avLst/>
          </a:prstGeom>
        </p:spPr>
        <p:txBody>
          <a:bodyPr anchor="b"/>
          <a:lstStyle>
            <a:lvl1pPr marL="0" marR="0" indent="0" algn="l" defTabSz="457200" rtl="0" eaLnBrk="0" fontAlgn="base" latinLnBrk="0" hangingPunct="0">
              <a:lnSpc>
                <a:spcPct val="100000"/>
              </a:lnSpc>
              <a:spcBef>
                <a:spcPct val="0"/>
              </a:spcBef>
              <a:spcAft>
                <a:spcPct val="0"/>
              </a:spcAft>
              <a:buClrTx/>
              <a:buSzTx/>
              <a:buFontTx/>
              <a:buNone/>
              <a:tabLst/>
              <a:defRPr lang="en-US" sz="2000" b="1" kern="1200" dirty="0">
                <a:solidFill>
                  <a:srgbClr val="1D7D5B"/>
                </a:solidFill>
                <a:latin typeface="Arial Black"/>
                <a:ea typeface="+mj-ea"/>
                <a:cs typeface="Arial Black"/>
              </a:defRPr>
            </a:lvl1pPr>
          </a:lstStyle>
          <a:p>
            <a:r>
              <a:rPr lang="en-US" dirty="0"/>
              <a:t>TITLE HERE</a:t>
            </a:r>
          </a:p>
        </p:txBody>
      </p:sp>
      <p:sp>
        <p:nvSpPr>
          <p:cNvPr id="3" name="Picture Placeholder 2"/>
          <p:cNvSpPr>
            <a:spLocks noGrp="1"/>
          </p:cNvSpPr>
          <p:nvPr>
            <p:ph type="pic" idx="1"/>
          </p:nvPr>
        </p:nvSpPr>
        <p:spPr>
          <a:xfrm>
            <a:off x="1792288" y="612775"/>
            <a:ext cx="5486400" cy="4114800"/>
          </a:xfrm>
          <a:prstGeom prst="rect">
            <a:avLst/>
          </a:prstGeom>
        </p:spPr>
        <p:txBody>
          <a:bodyPr rtlCol="0">
            <a:normAutofit/>
          </a:bodyPr>
          <a:lstStyle>
            <a:lvl1pPr marL="0" indent="0">
              <a:buNone/>
              <a:defRPr lang="en-US" sz="1600" kern="1200" noProof="0" dirty="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lvl="0" indent="0" algn="l" defTabSz="457200" rtl="0" eaLnBrk="0" fontAlgn="base" hangingPunct="0">
              <a:spcBef>
                <a:spcPct val="20000"/>
              </a:spcBef>
              <a:spcAft>
                <a:spcPct val="0"/>
              </a:spcAft>
              <a:buFont typeface="Arial" charset="0"/>
              <a:buNone/>
            </a:pPr>
            <a:r>
              <a:rPr lang="en-US" noProof="0" dirty="0"/>
              <a:t>Click icon to add picture</a:t>
            </a:r>
          </a:p>
        </p:txBody>
      </p:sp>
      <p:sp>
        <p:nvSpPr>
          <p:cNvPr id="4" name="Text Placeholder 3"/>
          <p:cNvSpPr>
            <a:spLocks noGrp="1"/>
          </p:cNvSpPr>
          <p:nvPr>
            <p:ph type="body" sz="half" idx="2" hasCustomPrompt="1"/>
          </p:nvPr>
        </p:nvSpPr>
        <p:spPr>
          <a:xfrm>
            <a:off x="1792288" y="5367338"/>
            <a:ext cx="5486400" cy="804862"/>
          </a:xfrm>
          <a:prstGeom prst="rect">
            <a:avLst/>
          </a:prstGeom>
        </p:spPr>
        <p:txBody>
          <a:bodyPr/>
          <a:lstStyle>
            <a:lvl1pPr marL="0" indent="0">
              <a:buNone/>
              <a:defRPr sz="160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Content can go here.</a:t>
            </a:r>
          </a:p>
        </p:txBody>
      </p:sp>
      <p:sp>
        <p:nvSpPr>
          <p:cNvPr id="8" name="Slide Number Placeholder 5"/>
          <p:cNvSpPr>
            <a:spLocks noGrp="1"/>
          </p:cNvSpPr>
          <p:nvPr>
            <p:ph type="sldNum" sz="quarter" idx="12"/>
          </p:nvPr>
        </p:nvSpPr>
        <p:spPr>
          <a:xfrm>
            <a:off x="7010400" y="6492875"/>
            <a:ext cx="2133600" cy="365125"/>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23298033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hoto with Caption Abov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550362"/>
            <a:ext cx="5486400" cy="566738"/>
          </a:xfrm>
          <a:prstGeom prst="rect">
            <a:avLst/>
          </a:prstGeom>
        </p:spPr>
        <p:txBody>
          <a:bodyPr anchor="b"/>
          <a:lstStyle>
            <a:lvl1pPr marL="0" marR="0" indent="0" algn="l" defTabSz="457200" rtl="0" eaLnBrk="0" fontAlgn="base" latinLnBrk="0" hangingPunct="0">
              <a:lnSpc>
                <a:spcPct val="100000"/>
              </a:lnSpc>
              <a:spcBef>
                <a:spcPct val="0"/>
              </a:spcBef>
              <a:spcAft>
                <a:spcPct val="0"/>
              </a:spcAft>
              <a:buClrTx/>
              <a:buSzTx/>
              <a:buFontTx/>
              <a:buNone/>
              <a:tabLst/>
              <a:defRPr lang="en-US" sz="2000" b="1" kern="1200" dirty="0">
                <a:solidFill>
                  <a:srgbClr val="1D7D5B"/>
                </a:solidFill>
                <a:latin typeface="Arial Black"/>
                <a:ea typeface="+mj-ea"/>
                <a:cs typeface="Arial Black"/>
              </a:defRPr>
            </a:lvl1pPr>
          </a:lstStyle>
          <a:p>
            <a:r>
              <a:rPr lang="en-US" dirty="0"/>
              <a:t>TITLE HERE</a:t>
            </a:r>
          </a:p>
        </p:txBody>
      </p:sp>
      <p:sp>
        <p:nvSpPr>
          <p:cNvPr id="3" name="Picture Placeholder 2"/>
          <p:cNvSpPr>
            <a:spLocks noGrp="1"/>
          </p:cNvSpPr>
          <p:nvPr>
            <p:ph type="pic" idx="1"/>
          </p:nvPr>
        </p:nvSpPr>
        <p:spPr>
          <a:xfrm>
            <a:off x="1792288" y="2007499"/>
            <a:ext cx="5486400" cy="4114800"/>
          </a:xfrm>
          <a:prstGeom prst="rect">
            <a:avLst/>
          </a:prstGeom>
        </p:spPr>
        <p:txBody>
          <a:bodyPr rtlCol="0">
            <a:normAutofit/>
          </a:bodyPr>
          <a:lstStyle>
            <a:lvl1pPr marL="0" indent="0">
              <a:buNone/>
              <a:defRPr lang="en-US" sz="1600" kern="1200" noProof="0" dirty="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lvl="0" indent="0" algn="l" defTabSz="457200" rtl="0" eaLnBrk="0" fontAlgn="base" hangingPunct="0">
              <a:spcBef>
                <a:spcPct val="20000"/>
              </a:spcBef>
              <a:spcAft>
                <a:spcPct val="0"/>
              </a:spcAft>
              <a:buFont typeface="Arial" charset="0"/>
              <a:buNone/>
            </a:pPr>
            <a:r>
              <a:rPr lang="en-US" noProof="0" dirty="0"/>
              <a:t>Click icon to add picture</a:t>
            </a:r>
          </a:p>
        </p:txBody>
      </p:sp>
      <p:sp>
        <p:nvSpPr>
          <p:cNvPr id="4" name="Text Placeholder 3"/>
          <p:cNvSpPr>
            <a:spLocks noGrp="1"/>
          </p:cNvSpPr>
          <p:nvPr>
            <p:ph type="body" sz="half" idx="2" hasCustomPrompt="1"/>
          </p:nvPr>
        </p:nvSpPr>
        <p:spPr>
          <a:xfrm>
            <a:off x="1792288" y="1117100"/>
            <a:ext cx="5486400" cy="804862"/>
          </a:xfrm>
          <a:prstGeom prst="rect">
            <a:avLst/>
          </a:prstGeo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Content can go here.</a:t>
            </a:r>
          </a:p>
        </p:txBody>
      </p:sp>
      <p:sp>
        <p:nvSpPr>
          <p:cNvPr id="6" name="Slide Number Placeholder 5"/>
          <p:cNvSpPr>
            <a:spLocks noGrp="1"/>
          </p:cNvSpPr>
          <p:nvPr>
            <p:ph type="sldNum" sz="quarter" idx="12"/>
          </p:nvPr>
        </p:nvSpPr>
        <p:spPr>
          <a:xfrm>
            <a:off x="7010400" y="6492875"/>
            <a:ext cx="2133600" cy="365125"/>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19193616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2.pn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3"/>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77620098"/>
      </p:ext>
    </p:extLst>
  </p:cSld>
  <p:clrMap bg1="lt1" tx1="dk1" bg2="lt2" tx2="dk2" accent1="accent1" accent2="accent2" accent3="accent3" accent4="accent4" accent5="accent5" accent6="accent6" hlink="hlink" folHlink="folHlink"/>
  <p:sldLayoutIdLst>
    <p:sldLayoutId id="2147483674" r:id="rId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5" r:id="rId10"/>
    <p:sldLayoutId id="2147483672"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Arial" pitchFamily="34" charset="0"/>
        </a:defRPr>
      </a:lvl2pPr>
      <a:lvl3pPr algn="ctr" defTabSz="457200" rtl="0" eaLnBrk="0" fontAlgn="base" hangingPunct="0">
        <a:spcBef>
          <a:spcPct val="0"/>
        </a:spcBef>
        <a:spcAft>
          <a:spcPct val="0"/>
        </a:spcAft>
        <a:defRPr sz="4400">
          <a:solidFill>
            <a:schemeClr val="tx1"/>
          </a:solidFill>
          <a:latin typeface="Arial" pitchFamily="34" charset="0"/>
        </a:defRPr>
      </a:lvl3pPr>
      <a:lvl4pPr algn="ctr" defTabSz="457200" rtl="0" eaLnBrk="0" fontAlgn="base" hangingPunct="0">
        <a:spcBef>
          <a:spcPct val="0"/>
        </a:spcBef>
        <a:spcAft>
          <a:spcPct val="0"/>
        </a:spcAft>
        <a:defRPr sz="4400">
          <a:solidFill>
            <a:schemeClr val="tx1"/>
          </a:solidFill>
          <a:latin typeface="Arial" pitchFamily="34" charset="0"/>
        </a:defRPr>
      </a:lvl4pPr>
      <a:lvl5pPr algn="ctr" defTabSz="457200" rtl="0" eaLnBrk="0" fontAlgn="base" hangingPunct="0">
        <a:spcBef>
          <a:spcPct val="0"/>
        </a:spcBef>
        <a:spcAft>
          <a:spcPct val="0"/>
        </a:spcAft>
        <a:defRPr sz="4400">
          <a:solidFill>
            <a:schemeClr val="tx1"/>
          </a:solidFill>
          <a:latin typeface="Arial" pitchFamily="34" charset="0"/>
        </a:defRPr>
      </a:lvl5pPr>
      <a:lvl6pPr marL="457200" algn="ctr" defTabSz="457200" rtl="0" fontAlgn="base">
        <a:spcBef>
          <a:spcPct val="0"/>
        </a:spcBef>
        <a:spcAft>
          <a:spcPct val="0"/>
        </a:spcAft>
        <a:defRPr sz="4400">
          <a:solidFill>
            <a:schemeClr val="tx1"/>
          </a:solidFill>
          <a:latin typeface="Arial" pitchFamily="34" charset="0"/>
        </a:defRPr>
      </a:lvl6pPr>
      <a:lvl7pPr marL="914400" algn="ctr" defTabSz="457200" rtl="0" fontAlgn="base">
        <a:spcBef>
          <a:spcPct val="0"/>
        </a:spcBef>
        <a:spcAft>
          <a:spcPct val="0"/>
        </a:spcAft>
        <a:defRPr sz="4400">
          <a:solidFill>
            <a:schemeClr val="tx1"/>
          </a:solidFill>
          <a:latin typeface="Arial" pitchFamily="34" charset="0"/>
        </a:defRPr>
      </a:lvl7pPr>
      <a:lvl8pPr marL="1371600" algn="ctr" defTabSz="457200" rtl="0" fontAlgn="base">
        <a:spcBef>
          <a:spcPct val="0"/>
        </a:spcBef>
        <a:spcAft>
          <a:spcPct val="0"/>
        </a:spcAft>
        <a:defRPr sz="4400">
          <a:solidFill>
            <a:schemeClr val="tx1"/>
          </a:solidFill>
          <a:latin typeface="Arial" pitchFamily="34" charset="0"/>
        </a:defRPr>
      </a:lvl8pPr>
      <a:lvl9pPr marL="1828800" algn="ctr" defTabSz="457200" rtl="0" fontAlgn="base">
        <a:spcBef>
          <a:spcPct val="0"/>
        </a:spcBef>
        <a:spcAft>
          <a:spcPct val="0"/>
        </a:spcAft>
        <a:defRPr sz="4400">
          <a:solidFill>
            <a:schemeClr val="tx1"/>
          </a:solidFill>
          <a:latin typeface="Arial" pitchFamily="34"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5.gif"/><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microsoft.com/office/2007/relationships/hdphoto" Target="../media/hdphoto1.wdp"/><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3.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7.jpg"/><Relationship Id="rId5" Type="http://schemas.openxmlformats.org/officeDocument/2006/relationships/image" Target="../media/image16.PNG"/><Relationship Id="rId4" Type="http://schemas.openxmlformats.org/officeDocument/2006/relationships/image" Target="../media/image15.gif"/></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9">
            <a:extLst>
              <a:ext uri="{FF2B5EF4-FFF2-40B4-BE49-F238E27FC236}">
                <a16:creationId xmlns:a16="http://schemas.microsoft.com/office/drawing/2014/main" id="{40BD182C-6269-4903-9062-B004AEFD1B03}"/>
              </a:ext>
            </a:extLst>
          </p:cNvPr>
          <p:cNvSpPr txBox="1">
            <a:spLocks noChangeArrowheads="1"/>
          </p:cNvSpPr>
          <p:nvPr/>
        </p:nvSpPr>
        <p:spPr bwMode="auto">
          <a:xfrm>
            <a:off x="665359" y="5105400"/>
            <a:ext cx="6123748"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rIns="0">
            <a:spAutoFit/>
          </a:bodyPr>
          <a:lstStyle>
            <a:lvl1pPr eaLnBrk="0" hangingPunct="0">
              <a:defRPr sz="2400">
                <a:solidFill>
                  <a:schemeClr val="tx1"/>
                </a:solidFill>
                <a:latin typeface="Arial" charset="0"/>
                <a:ea typeface="ヒラギノ角ゴ Pro W3" charset="0"/>
                <a:cs typeface="ヒラギノ角ゴ Pro W3" charset="0"/>
              </a:defRPr>
            </a:lvl1pPr>
            <a:lvl2pPr marL="742950" indent="-285750" eaLnBrk="0" hangingPunct="0">
              <a:defRPr sz="2400">
                <a:solidFill>
                  <a:schemeClr val="tx1"/>
                </a:solidFill>
                <a:latin typeface="Arial" charset="0"/>
                <a:ea typeface="ヒラギノ角ゴ Pro W3" charset="0"/>
                <a:cs typeface="ヒラギノ角ゴ Pro W3" charset="0"/>
              </a:defRPr>
            </a:lvl2pPr>
            <a:lvl3pPr marL="1143000" indent="-228600" eaLnBrk="0" hangingPunct="0">
              <a:defRPr sz="2400">
                <a:solidFill>
                  <a:schemeClr val="tx1"/>
                </a:solidFill>
                <a:latin typeface="Arial" charset="0"/>
                <a:ea typeface="ヒラギノ角ゴ Pro W3" charset="0"/>
                <a:cs typeface="ヒラギノ角ゴ Pro W3" charset="0"/>
              </a:defRPr>
            </a:lvl3pPr>
            <a:lvl4pPr marL="1600200" indent="-228600" eaLnBrk="0" hangingPunct="0">
              <a:defRPr sz="2400">
                <a:solidFill>
                  <a:schemeClr val="tx1"/>
                </a:solidFill>
                <a:latin typeface="Arial" charset="0"/>
                <a:ea typeface="ヒラギノ角ゴ Pro W3" charset="0"/>
                <a:cs typeface="ヒラギノ角ゴ Pro W3" charset="0"/>
              </a:defRPr>
            </a:lvl4pPr>
            <a:lvl5pPr marL="2057400" indent="-228600" eaLnBrk="0" hangingPunct="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r>
              <a:rPr lang="en-US" sz="1600" dirty="0">
                <a:cs typeface="Arial" charset="0"/>
              </a:rPr>
              <a:t>Chris Damitio, Assistant Regional Administrator Mount Baker Area </a:t>
            </a:r>
            <a:r>
              <a:rPr lang="en-US" sz="1400" dirty="0">
                <a:cs typeface="Arial" charset="0"/>
              </a:rPr>
              <a:t>September 13, 2021</a:t>
            </a:r>
          </a:p>
        </p:txBody>
      </p:sp>
      <p:sp>
        <p:nvSpPr>
          <p:cNvPr id="4" name="TextBox 3">
            <a:extLst>
              <a:ext uri="{FF2B5EF4-FFF2-40B4-BE49-F238E27FC236}">
                <a16:creationId xmlns:a16="http://schemas.microsoft.com/office/drawing/2014/main" id="{6E4B6C83-DB79-418D-8ABC-C0A518A2FFC4}"/>
              </a:ext>
            </a:extLst>
          </p:cNvPr>
          <p:cNvSpPr txBox="1"/>
          <p:nvPr/>
        </p:nvSpPr>
        <p:spPr>
          <a:xfrm>
            <a:off x="556381" y="2574071"/>
            <a:ext cx="9281682" cy="553998"/>
          </a:xfrm>
          <a:prstGeom prst="rect">
            <a:avLst/>
          </a:prstGeom>
          <a:noFill/>
        </p:spPr>
        <p:txBody>
          <a:bodyPr wrap="square" rtlCol="0">
            <a:spAutoFit/>
          </a:bodyPr>
          <a:lstStyle/>
          <a:p>
            <a:r>
              <a:rPr lang="en-US" sz="3000" dirty="0">
                <a:solidFill>
                  <a:srgbClr val="1D7D5B"/>
                </a:solidFill>
                <a:latin typeface="Arial Black"/>
                <a:cs typeface="Arial Black"/>
              </a:rPr>
              <a:t>SR 531 / 43</a:t>
            </a:r>
            <a:r>
              <a:rPr lang="en-US" sz="3000" baseline="30000" dirty="0">
                <a:solidFill>
                  <a:srgbClr val="1D7D5B"/>
                </a:solidFill>
                <a:latin typeface="Arial Black"/>
                <a:cs typeface="Arial Black"/>
              </a:rPr>
              <a:t>RD</a:t>
            </a:r>
            <a:r>
              <a:rPr lang="en-US" sz="3000" dirty="0">
                <a:solidFill>
                  <a:srgbClr val="1D7D5B"/>
                </a:solidFill>
                <a:latin typeface="Arial Black"/>
                <a:cs typeface="Arial Black"/>
              </a:rPr>
              <a:t> AVE NE TO 67</a:t>
            </a:r>
            <a:r>
              <a:rPr lang="en-US" sz="3000" baseline="30000" dirty="0">
                <a:solidFill>
                  <a:srgbClr val="1D7D5B"/>
                </a:solidFill>
                <a:latin typeface="Arial Black"/>
                <a:cs typeface="Arial Black"/>
              </a:rPr>
              <a:t>TH</a:t>
            </a:r>
            <a:r>
              <a:rPr lang="en-US" sz="3000" dirty="0">
                <a:solidFill>
                  <a:srgbClr val="1D7D5B"/>
                </a:solidFill>
                <a:latin typeface="Arial Black"/>
                <a:cs typeface="Arial Black"/>
              </a:rPr>
              <a:t> AVE NE </a:t>
            </a:r>
          </a:p>
        </p:txBody>
      </p:sp>
      <p:sp>
        <p:nvSpPr>
          <p:cNvPr id="5" name="TextBox 4">
            <a:extLst>
              <a:ext uri="{FF2B5EF4-FFF2-40B4-BE49-F238E27FC236}">
                <a16:creationId xmlns:a16="http://schemas.microsoft.com/office/drawing/2014/main" id="{F2370247-3C87-4785-B1F7-3CE46FEAF7D9}"/>
              </a:ext>
            </a:extLst>
          </p:cNvPr>
          <p:cNvSpPr txBox="1"/>
          <p:nvPr/>
        </p:nvSpPr>
        <p:spPr>
          <a:xfrm>
            <a:off x="556381" y="3058219"/>
            <a:ext cx="8345248" cy="892552"/>
          </a:xfrm>
          <a:prstGeom prst="rect">
            <a:avLst/>
          </a:prstGeom>
          <a:noFill/>
        </p:spPr>
        <p:txBody>
          <a:bodyPr wrap="square" rtlCol="0">
            <a:spAutoFit/>
          </a:bodyPr>
          <a:lstStyle/>
          <a:p>
            <a:r>
              <a:rPr lang="en-US" sz="2600" b="1" spc="300" dirty="0">
                <a:solidFill>
                  <a:schemeClr val="tx1">
                    <a:lumMod val="65000"/>
                    <a:lumOff val="35000"/>
                  </a:schemeClr>
                </a:solidFill>
                <a:latin typeface="Arial"/>
                <a:cs typeface="Arial"/>
              </a:rPr>
              <a:t>WIDENING &amp; INTERSECTION IMPROVEMENTS</a:t>
            </a:r>
          </a:p>
        </p:txBody>
      </p:sp>
      <p:sp>
        <p:nvSpPr>
          <p:cNvPr id="8" name="TextBox 7">
            <a:extLst>
              <a:ext uri="{FF2B5EF4-FFF2-40B4-BE49-F238E27FC236}">
                <a16:creationId xmlns:a16="http://schemas.microsoft.com/office/drawing/2014/main" id="{52D5A6E6-5856-4926-AD95-37BC6AFFC597}"/>
              </a:ext>
            </a:extLst>
          </p:cNvPr>
          <p:cNvSpPr txBox="1"/>
          <p:nvPr/>
        </p:nvSpPr>
        <p:spPr>
          <a:xfrm>
            <a:off x="4096869" y="5891136"/>
            <a:ext cx="4919030" cy="276999"/>
          </a:xfrm>
          <a:prstGeom prst="rect">
            <a:avLst/>
          </a:prstGeom>
          <a:noFill/>
        </p:spPr>
        <p:txBody>
          <a:bodyPr wrap="square">
            <a:spAutoFit/>
          </a:bodyPr>
          <a:lstStyle/>
          <a:p>
            <a:pPr algn="r"/>
            <a:r>
              <a:rPr lang="en-US" sz="1200" spc="300" dirty="0">
                <a:solidFill>
                  <a:schemeClr val="tx1">
                    <a:lumMod val="65000"/>
                    <a:lumOff val="35000"/>
                  </a:schemeClr>
                </a:solidFill>
                <a:latin typeface="Arial"/>
                <a:cs typeface="Arial"/>
              </a:rPr>
              <a:t>Arlington City Council Meeting </a:t>
            </a:r>
          </a:p>
        </p:txBody>
      </p:sp>
    </p:spTree>
    <p:extLst>
      <p:ext uri="{BB962C8B-B14F-4D97-AF65-F5344CB8AC3E}">
        <p14:creationId xmlns:p14="http://schemas.microsoft.com/office/powerpoint/2010/main" val="30577359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a:extLst>
              <a:ext uri="{FF2B5EF4-FFF2-40B4-BE49-F238E27FC236}">
                <a16:creationId xmlns:a16="http://schemas.microsoft.com/office/drawing/2014/main" id="{6B88B3B4-5F41-4789-898B-B0A3D02D7A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630"/>
            <a:ext cx="9144000" cy="6492875"/>
          </a:xfrm>
          <a:prstGeom prst="rect">
            <a:avLst/>
          </a:prstGeom>
        </p:spPr>
      </p:pic>
      <p:sp>
        <p:nvSpPr>
          <p:cNvPr id="2" name="Slide Number Placeholder 1">
            <a:extLst>
              <a:ext uri="{FF2B5EF4-FFF2-40B4-BE49-F238E27FC236}">
                <a16:creationId xmlns:a16="http://schemas.microsoft.com/office/drawing/2014/main" id="{ACC0E497-C1AB-428D-87FE-C3600C251649}"/>
              </a:ext>
            </a:extLst>
          </p:cNvPr>
          <p:cNvSpPr>
            <a:spLocks noGrp="1"/>
          </p:cNvSpPr>
          <p:nvPr>
            <p:ph type="sldNum" sz="quarter" idx="12"/>
          </p:nvPr>
        </p:nvSpPr>
        <p:spPr/>
        <p:txBody>
          <a:bodyPr/>
          <a:lstStyle/>
          <a:p>
            <a:pPr>
              <a:defRPr/>
            </a:pPr>
            <a:fld id="{07A1B390-8C00-49C7-BEED-470B249615B6}" type="slidenum">
              <a:rPr lang="en-US" smtClean="0"/>
              <a:pPr>
                <a:defRPr/>
              </a:pPr>
              <a:t>10</a:t>
            </a:fld>
            <a:endParaRPr lang="en-US" dirty="0"/>
          </a:p>
        </p:txBody>
      </p:sp>
      <p:sp>
        <p:nvSpPr>
          <p:cNvPr id="5" name="TextBox 4">
            <a:extLst>
              <a:ext uri="{FF2B5EF4-FFF2-40B4-BE49-F238E27FC236}">
                <a16:creationId xmlns:a16="http://schemas.microsoft.com/office/drawing/2014/main" id="{5C312B47-A07C-4B60-9313-F5F9CC5861C8}"/>
              </a:ext>
            </a:extLst>
          </p:cNvPr>
          <p:cNvSpPr txBox="1"/>
          <p:nvPr/>
        </p:nvSpPr>
        <p:spPr>
          <a:xfrm>
            <a:off x="0" y="343311"/>
            <a:ext cx="9144000" cy="707886"/>
          </a:xfrm>
          <a:prstGeom prst="rect">
            <a:avLst/>
          </a:prstGeom>
          <a:noFill/>
        </p:spPr>
        <p:txBody>
          <a:bodyPr wrap="square" rtlCol="0">
            <a:spAutoFit/>
          </a:bodyPr>
          <a:lstStyle/>
          <a:p>
            <a:pPr algn="ctr"/>
            <a:r>
              <a:rPr lang="en-US" sz="4000" b="1" spc="300" dirty="0">
                <a:solidFill>
                  <a:schemeClr val="bg1"/>
                </a:solidFill>
                <a:latin typeface="Arial"/>
                <a:cs typeface="Arial"/>
              </a:rPr>
              <a:t>CONSTRUCTION STRATEGY</a:t>
            </a:r>
          </a:p>
        </p:txBody>
      </p:sp>
      <p:pic>
        <p:nvPicPr>
          <p:cNvPr id="6" name="Picture 5">
            <a:extLst>
              <a:ext uri="{FF2B5EF4-FFF2-40B4-BE49-F238E27FC236}">
                <a16:creationId xmlns:a16="http://schemas.microsoft.com/office/drawing/2014/main" id="{9673B218-4DFD-45CE-8346-605CED981C5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0312" y="1783703"/>
            <a:ext cx="4781417" cy="3304804"/>
          </a:xfrm>
          <a:prstGeom prst="rect">
            <a:avLst/>
          </a:prstGeom>
        </p:spPr>
      </p:pic>
      <p:sp>
        <p:nvSpPr>
          <p:cNvPr id="7" name="TextBox 6">
            <a:extLst>
              <a:ext uri="{FF2B5EF4-FFF2-40B4-BE49-F238E27FC236}">
                <a16:creationId xmlns:a16="http://schemas.microsoft.com/office/drawing/2014/main" id="{404340E7-DD82-479C-9ECC-023A006EB6BD}"/>
              </a:ext>
            </a:extLst>
          </p:cNvPr>
          <p:cNvSpPr txBox="1"/>
          <p:nvPr/>
        </p:nvSpPr>
        <p:spPr>
          <a:xfrm>
            <a:off x="1864291" y="4065957"/>
            <a:ext cx="9144000" cy="923330"/>
          </a:xfrm>
          <a:prstGeom prst="rect">
            <a:avLst/>
          </a:prstGeom>
          <a:noFill/>
        </p:spPr>
        <p:txBody>
          <a:bodyPr wrap="square" rtlCol="0">
            <a:spAutoFit/>
          </a:bodyPr>
          <a:lstStyle/>
          <a:p>
            <a:pPr algn="ctr"/>
            <a:r>
              <a:rPr lang="en-US" sz="5400" b="1" spc="300" dirty="0">
                <a:solidFill>
                  <a:srgbClr val="FF0000"/>
                </a:solidFill>
                <a:latin typeface="Arial"/>
                <a:cs typeface="Arial"/>
              </a:rPr>
              <a:t>FPO</a:t>
            </a:r>
          </a:p>
        </p:txBody>
      </p:sp>
      <p:pic>
        <p:nvPicPr>
          <p:cNvPr id="8" name="Picture 7">
            <a:extLst>
              <a:ext uri="{FF2B5EF4-FFF2-40B4-BE49-F238E27FC236}">
                <a16:creationId xmlns:a16="http://schemas.microsoft.com/office/drawing/2014/main" id="{92F737AE-E6B6-44A1-AF1A-31F9517FBEE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082041" y="1774469"/>
            <a:ext cx="3911647" cy="3314037"/>
          </a:xfrm>
          <a:prstGeom prst="rect">
            <a:avLst/>
          </a:prstGeom>
        </p:spPr>
      </p:pic>
      <p:sp>
        <p:nvSpPr>
          <p:cNvPr id="10" name="Arrow: Up 9">
            <a:extLst>
              <a:ext uri="{FF2B5EF4-FFF2-40B4-BE49-F238E27FC236}">
                <a16:creationId xmlns:a16="http://schemas.microsoft.com/office/drawing/2014/main" id="{E7B222B8-A326-4886-9BC7-414DA3F15AD0}"/>
              </a:ext>
            </a:extLst>
          </p:cNvPr>
          <p:cNvSpPr/>
          <p:nvPr/>
        </p:nvSpPr>
        <p:spPr>
          <a:xfrm>
            <a:off x="1912769" y="3783112"/>
            <a:ext cx="870705" cy="1057315"/>
          </a:xfrm>
          <a:prstGeom prst="upArrow">
            <a:avLst/>
          </a:prstGeom>
          <a:solidFill>
            <a:srgbClr val="F26C1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Arrow: Up 10">
            <a:extLst>
              <a:ext uri="{FF2B5EF4-FFF2-40B4-BE49-F238E27FC236}">
                <a16:creationId xmlns:a16="http://schemas.microsoft.com/office/drawing/2014/main" id="{DA0D4839-CCEA-45BB-B1CB-879EB6A56F4D}"/>
              </a:ext>
            </a:extLst>
          </p:cNvPr>
          <p:cNvSpPr/>
          <p:nvPr/>
        </p:nvSpPr>
        <p:spPr>
          <a:xfrm rot="10800000">
            <a:off x="3117084" y="1914740"/>
            <a:ext cx="765984" cy="1097053"/>
          </a:xfrm>
          <a:prstGeom prst="upArrow">
            <a:avLst/>
          </a:prstGeom>
          <a:solidFill>
            <a:srgbClr val="F26C1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AEA35D91-BCE1-46FD-B01E-CC14EA39056C}"/>
              </a:ext>
            </a:extLst>
          </p:cNvPr>
          <p:cNvSpPr txBox="1"/>
          <p:nvPr/>
        </p:nvSpPr>
        <p:spPr>
          <a:xfrm>
            <a:off x="1374402" y="3827924"/>
            <a:ext cx="1951191" cy="707886"/>
          </a:xfrm>
          <a:prstGeom prst="rect">
            <a:avLst/>
          </a:prstGeom>
          <a:noFill/>
        </p:spPr>
        <p:txBody>
          <a:bodyPr wrap="square" rtlCol="0">
            <a:spAutoFit/>
          </a:bodyPr>
          <a:lstStyle/>
          <a:p>
            <a:pPr algn="ctr"/>
            <a:r>
              <a:rPr lang="en-US" sz="4000" b="1" spc="300" dirty="0">
                <a:solidFill>
                  <a:schemeClr val="bg1"/>
                </a:solidFill>
                <a:latin typeface="Arial"/>
                <a:cs typeface="Arial"/>
              </a:rPr>
              <a:t>1</a:t>
            </a:r>
          </a:p>
        </p:txBody>
      </p:sp>
      <p:sp>
        <p:nvSpPr>
          <p:cNvPr id="14" name="TextBox 13">
            <a:extLst>
              <a:ext uri="{FF2B5EF4-FFF2-40B4-BE49-F238E27FC236}">
                <a16:creationId xmlns:a16="http://schemas.microsoft.com/office/drawing/2014/main" id="{6A78E15E-968D-4CB9-B44E-046FD578E7F3}"/>
              </a:ext>
            </a:extLst>
          </p:cNvPr>
          <p:cNvSpPr txBox="1"/>
          <p:nvPr/>
        </p:nvSpPr>
        <p:spPr>
          <a:xfrm>
            <a:off x="2411073" y="2256495"/>
            <a:ext cx="2219195" cy="707886"/>
          </a:xfrm>
          <a:prstGeom prst="rect">
            <a:avLst/>
          </a:prstGeom>
          <a:noFill/>
        </p:spPr>
        <p:txBody>
          <a:bodyPr wrap="square" rtlCol="0">
            <a:spAutoFit/>
          </a:bodyPr>
          <a:lstStyle/>
          <a:p>
            <a:pPr algn="ctr"/>
            <a:r>
              <a:rPr lang="en-US" sz="4000" b="1" spc="300" dirty="0">
                <a:solidFill>
                  <a:schemeClr val="bg1"/>
                </a:solidFill>
                <a:latin typeface="Arial"/>
                <a:cs typeface="Arial"/>
              </a:rPr>
              <a:t>3</a:t>
            </a:r>
          </a:p>
        </p:txBody>
      </p:sp>
      <p:sp>
        <p:nvSpPr>
          <p:cNvPr id="18" name="Arrow: Up 17">
            <a:extLst>
              <a:ext uri="{FF2B5EF4-FFF2-40B4-BE49-F238E27FC236}">
                <a16:creationId xmlns:a16="http://schemas.microsoft.com/office/drawing/2014/main" id="{498F6478-BA73-4CD6-BD53-4C2010F955FA}"/>
              </a:ext>
            </a:extLst>
          </p:cNvPr>
          <p:cNvSpPr/>
          <p:nvPr/>
        </p:nvSpPr>
        <p:spPr>
          <a:xfrm rot="5400000">
            <a:off x="5825350" y="4082657"/>
            <a:ext cx="848299" cy="1104559"/>
          </a:xfrm>
          <a:prstGeom prst="upArrow">
            <a:avLst/>
          </a:prstGeom>
          <a:solidFill>
            <a:srgbClr val="F26C1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Arrow: Up 15">
            <a:extLst>
              <a:ext uri="{FF2B5EF4-FFF2-40B4-BE49-F238E27FC236}">
                <a16:creationId xmlns:a16="http://schemas.microsoft.com/office/drawing/2014/main" id="{D96C0C7F-C608-41C5-A9BD-6403E2C93DE2}"/>
              </a:ext>
            </a:extLst>
          </p:cNvPr>
          <p:cNvSpPr/>
          <p:nvPr/>
        </p:nvSpPr>
        <p:spPr>
          <a:xfrm rot="8610878">
            <a:off x="5713726" y="1725768"/>
            <a:ext cx="832477" cy="1109690"/>
          </a:xfrm>
          <a:prstGeom prst="upArrow">
            <a:avLst/>
          </a:prstGeom>
          <a:solidFill>
            <a:srgbClr val="F26C1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2598BA5-2C07-4D16-B9E2-D122176F9AD4}"/>
              </a:ext>
            </a:extLst>
          </p:cNvPr>
          <p:cNvSpPr txBox="1"/>
          <p:nvPr/>
        </p:nvSpPr>
        <p:spPr>
          <a:xfrm rot="19204315">
            <a:off x="5592424" y="1957918"/>
            <a:ext cx="1102024" cy="707886"/>
          </a:xfrm>
          <a:prstGeom prst="rect">
            <a:avLst/>
          </a:prstGeom>
          <a:noFill/>
        </p:spPr>
        <p:txBody>
          <a:bodyPr wrap="square" rtlCol="0">
            <a:spAutoFit/>
          </a:bodyPr>
          <a:lstStyle/>
          <a:p>
            <a:pPr algn="ctr"/>
            <a:r>
              <a:rPr lang="en-US" sz="4000" b="1" spc="300" dirty="0">
                <a:solidFill>
                  <a:schemeClr val="bg1"/>
                </a:solidFill>
                <a:latin typeface="Arial"/>
                <a:cs typeface="Arial"/>
              </a:rPr>
              <a:t>4</a:t>
            </a:r>
          </a:p>
        </p:txBody>
      </p:sp>
      <p:sp>
        <p:nvSpPr>
          <p:cNvPr id="13" name="TextBox 12">
            <a:extLst>
              <a:ext uri="{FF2B5EF4-FFF2-40B4-BE49-F238E27FC236}">
                <a16:creationId xmlns:a16="http://schemas.microsoft.com/office/drawing/2014/main" id="{0BBFDEF3-0DF6-4DDA-8996-9C6FA36DECF3}"/>
              </a:ext>
            </a:extLst>
          </p:cNvPr>
          <p:cNvSpPr txBox="1"/>
          <p:nvPr/>
        </p:nvSpPr>
        <p:spPr>
          <a:xfrm>
            <a:off x="5421618" y="4311770"/>
            <a:ext cx="2192844" cy="646331"/>
          </a:xfrm>
          <a:prstGeom prst="rect">
            <a:avLst/>
          </a:prstGeom>
          <a:noFill/>
        </p:spPr>
        <p:txBody>
          <a:bodyPr wrap="square" rtlCol="0">
            <a:spAutoFit/>
          </a:bodyPr>
          <a:lstStyle/>
          <a:p>
            <a:pPr algn="ctr"/>
            <a:r>
              <a:rPr lang="en-US" sz="3600" b="1" spc="300" dirty="0">
                <a:solidFill>
                  <a:schemeClr val="bg1"/>
                </a:solidFill>
                <a:latin typeface="Arial"/>
                <a:cs typeface="Arial"/>
              </a:rPr>
              <a:t>2</a:t>
            </a:r>
          </a:p>
        </p:txBody>
      </p:sp>
    </p:spTree>
    <p:extLst>
      <p:ext uri="{BB962C8B-B14F-4D97-AF65-F5344CB8AC3E}">
        <p14:creationId xmlns:p14="http://schemas.microsoft.com/office/powerpoint/2010/main" val="23987261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5CE07E5-BFB2-468D-A828-3697B8AC955E}"/>
              </a:ext>
            </a:extLst>
          </p:cNvPr>
          <p:cNvSpPr>
            <a:spLocks noGrp="1"/>
          </p:cNvSpPr>
          <p:nvPr>
            <p:ph type="sldNum" sz="quarter" idx="12"/>
          </p:nvPr>
        </p:nvSpPr>
        <p:spPr/>
        <p:txBody>
          <a:bodyPr/>
          <a:lstStyle/>
          <a:p>
            <a:pPr>
              <a:defRPr/>
            </a:pPr>
            <a:fld id="{07A1B390-8C00-49C7-BEED-470B249615B6}" type="slidenum">
              <a:rPr lang="en-US" smtClean="0"/>
              <a:pPr>
                <a:defRPr/>
              </a:pPr>
              <a:t>11</a:t>
            </a:fld>
            <a:endParaRPr lang="en-US" dirty="0"/>
          </a:p>
        </p:txBody>
      </p:sp>
      <p:pic>
        <p:nvPicPr>
          <p:cNvPr id="4" name="Picture 3" descr="Shape&#10;&#10;Description automatically generated">
            <a:extLst>
              <a:ext uri="{FF2B5EF4-FFF2-40B4-BE49-F238E27FC236}">
                <a16:creationId xmlns:a16="http://schemas.microsoft.com/office/drawing/2014/main" id="{834F584D-D4C7-4E91-9E7D-E8EA84329F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492875"/>
          </a:xfrm>
          <a:prstGeom prst="rect">
            <a:avLst/>
          </a:prstGeom>
        </p:spPr>
      </p:pic>
      <p:sp>
        <p:nvSpPr>
          <p:cNvPr id="6" name="TextBox 5">
            <a:extLst>
              <a:ext uri="{FF2B5EF4-FFF2-40B4-BE49-F238E27FC236}">
                <a16:creationId xmlns:a16="http://schemas.microsoft.com/office/drawing/2014/main" id="{AA8A0E25-3D7A-4B5E-B97C-0A7018AB987C}"/>
              </a:ext>
            </a:extLst>
          </p:cNvPr>
          <p:cNvSpPr txBox="1"/>
          <p:nvPr/>
        </p:nvSpPr>
        <p:spPr>
          <a:xfrm>
            <a:off x="0" y="296798"/>
            <a:ext cx="9144000" cy="830997"/>
          </a:xfrm>
          <a:prstGeom prst="rect">
            <a:avLst/>
          </a:prstGeom>
          <a:noFill/>
        </p:spPr>
        <p:txBody>
          <a:bodyPr wrap="square">
            <a:spAutoFit/>
          </a:bodyPr>
          <a:lstStyle/>
          <a:p>
            <a:pPr algn="ctr"/>
            <a:r>
              <a:rPr lang="en-US" sz="4800" b="1" spc="300" dirty="0">
                <a:solidFill>
                  <a:schemeClr val="bg1"/>
                </a:solidFill>
                <a:latin typeface="Arial"/>
                <a:cs typeface="Arial"/>
              </a:rPr>
              <a:t>WHERE ARE WE GOING? </a:t>
            </a:r>
          </a:p>
        </p:txBody>
      </p:sp>
      <p:pic>
        <p:nvPicPr>
          <p:cNvPr id="5" name="Picture 4">
            <a:extLst>
              <a:ext uri="{FF2B5EF4-FFF2-40B4-BE49-F238E27FC236}">
                <a16:creationId xmlns:a16="http://schemas.microsoft.com/office/drawing/2014/main" id="{1C193EE9-E95F-4053-98DA-C0E53A51E98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7457" y="1202951"/>
            <a:ext cx="7609086" cy="5040688"/>
          </a:xfrm>
          <a:prstGeom prst="rect">
            <a:avLst/>
          </a:prstGeom>
        </p:spPr>
      </p:pic>
    </p:spTree>
    <p:extLst>
      <p:ext uri="{BB962C8B-B14F-4D97-AF65-F5344CB8AC3E}">
        <p14:creationId xmlns:p14="http://schemas.microsoft.com/office/powerpoint/2010/main" val="32157277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a:extLst>
              <a:ext uri="{FF2B5EF4-FFF2-40B4-BE49-F238E27FC236}">
                <a16:creationId xmlns:a16="http://schemas.microsoft.com/office/drawing/2014/main" id="{86347C96-DEA8-446A-8454-A946DAF35F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492875"/>
          </a:xfrm>
          <a:prstGeom prst="rect">
            <a:avLst/>
          </a:prstGeom>
        </p:spPr>
      </p:pic>
      <p:sp>
        <p:nvSpPr>
          <p:cNvPr id="2" name="Slide Number Placeholder 1">
            <a:extLst>
              <a:ext uri="{FF2B5EF4-FFF2-40B4-BE49-F238E27FC236}">
                <a16:creationId xmlns:a16="http://schemas.microsoft.com/office/drawing/2014/main" id="{15CE07E5-BFB2-468D-A828-3697B8AC955E}"/>
              </a:ext>
            </a:extLst>
          </p:cNvPr>
          <p:cNvSpPr>
            <a:spLocks noGrp="1"/>
          </p:cNvSpPr>
          <p:nvPr>
            <p:ph type="sldNum" sz="quarter" idx="12"/>
          </p:nvPr>
        </p:nvSpPr>
        <p:spPr/>
        <p:txBody>
          <a:bodyPr/>
          <a:lstStyle/>
          <a:p>
            <a:pPr>
              <a:defRPr/>
            </a:pPr>
            <a:fld id="{07A1B390-8C00-49C7-BEED-470B249615B6}" type="slidenum">
              <a:rPr lang="en-US" smtClean="0"/>
              <a:pPr>
                <a:defRPr/>
              </a:pPr>
              <a:t>12</a:t>
            </a:fld>
            <a:endParaRPr lang="en-US" dirty="0"/>
          </a:p>
        </p:txBody>
      </p:sp>
      <p:sp>
        <p:nvSpPr>
          <p:cNvPr id="7" name="TextBox 6">
            <a:extLst>
              <a:ext uri="{FF2B5EF4-FFF2-40B4-BE49-F238E27FC236}">
                <a16:creationId xmlns:a16="http://schemas.microsoft.com/office/drawing/2014/main" id="{EE410E0A-E1AF-4FCB-8A1E-F1140774379D}"/>
              </a:ext>
            </a:extLst>
          </p:cNvPr>
          <p:cNvSpPr txBox="1"/>
          <p:nvPr/>
        </p:nvSpPr>
        <p:spPr>
          <a:xfrm>
            <a:off x="0" y="610149"/>
            <a:ext cx="9144000" cy="923330"/>
          </a:xfrm>
          <a:prstGeom prst="rect">
            <a:avLst/>
          </a:prstGeom>
          <a:noFill/>
        </p:spPr>
        <p:txBody>
          <a:bodyPr wrap="square">
            <a:spAutoFit/>
          </a:bodyPr>
          <a:lstStyle/>
          <a:p>
            <a:pPr algn="ctr"/>
            <a:r>
              <a:rPr lang="en-US" sz="5400" b="1" spc="300" dirty="0">
                <a:solidFill>
                  <a:schemeClr val="bg1"/>
                </a:solidFill>
                <a:latin typeface="Arial"/>
                <a:cs typeface="Arial"/>
              </a:rPr>
              <a:t>COST STATUS</a:t>
            </a:r>
          </a:p>
        </p:txBody>
      </p:sp>
      <p:pic>
        <p:nvPicPr>
          <p:cNvPr id="8" name="Picture 7">
            <a:extLst>
              <a:ext uri="{FF2B5EF4-FFF2-40B4-BE49-F238E27FC236}">
                <a16:creationId xmlns:a16="http://schemas.microsoft.com/office/drawing/2014/main" id="{FB9D26EA-D98F-466A-A956-386C17DBAE7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8773" y="2115240"/>
            <a:ext cx="8441130" cy="3324238"/>
          </a:xfrm>
          <a:prstGeom prst="rect">
            <a:avLst/>
          </a:prstGeom>
        </p:spPr>
      </p:pic>
    </p:spTree>
    <p:extLst>
      <p:ext uri="{BB962C8B-B14F-4D97-AF65-F5344CB8AC3E}">
        <p14:creationId xmlns:p14="http://schemas.microsoft.com/office/powerpoint/2010/main" val="11086899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a:extLst>
              <a:ext uri="{FF2B5EF4-FFF2-40B4-BE49-F238E27FC236}">
                <a16:creationId xmlns:a16="http://schemas.microsoft.com/office/drawing/2014/main" id="{37660662-CF9D-4BBD-8AE2-1961AAB236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492875"/>
          </a:xfrm>
          <a:prstGeom prst="rect">
            <a:avLst/>
          </a:prstGeom>
        </p:spPr>
      </p:pic>
      <p:sp>
        <p:nvSpPr>
          <p:cNvPr id="2" name="Slide Number Placeholder 1">
            <a:extLst>
              <a:ext uri="{FF2B5EF4-FFF2-40B4-BE49-F238E27FC236}">
                <a16:creationId xmlns:a16="http://schemas.microsoft.com/office/drawing/2014/main" id="{8551B98B-4343-49D8-84B8-B988FFA4A519}"/>
              </a:ext>
            </a:extLst>
          </p:cNvPr>
          <p:cNvSpPr>
            <a:spLocks noGrp="1"/>
          </p:cNvSpPr>
          <p:nvPr>
            <p:ph type="sldNum" sz="quarter" idx="12"/>
          </p:nvPr>
        </p:nvSpPr>
        <p:spPr/>
        <p:txBody>
          <a:bodyPr/>
          <a:lstStyle/>
          <a:p>
            <a:pPr>
              <a:defRPr/>
            </a:pPr>
            <a:fld id="{07A1B390-8C00-49C7-BEED-470B249615B6}" type="slidenum">
              <a:rPr lang="en-US" smtClean="0"/>
              <a:pPr>
                <a:defRPr/>
              </a:pPr>
              <a:t>13</a:t>
            </a:fld>
            <a:endParaRPr lang="en-US" dirty="0"/>
          </a:p>
        </p:txBody>
      </p:sp>
      <p:sp>
        <p:nvSpPr>
          <p:cNvPr id="5" name="TextBox 4">
            <a:extLst>
              <a:ext uri="{FF2B5EF4-FFF2-40B4-BE49-F238E27FC236}">
                <a16:creationId xmlns:a16="http://schemas.microsoft.com/office/drawing/2014/main" id="{0DCD4321-A6FF-4353-BEED-B8DF2AAA4E2F}"/>
              </a:ext>
            </a:extLst>
          </p:cNvPr>
          <p:cNvSpPr txBox="1"/>
          <p:nvPr/>
        </p:nvSpPr>
        <p:spPr>
          <a:xfrm>
            <a:off x="0" y="422058"/>
            <a:ext cx="9144000" cy="923330"/>
          </a:xfrm>
          <a:prstGeom prst="rect">
            <a:avLst/>
          </a:prstGeom>
          <a:noFill/>
        </p:spPr>
        <p:txBody>
          <a:bodyPr wrap="square">
            <a:spAutoFit/>
          </a:bodyPr>
          <a:lstStyle/>
          <a:p>
            <a:pPr algn="ctr"/>
            <a:r>
              <a:rPr lang="en-US" sz="5400" b="1" spc="300" dirty="0">
                <a:solidFill>
                  <a:schemeClr val="bg1"/>
                </a:solidFill>
                <a:latin typeface="Arial"/>
                <a:cs typeface="Arial"/>
              </a:rPr>
              <a:t>DELIVERY STATUS</a:t>
            </a:r>
          </a:p>
        </p:txBody>
      </p:sp>
      <p:graphicFrame>
        <p:nvGraphicFramePr>
          <p:cNvPr id="3" name="Table 5">
            <a:extLst>
              <a:ext uri="{FF2B5EF4-FFF2-40B4-BE49-F238E27FC236}">
                <a16:creationId xmlns:a16="http://schemas.microsoft.com/office/drawing/2014/main" id="{8EC6F3A7-82D7-472E-AB94-E33CAF024910}"/>
              </a:ext>
            </a:extLst>
          </p:cNvPr>
          <p:cNvGraphicFramePr>
            <a:graphicFrameLocks noGrp="1"/>
          </p:cNvGraphicFramePr>
          <p:nvPr>
            <p:extLst>
              <p:ext uri="{D42A27DB-BD31-4B8C-83A1-F6EECF244321}">
                <p14:modId xmlns:p14="http://schemas.microsoft.com/office/powerpoint/2010/main" val="1187543702"/>
              </p:ext>
            </p:extLst>
          </p:nvPr>
        </p:nvGraphicFramePr>
        <p:xfrm>
          <a:off x="682668" y="1843878"/>
          <a:ext cx="7778664" cy="4109790"/>
        </p:xfrm>
        <a:graphic>
          <a:graphicData uri="http://schemas.openxmlformats.org/drawingml/2006/table">
            <a:tbl>
              <a:tblPr firstRow="1" bandRow="1">
                <a:tableStyleId>{5C22544A-7EE6-4342-B048-85BDC9FD1C3A}</a:tableStyleId>
              </a:tblPr>
              <a:tblGrid>
                <a:gridCol w="3889332">
                  <a:extLst>
                    <a:ext uri="{9D8B030D-6E8A-4147-A177-3AD203B41FA5}">
                      <a16:colId xmlns:a16="http://schemas.microsoft.com/office/drawing/2014/main" val="2112944500"/>
                    </a:ext>
                  </a:extLst>
                </a:gridCol>
                <a:gridCol w="3889332">
                  <a:extLst>
                    <a:ext uri="{9D8B030D-6E8A-4147-A177-3AD203B41FA5}">
                      <a16:colId xmlns:a16="http://schemas.microsoft.com/office/drawing/2014/main" val="670672558"/>
                    </a:ext>
                  </a:extLst>
                </a:gridCol>
              </a:tblGrid>
              <a:tr h="701457">
                <a:tc>
                  <a:txBody>
                    <a:bodyPr/>
                    <a:lstStyle/>
                    <a:p>
                      <a:endParaRPr lang="en-US" dirty="0"/>
                    </a:p>
                  </a:txBody>
                  <a:tcPr>
                    <a:solidFill>
                      <a:schemeClr val="tx1">
                        <a:lumMod val="65000"/>
                        <a:lumOff val="35000"/>
                      </a:schemeClr>
                    </a:solidFill>
                  </a:tcPr>
                </a:tc>
                <a:tc>
                  <a:txBody>
                    <a:bodyPr/>
                    <a:lstStyle/>
                    <a:p>
                      <a:endParaRPr lang="en-US" dirty="0"/>
                    </a:p>
                  </a:txBody>
                  <a:tcPr>
                    <a:solidFill>
                      <a:schemeClr val="tx1">
                        <a:lumMod val="65000"/>
                        <a:lumOff val="35000"/>
                      </a:schemeClr>
                    </a:solidFill>
                  </a:tcPr>
                </a:tc>
                <a:extLst>
                  <a:ext uri="{0D108BD9-81ED-4DB2-BD59-A6C34878D82A}">
                    <a16:rowId xmlns:a16="http://schemas.microsoft.com/office/drawing/2014/main" val="3726093852"/>
                  </a:ext>
                </a:extLst>
              </a:tr>
              <a:tr h="617951">
                <a:tc>
                  <a:txBody>
                    <a:bodyPr/>
                    <a:lstStyle/>
                    <a:p>
                      <a:r>
                        <a:rPr lang="en-US" b="1" dirty="0">
                          <a:solidFill>
                            <a:schemeClr val="tx1">
                              <a:lumMod val="75000"/>
                              <a:lumOff val="25000"/>
                            </a:schemeClr>
                          </a:solidFill>
                        </a:rPr>
                        <a:t>July 2019</a:t>
                      </a:r>
                    </a:p>
                  </a:txBody>
                  <a:tcPr/>
                </a:tc>
                <a:tc>
                  <a:txBody>
                    <a:bodyPr/>
                    <a:lstStyle/>
                    <a:p>
                      <a:r>
                        <a:rPr lang="en-US" dirty="0"/>
                        <a:t>Begin design engineering </a:t>
                      </a:r>
                    </a:p>
                  </a:txBody>
                  <a:tcPr/>
                </a:tc>
                <a:extLst>
                  <a:ext uri="{0D108BD9-81ED-4DB2-BD59-A6C34878D82A}">
                    <a16:rowId xmlns:a16="http://schemas.microsoft.com/office/drawing/2014/main" val="2704221630"/>
                  </a:ext>
                </a:extLst>
              </a:tr>
              <a:tr h="617951">
                <a:tc>
                  <a:txBody>
                    <a:bodyPr/>
                    <a:lstStyle/>
                    <a:p>
                      <a:r>
                        <a:rPr lang="en-US" b="1" strike="noStrike" dirty="0">
                          <a:solidFill>
                            <a:schemeClr val="tx1">
                              <a:lumMod val="75000"/>
                              <a:lumOff val="25000"/>
                            </a:schemeClr>
                          </a:solidFill>
                        </a:rPr>
                        <a:t>Early 2022</a:t>
                      </a:r>
                    </a:p>
                  </a:txBody>
                  <a:tcPr/>
                </a:tc>
                <a:tc>
                  <a:txBody>
                    <a:bodyPr/>
                    <a:lstStyle/>
                    <a:p>
                      <a:r>
                        <a:rPr lang="en-US" strike="noStrike" dirty="0"/>
                        <a:t>Start property acquisition process</a:t>
                      </a:r>
                    </a:p>
                  </a:txBody>
                  <a:tcPr/>
                </a:tc>
                <a:extLst>
                  <a:ext uri="{0D108BD9-81ED-4DB2-BD59-A6C34878D82A}">
                    <a16:rowId xmlns:a16="http://schemas.microsoft.com/office/drawing/2014/main" val="2442518436"/>
                  </a:ext>
                </a:extLst>
              </a:tr>
              <a:tr h="617951">
                <a:tc>
                  <a:txBody>
                    <a:bodyPr/>
                    <a:lstStyle/>
                    <a:p>
                      <a:r>
                        <a:rPr lang="en-US" b="1" dirty="0">
                          <a:solidFill>
                            <a:schemeClr val="tx1">
                              <a:lumMod val="75000"/>
                              <a:lumOff val="25000"/>
                            </a:schemeClr>
                          </a:solidFill>
                        </a:rPr>
                        <a:t>October 2022</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Request for Proposal</a:t>
                      </a:r>
                    </a:p>
                    <a:p>
                      <a:endParaRPr lang="en-US" dirty="0"/>
                    </a:p>
                  </a:txBody>
                  <a:tcPr/>
                </a:tc>
                <a:extLst>
                  <a:ext uri="{0D108BD9-81ED-4DB2-BD59-A6C34878D82A}">
                    <a16:rowId xmlns:a16="http://schemas.microsoft.com/office/drawing/2014/main" val="2804165381"/>
                  </a:ext>
                </a:extLst>
              </a:tr>
              <a:tr h="756108">
                <a:tc>
                  <a:txBody>
                    <a:bodyPr/>
                    <a:lstStyle/>
                    <a:p>
                      <a:r>
                        <a:rPr lang="en-US" b="1" dirty="0">
                          <a:solidFill>
                            <a:schemeClr val="tx1">
                              <a:lumMod val="75000"/>
                              <a:lumOff val="25000"/>
                            </a:schemeClr>
                          </a:solidFill>
                        </a:rPr>
                        <a:t>Fall Winter 2022-2023</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Finalize design, traffic plans and award project to contractor</a:t>
                      </a:r>
                    </a:p>
                    <a:p>
                      <a:endParaRPr lang="en-US" dirty="0"/>
                    </a:p>
                  </a:txBody>
                  <a:tcPr/>
                </a:tc>
                <a:extLst>
                  <a:ext uri="{0D108BD9-81ED-4DB2-BD59-A6C34878D82A}">
                    <a16:rowId xmlns:a16="http://schemas.microsoft.com/office/drawing/2014/main" val="3193049681"/>
                  </a:ext>
                </a:extLst>
              </a:tr>
              <a:tr h="617951">
                <a:tc>
                  <a:txBody>
                    <a:bodyPr/>
                    <a:lstStyle/>
                    <a:p>
                      <a:r>
                        <a:rPr lang="en-US" b="1" dirty="0">
                          <a:solidFill>
                            <a:schemeClr val="tx1">
                              <a:lumMod val="75000"/>
                              <a:lumOff val="25000"/>
                            </a:schemeClr>
                          </a:solidFill>
                        </a:rPr>
                        <a:t>2023 </a:t>
                      </a:r>
                    </a:p>
                  </a:txBody>
                  <a:tcPr/>
                </a:tc>
                <a:tc>
                  <a:txBody>
                    <a:bodyPr/>
                    <a:lstStyle/>
                    <a:p>
                      <a:r>
                        <a:rPr lang="en-US" dirty="0"/>
                        <a:t>Project start date</a:t>
                      </a:r>
                    </a:p>
                  </a:txBody>
                  <a:tcPr/>
                </a:tc>
                <a:extLst>
                  <a:ext uri="{0D108BD9-81ED-4DB2-BD59-A6C34878D82A}">
                    <a16:rowId xmlns:a16="http://schemas.microsoft.com/office/drawing/2014/main" val="3011511897"/>
                  </a:ext>
                </a:extLst>
              </a:tr>
            </a:tbl>
          </a:graphicData>
        </a:graphic>
      </p:graphicFrame>
    </p:spTree>
    <p:extLst>
      <p:ext uri="{BB962C8B-B14F-4D97-AF65-F5344CB8AC3E}">
        <p14:creationId xmlns:p14="http://schemas.microsoft.com/office/powerpoint/2010/main" val="176838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48A719BB-A9B5-4CEF-99FE-14071B1E4B7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9144000" cy="6444867"/>
          </a:xfrm>
          <a:prstGeom prst="rect">
            <a:avLst/>
          </a:prstGeom>
        </p:spPr>
      </p:pic>
      <p:sp>
        <p:nvSpPr>
          <p:cNvPr id="2" name="Slide Number Placeholder 1">
            <a:extLst>
              <a:ext uri="{FF2B5EF4-FFF2-40B4-BE49-F238E27FC236}">
                <a16:creationId xmlns:a16="http://schemas.microsoft.com/office/drawing/2014/main" id="{8551B98B-4343-49D8-84B8-B988FFA4A519}"/>
              </a:ext>
            </a:extLst>
          </p:cNvPr>
          <p:cNvSpPr>
            <a:spLocks noGrp="1"/>
          </p:cNvSpPr>
          <p:nvPr>
            <p:ph type="sldNum" sz="quarter" idx="12"/>
          </p:nvPr>
        </p:nvSpPr>
        <p:spPr/>
        <p:txBody>
          <a:bodyPr/>
          <a:lstStyle/>
          <a:p>
            <a:pPr>
              <a:defRPr/>
            </a:pPr>
            <a:fld id="{07A1B390-8C00-49C7-BEED-470B249615B6}" type="slidenum">
              <a:rPr lang="en-US" smtClean="0"/>
              <a:pPr>
                <a:defRPr/>
              </a:pPr>
              <a:t>14</a:t>
            </a:fld>
            <a:endParaRPr lang="en-US" dirty="0"/>
          </a:p>
        </p:txBody>
      </p:sp>
      <p:sp>
        <p:nvSpPr>
          <p:cNvPr id="12" name="TextBox 11">
            <a:extLst>
              <a:ext uri="{FF2B5EF4-FFF2-40B4-BE49-F238E27FC236}">
                <a16:creationId xmlns:a16="http://schemas.microsoft.com/office/drawing/2014/main" id="{40E72DC7-A6F0-4A91-B95D-0EC97ABA5724}"/>
              </a:ext>
            </a:extLst>
          </p:cNvPr>
          <p:cNvSpPr txBox="1"/>
          <p:nvPr/>
        </p:nvSpPr>
        <p:spPr>
          <a:xfrm>
            <a:off x="-5" y="2378379"/>
            <a:ext cx="9144000" cy="523220"/>
          </a:xfrm>
          <a:prstGeom prst="rect">
            <a:avLst/>
          </a:prstGeom>
          <a:noFill/>
        </p:spPr>
        <p:txBody>
          <a:bodyPr wrap="square" rtlCol="0">
            <a:spAutoFit/>
          </a:bodyPr>
          <a:lstStyle/>
          <a:p>
            <a:pPr algn="ctr"/>
            <a:r>
              <a:rPr lang="en-US" sz="2800" dirty="0">
                <a:solidFill>
                  <a:schemeClr val="bg1"/>
                </a:solidFill>
                <a:latin typeface="Arial" panose="020B0604020202020204" pitchFamily="34" charset="0"/>
                <a:cs typeface="Arial" panose="020B0604020202020204" pitchFamily="34" charset="0"/>
              </a:rPr>
              <a:t>Questions?</a:t>
            </a:r>
          </a:p>
        </p:txBody>
      </p:sp>
      <p:sp>
        <p:nvSpPr>
          <p:cNvPr id="13" name="TextBox 12">
            <a:extLst>
              <a:ext uri="{FF2B5EF4-FFF2-40B4-BE49-F238E27FC236}">
                <a16:creationId xmlns:a16="http://schemas.microsoft.com/office/drawing/2014/main" id="{DBBD02DE-B917-4BB2-B9D4-9B7C44414547}"/>
              </a:ext>
            </a:extLst>
          </p:cNvPr>
          <p:cNvSpPr txBox="1"/>
          <p:nvPr/>
        </p:nvSpPr>
        <p:spPr>
          <a:xfrm>
            <a:off x="1" y="3763254"/>
            <a:ext cx="9143999" cy="1015663"/>
          </a:xfrm>
          <a:prstGeom prst="rect">
            <a:avLst/>
          </a:prstGeom>
          <a:noFill/>
        </p:spPr>
        <p:txBody>
          <a:bodyPr wrap="square" rtlCol="0">
            <a:spAutoFit/>
          </a:bodyPr>
          <a:lstStyle/>
          <a:p>
            <a:pPr algn="ctr"/>
            <a:r>
              <a:rPr lang="en-US" sz="2000" b="1" spc="300" dirty="0">
                <a:solidFill>
                  <a:schemeClr val="bg1"/>
                </a:solidFill>
                <a:latin typeface="Arial"/>
                <a:cs typeface="Arial"/>
              </a:rPr>
              <a:t>Chris Damitio</a:t>
            </a:r>
            <a:br>
              <a:rPr lang="en-US" sz="2000" b="1" spc="300" dirty="0">
                <a:solidFill>
                  <a:schemeClr val="bg1"/>
                </a:solidFill>
                <a:latin typeface="Arial"/>
                <a:cs typeface="Arial"/>
              </a:rPr>
            </a:br>
            <a:r>
              <a:rPr lang="en-US" sz="2000" b="1" spc="300" dirty="0">
                <a:solidFill>
                  <a:schemeClr val="bg1"/>
                </a:solidFill>
                <a:latin typeface="Arial"/>
                <a:cs typeface="Arial"/>
              </a:rPr>
              <a:t>damitic@wsdot.wa.gov</a:t>
            </a:r>
          </a:p>
          <a:p>
            <a:pPr algn="ctr"/>
            <a:r>
              <a:rPr lang="en-US" sz="2000" b="1" spc="300" dirty="0">
                <a:solidFill>
                  <a:schemeClr val="bg1"/>
                </a:solidFill>
                <a:latin typeface="Arial"/>
                <a:cs typeface="Arial"/>
              </a:rPr>
              <a:t>360-757-5991</a:t>
            </a:r>
          </a:p>
        </p:txBody>
      </p:sp>
      <p:sp>
        <p:nvSpPr>
          <p:cNvPr id="7" name="TextBox 6">
            <a:extLst>
              <a:ext uri="{FF2B5EF4-FFF2-40B4-BE49-F238E27FC236}">
                <a16:creationId xmlns:a16="http://schemas.microsoft.com/office/drawing/2014/main" id="{C46D7CD2-4AB8-4B41-B47D-58AA53A78408}"/>
              </a:ext>
            </a:extLst>
          </p:cNvPr>
          <p:cNvSpPr txBox="1"/>
          <p:nvPr/>
        </p:nvSpPr>
        <p:spPr>
          <a:xfrm>
            <a:off x="-9" y="1858544"/>
            <a:ext cx="9144010" cy="646331"/>
          </a:xfrm>
          <a:prstGeom prst="rect">
            <a:avLst/>
          </a:prstGeom>
          <a:noFill/>
        </p:spPr>
        <p:txBody>
          <a:bodyPr wrap="square" rtlCol="0">
            <a:spAutoFit/>
          </a:bodyPr>
          <a:lstStyle/>
          <a:p>
            <a:pPr algn="ctr"/>
            <a:r>
              <a:rPr lang="en-US" sz="3600" b="1" dirty="0">
                <a:solidFill>
                  <a:schemeClr val="bg1"/>
                </a:solidFill>
                <a:latin typeface="+mn-lt"/>
                <a:cs typeface="Arial Black"/>
              </a:rPr>
              <a:t>THANK YOU</a:t>
            </a:r>
          </a:p>
        </p:txBody>
      </p:sp>
    </p:spTree>
    <p:extLst>
      <p:ext uri="{BB962C8B-B14F-4D97-AF65-F5344CB8AC3E}">
        <p14:creationId xmlns:p14="http://schemas.microsoft.com/office/powerpoint/2010/main" val="33193011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5CC38EF-9E30-4F68-AFE6-57FC5ACFEBFF}"/>
              </a:ext>
            </a:extLst>
          </p:cNvPr>
          <p:cNvSpPr>
            <a:spLocks noGrp="1"/>
          </p:cNvSpPr>
          <p:nvPr>
            <p:ph type="sldNum" sz="quarter" idx="12"/>
          </p:nvPr>
        </p:nvSpPr>
        <p:spPr/>
        <p:txBody>
          <a:bodyPr/>
          <a:lstStyle/>
          <a:p>
            <a:pPr>
              <a:defRPr/>
            </a:pPr>
            <a:fld id="{07A1B390-8C00-49C7-BEED-470B249615B6}" type="slidenum">
              <a:rPr lang="en-US" smtClean="0"/>
              <a:pPr>
                <a:defRPr/>
              </a:pPr>
              <a:t>2</a:t>
            </a:fld>
            <a:endParaRPr lang="en-US" dirty="0"/>
          </a:p>
        </p:txBody>
      </p:sp>
      <p:pic>
        <p:nvPicPr>
          <p:cNvPr id="5" name="Picture 4" descr="Background pattern&#10;&#10;Description automatically generated with low confidence">
            <a:extLst>
              <a:ext uri="{FF2B5EF4-FFF2-40B4-BE49-F238E27FC236}">
                <a16:creationId xmlns:a16="http://schemas.microsoft.com/office/drawing/2014/main" id="{46ECED6D-9173-4D6E-BABB-668714DCB5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492875"/>
          </a:xfrm>
          <a:prstGeom prst="rect">
            <a:avLst/>
          </a:prstGeom>
        </p:spPr>
      </p:pic>
      <p:pic>
        <p:nvPicPr>
          <p:cNvPr id="11" name="Picture 10" descr="Map&#10;&#10;Description automatically generated">
            <a:extLst>
              <a:ext uri="{FF2B5EF4-FFF2-40B4-BE49-F238E27FC236}">
                <a16:creationId xmlns:a16="http://schemas.microsoft.com/office/drawing/2014/main" id="{B5031885-D52B-416A-89C2-2037AA0724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9691" y="738130"/>
            <a:ext cx="8644618" cy="5182601"/>
          </a:xfrm>
          <a:prstGeom prst="rect">
            <a:avLst/>
          </a:prstGeom>
        </p:spPr>
      </p:pic>
      <p:pic>
        <p:nvPicPr>
          <p:cNvPr id="4" name="Picture 3" descr="Map&#10;&#10;Description automatically generated">
            <a:extLst>
              <a:ext uri="{FF2B5EF4-FFF2-40B4-BE49-F238E27FC236}">
                <a16:creationId xmlns:a16="http://schemas.microsoft.com/office/drawing/2014/main" id="{90860527-D5A8-4915-8C02-27BA439513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38982" y="2931354"/>
            <a:ext cx="2755327" cy="3414444"/>
          </a:xfrm>
          <a:prstGeom prst="rect">
            <a:avLst/>
          </a:prstGeom>
        </p:spPr>
      </p:pic>
      <p:cxnSp>
        <p:nvCxnSpPr>
          <p:cNvPr id="13" name="Straight Arrow Connector 12">
            <a:extLst>
              <a:ext uri="{FF2B5EF4-FFF2-40B4-BE49-F238E27FC236}">
                <a16:creationId xmlns:a16="http://schemas.microsoft.com/office/drawing/2014/main" id="{DEBF7E43-3185-49DF-9E50-0CD6BA9AFB56}"/>
              </a:ext>
            </a:extLst>
          </p:cNvPr>
          <p:cNvCxnSpPr>
            <a:cxnSpLocks/>
          </p:cNvCxnSpPr>
          <p:nvPr/>
        </p:nvCxnSpPr>
        <p:spPr>
          <a:xfrm flipH="1" flipV="1">
            <a:off x="2445745" y="3701667"/>
            <a:ext cx="1112704" cy="2333906"/>
          </a:xfrm>
          <a:prstGeom prst="straightConnector1">
            <a:avLst/>
          </a:prstGeom>
          <a:ln>
            <a:solidFill>
              <a:schemeClr val="tx1"/>
            </a:solidFill>
            <a:headEnd type="none"/>
            <a:tailEnd type="arrow" w="lg" len="lg"/>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BFEF1698-1B62-4A69-A909-CA2A766C0254}"/>
              </a:ext>
            </a:extLst>
          </p:cNvPr>
          <p:cNvCxnSpPr>
            <a:cxnSpLocks/>
          </p:cNvCxnSpPr>
          <p:nvPr/>
        </p:nvCxnSpPr>
        <p:spPr>
          <a:xfrm flipV="1">
            <a:off x="4019634" y="3778786"/>
            <a:ext cx="1654053" cy="2256788"/>
          </a:xfrm>
          <a:prstGeom prst="straightConnector1">
            <a:avLst/>
          </a:prstGeom>
          <a:ln>
            <a:solidFill>
              <a:schemeClr val="tx1"/>
            </a:solidFill>
            <a:headEnd type="none"/>
            <a:tailEnd type="arrow" w="lg" len="lg"/>
          </a:ln>
        </p:spPr>
        <p:style>
          <a:lnRef idx="2">
            <a:schemeClr val="accent1"/>
          </a:lnRef>
          <a:fillRef idx="0">
            <a:schemeClr val="accent1"/>
          </a:fillRef>
          <a:effectRef idx="1">
            <a:schemeClr val="accent1"/>
          </a:effectRef>
          <a:fontRef idx="minor">
            <a:schemeClr val="tx1"/>
          </a:fontRef>
        </p:style>
      </p:cxnSp>
      <p:sp>
        <p:nvSpPr>
          <p:cNvPr id="21" name="TextBox 20">
            <a:extLst>
              <a:ext uri="{FF2B5EF4-FFF2-40B4-BE49-F238E27FC236}">
                <a16:creationId xmlns:a16="http://schemas.microsoft.com/office/drawing/2014/main" id="{AC04CC6F-42B8-48A0-924D-DFE15EBC51AD}"/>
              </a:ext>
            </a:extLst>
          </p:cNvPr>
          <p:cNvSpPr txBox="1"/>
          <p:nvPr/>
        </p:nvSpPr>
        <p:spPr>
          <a:xfrm>
            <a:off x="2724112" y="6035573"/>
            <a:ext cx="2193229" cy="400110"/>
          </a:xfrm>
          <a:prstGeom prst="rect">
            <a:avLst/>
          </a:prstGeom>
          <a:noFill/>
        </p:spPr>
        <p:txBody>
          <a:bodyPr wrap="none" rtlCol="0">
            <a:spAutoFit/>
          </a:bodyPr>
          <a:lstStyle/>
          <a:p>
            <a:r>
              <a:rPr lang="en-US" sz="2000" b="1" dirty="0">
                <a:solidFill>
                  <a:srgbClr val="1D7D5B"/>
                </a:solidFill>
              </a:rPr>
              <a:t>Project Location</a:t>
            </a:r>
          </a:p>
        </p:txBody>
      </p:sp>
      <p:sp>
        <p:nvSpPr>
          <p:cNvPr id="12" name="TextBox 11">
            <a:extLst>
              <a:ext uri="{FF2B5EF4-FFF2-40B4-BE49-F238E27FC236}">
                <a16:creationId xmlns:a16="http://schemas.microsoft.com/office/drawing/2014/main" id="{0A486049-4950-446E-A2C2-7A5FAF042A69}"/>
              </a:ext>
            </a:extLst>
          </p:cNvPr>
          <p:cNvSpPr txBox="1"/>
          <p:nvPr/>
        </p:nvSpPr>
        <p:spPr>
          <a:xfrm>
            <a:off x="0" y="68374"/>
            <a:ext cx="9144000" cy="646331"/>
          </a:xfrm>
          <a:prstGeom prst="rect">
            <a:avLst/>
          </a:prstGeom>
          <a:noFill/>
        </p:spPr>
        <p:txBody>
          <a:bodyPr wrap="square">
            <a:spAutoFit/>
          </a:bodyPr>
          <a:lstStyle/>
          <a:p>
            <a:pPr algn="ctr"/>
            <a:r>
              <a:rPr lang="en-US" sz="3600" b="1" spc="300" dirty="0">
                <a:solidFill>
                  <a:srgbClr val="007358"/>
                </a:solidFill>
                <a:latin typeface="Arial"/>
                <a:cs typeface="Arial"/>
              </a:rPr>
              <a:t>VICINITY MAP</a:t>
            </a:r>
          </a:p>
        </p:txBody>
      </p:sp>
      <p:sp>
        <p:nvSpPr>
          <p:cNvPr id="15" name="TextBox 14">
            <a:extLst>
              <a:ext uri="{FF2B5EF4-FFF2-40B4-BE49-F238E27FC236}">
                <a16:creationId xmlns:a16="http://schemas.microsoft.com/office/drawing/2014/main" id="{F9A32B6F-110C-40B3-95BD-C8E64EA140D8}"/>
              </a:ext>
            </a:extLst>
          </p:cNvPr>
          <p:cNvSpPr txBox="1"/>
          <p:nvPr/>
        </p:nvSpPr>
        <p:spPr>
          <a:xfrm>
            <a:off x="3148322" y="1796793"/>
            <a:ext cx="1344808" cy="923330"/>
          </a:xfrm>
          <a:prstGeom prst="rect">
            <a:avLst/>
          </a:prstGeom>
          <a:noFill/>
        </p:spPr>
        <p:txBody>
          <a:bodyPr wrap="square">
            <a:spAutoFit/>
          </a:bodyPr>
          <a:lstStyle/>
          <a:p>
            <a:pPr algn="ctr"/>
            <a:r>
              <a:rPr lang="en-US" sz="1800" b="1" dirty="0">
                <a:solidFill>
                  <a:srgbClr val="1B6C49"/>
                </a:solidFill>
                <a:latin typeface="+mn-lt"/>
                <a:cs typeface="Arial" panose="020B0604020202020204" pitchFamily="34" charset="0"/>
              </a:rPr>
              <a:t>Arlington </a:t>
            </a:r>
            <a:br>
              <a:rPr lang="en-US" sz="1800" b="1" dirty="0">
                <a:solidFill>
                  <a:srgbClr val="1B6C49"/>
                </a:solidFill>
                <a:latin typeface="+mn-lt"/>
                <a:cs typeface="Arial" panose="020B0604020202020204" pitchFamily="34" charset="0"/>
              </a:rPr>
            </a:br>
            <a:r>
              <a:rPr lang="en-US" sz="1800" b="1" dirty="0">
                <a:solidFill>
                  <a:srgbClr val="1B6C49"/>
                </a:solidFill>
                <a:latin typeface="+mn-lt"/>
                <a:cs typeface="Arial" panose="020B0604020202020204" pitchFamily="34" charset="0"/>
              </a:rPr>
              <a:t>Municipal</a:t>
            </a:r>
          </a:p>
          <a:p>
            <a:pPr algn="ctr"/>
            <a:r>
              <a:rPr lang="en-US" sz="1800" b="1" dirty="0">
                <a:solidFill>
                  <a:srgbClr val="1B6C49"/>
                </a:solidFill>
                <a:latin typeface="+mn-lt"/>
                <a:cs typeface="Arial" panose="020B0604020202020204" pitchFamily="34" charset="0"/>
              </a:rPr>
              <a:t>Airport </a:t>
            </a:r>
          </a:p>
        </p:txBody>
      </p:sp>
    </p:spTree>
    <p:extLst>
      <p:ext uri="{BB962C8B-B14F-4D97-AF65-F5344CB8AC3E}">
        <p14:creationId xmlns:p14="http://schemas.microsoft.com/office/powerpoint/2010/main" val="42559525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ADEB446-9684-4EB8-AB4C-7B054A741255}"/>
              </a:ext>
            </a:extLst>
          </p:cNvPr>
          <p:cNvSpPr>
            <a:spLocks noGrp="1"/>
          </p:cNvSpPr>
          <p:nvPr>
            <p:ph type="sldNum" sz="quarter" idx="12"/>
          </p:nvPr>
        </p:nvSpPr>
        <p:spPr/>
        <p:txBody>
          <a:bodyPr/>
          <a:lstStyle/>
          <a:p>
            <a:pPr>
              <a:defRPr/>
            </a:pPr>
            <a:fld id="{07A1B390-8C00-49C7-BEED-470B249615B6}" type="slidenum">
              <a:rPr lang="en-US" smtClean="0"/>
              <a:pPr>
                <a:defRPr/>
              </a:pPr>
              <a:t>3</a:t>
            </a:fld>
            <a:endParaRPr lang="en-US" dirty="0"/>
          </a:p>
        </p:txBody>
      </p:sp>
      <p:pic>
        <p:nvPicPr>
          <p:cNvPr id="4" name="Picture 3" descr="Shape&#10;&#10;Description automatically generated">
            <a:extLst>
              <a:ext uri="{FF2B5EF4-FFF2-40B4-BE49-F238E27FC236}">
                <a16:creationId xmlns:a16="http://schemas.microsoft.com/office/drawing/2014/main" id="{1043C5EC-33E0-45C0-A961-DE174E89D7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492875"/>
          </a:xfrm>
          <a:prstGeom prst="rect">
            <a:avLst/>
          </a:prstGeom>
        </p:spPr>
      </p:pic>
      <p:sp>
        <p:nvSpPr>
          <p:cNvPr id="5" name="TextBox 4">
            <a:extLst>
              <a:ext uri="{FF2B5EF4-FFF2-40B4-BE49-F238E27FC236}">
                <a16:creationId xmlns:a16="http://schemas.microsoft.com/office/drawing/2014/main" id="{01444ECF-7215-4B57-BB3D-B1DF4CCCFD26}"/>
              </a:ext>
            </a:extLst>
          </p:cNvPr>
          <p:cNvSpPr txBox="1"/>
          <p:nvPr/>
        </p:nvSpPr>
        <p:spPr>
          <a:xfrm>
            <a:off x="-1" y="142767"/>
            <a:ext cx="9144000" cy="769441"/>
          </a:xfrm>
          <a:prstGeom prst="rect">
            <a:avLst/>
          </a:prstGeom>
          <a:noFill/>
        </p:spPr>
        <p:txBody>
          <a:bodyPr wrap="square" rtlCol="0">
            <a:spAutoFit/>
          </a:bodyPr>
          <a:lstStyle/>
          <a:p>
            <a:pPr algn="ctr"/>
            <a:r>
              <a:rPr lang="en-US" sz="4400" b="1" spc="300" dirty="0">
                <a:solidFill>
                  <a:schemeClr val="bg1"/>
                </a:solidFill>
                <a:latin typeface="Arial"/>
                <a:cs typeface="Arial"/>
              </a:rPr>
              <a:t>HISTORY </a:t>
            </a:r>
          </a:p>
        </p:txBody>
      </p:sp>
      <p:pic>
        <p:nvPicPr>
          <p:cNvPr id="6" name="Picture 5">
            <a:extLst>
              <a:ext uri="{FF2B5EF4-FFF2-40B4-BE49-F238E27FC236}">
                <a16:creationId xmlns:a16="http://schemas.microsoft.com/office/drawing/2014/main" id="{16D85A19-D516-477F-A40F-3F3B297C4C28}"/>
              </a:ext>
            </a:extLst>
          </p:cNvPr>
          <p:cNvPicPr>
            <a:picLocks noChangeAspect="1"/>
          </p:cNvPicPr>
          <p:nvPr/>
        </p:nvPicPr>
        <p:blipFill>
          <a:blip r:embed="rId4" cstate="print">
            <a:extLst>
              <a:ext uri="{BEBA8EAE-BF5A-486C-A8C5-ECC9F3942E4B}">
                <a14:imgProps xmlns:a14="http://schemas.microsoft.com/office/drawing/2010/main">
                  <a14:imgLayer r:embed="rId5">
                    <a14:imgEffect>
                      <a14:sharpenSoften amount="-1000"/>
                    </a14:imgEffect>
                  </a14:imgLayer>
                </a14:imgProps>
              </a:ext>
              <a:ext uri="{28A0092B-C50C-407E-A947-70E740481C1C}">
                <a14:useLocalDpi xmlns:a14="http://schemas.microsoft.com/office/drawing/2010/main" val="0"/>
              </a:ext>
            </a:extLst>
          </a:blip>
          <a:srcRect/>
          <a:stretch/>
        </p:blipFill>
        <p:spPr>
          <a:xfrm>
            <a:off x="215857" y="1052718"/>
            <a:ext cx="8712284" cy="5211965"/>
          </a:xfrm>
          <a:prstGeom prst="rect">
            <a:avLst/>
          </a:prstGeom>
          <a:solidFill>
            <a:srgbClr val="FFFFFF">
              <a:shade val="85000"/>
            </a:srgbClr>
          </a:solidFill>
          <a:ln w="6032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63286D3B-9708-4B97-9D88-F999E8F84BFB}"/>
              </a:ext>
            </a:extLst>
          </p:cNvPr>
          <p:cNvSpPr txBox="1"/>
          <p:nvPr/>
        </p:nvSpPr>
        <p:spPr>
          <a:xfrm>
            <a:off x="2441117" y="5774075"/>
            <a:ext cx="7053612" cy="738664"/>
          </a:xfrm>
          <a:prstGeom prst="rect">
            <a:avLst/>
          </a:prstGeom>
          <a:noFill/>
        </p:spPr>
        <p:txBody>
          <a:bodyPr wrap="square" rtlCol="0">
            <a:spAutoFit/>
          </a:bodyPr>
          <a:lstStyle/>
          <a:p>
            <a:r>
              <a:rPr lang="en-US" sz="1400" dirty="0">
                <a:solidFill>
                  <a:schemeClr val="bg1"/>
                </a:solidFill>
                <a:latin typeface="+mn-lt"/>
                <a:cs typeface="Arial" panose="020B0604020202020204" pitchFamily="34" charset="0"/>
              </a:rPr>
              <a:t>Near intersection of </a:t>
            </a:r>
            <a:r>
              <a:rPr lang="en-US" sz="1400" i="0" dirty="0">
                <a:solidFill>
                  <a:schemeClr val="bg1"/>
                </a:solidFill>
                <a:effectLst/>
                <a:latin typeface="+mn-lt"/>
              </a:rPr>
              <a:t>State Route 531/172nd Street and </a:t>
            </a:r>
            <a:r>
              <a:rPr lang="en-US" sz="1400" dirty="0">
                <a:solidFill>
                  <a:schemeClr val="bg1"/>
                </a:solidFill>
                <a:latin typeface="+mn-lt"/>
                <a:cs typeface="Arial" panose="020B0604020202020204" pitchFamily="34" charset="0"/>
              </a:rPr>
              <a:t>43</a:t>
            </a:r>
            <a:r>
              <a:rPr lang="en-US" sz="1400" baseline="30000" dirty="0">
                <a:solidFill>
                  <a:schemeClr val="bg1"/>
                </a:solidFill>
                <a:latin typeface="+mn-lt"/>
                <a:cs typeface="Arial" panose="020B0604020202020204" pitchFamily="34" charset="0"/>
              </a:rPr>
              <a:t>rd</a:t>
            </a:r>
            <a:r>
              <a:rPr lang="en-US" sz="1400" dirty="0">
                <a:solidFill>
                  <a:schemeClr val="bg1"/>
                </a:solidFill>
                <a:latin typeface="+mn-lt"/>
                <a:cs typeface="Arial" panose="020B0604020202020204" pitchFamily="34" charset="0"/>
              </a:rPr>
              <a:t> Street facing east </a:t>
            </a:r>
          </a:p>
          <a:p>
            <a:pPr algn="ctr"/>
            <a:endParaRPr lang="en-US" sz="2800" dirty="0">
              <a:solidFill>
                <a:schemeClr val="bg1"/>
              </a:solidFill>
              <a:latin typeface="Arial" panose="020B0604020202020204" pitchFamily="34" charset="0"/>
              <a:cs typeface="Arial" panose="020B0604020202020204" pitchFamily="34" charset="0"/>
            </a:endParaRPr>
          </a:p>
        </p:txBody>
      </p:sp>
      <p:sp>
        <p:nvSpPr>
          <p:cNvPr id="3" name="Flowchart: Connector 2">
            <a:extLst>
              <a:ext uri="{FF2B5EF4-FFF2-40B4-BE49-F238E27FC236}">
                <a16:creationId xmlns:a16="http://schemas.microsoft.com/office/drawing/2014/main" id="{1AEFCBD1-7BFE-485A-97E1-F8D667724C01}"/>
              </a:ext>
            </a:extLst>
          </p:cNvPr>
          <p:cNvSpPr/>
          <p:nvPr/>
        </p:nvSpPr>
        <p:spPr>
          <a:xfrm>
            <a:off x="1476613" y="5363718"/>
            <a:ext cx="964504" cy="861237"/>
          </a:xfrm>
          <a:prstGeom prst="flowChartConnector">
            <a:avLst/>
          </a:prstGeom>
          <a:noFill/>
          <a:ln w="28575">
            <a:solidFill>
              <a:srgbClr val="F26C1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Multiplication Sign 8">
            <a:extLst>
              <a:ext uri="{FF2B5EF4-FFF2-40B4-BE49-F238E27FC236}">
                <a16:creationId xmlns:a16="http://schemas.microsoft.com/office/drawing/2014/main" id="{F47F5F42-FC7B-4DD4-B902-BF4C758808B2}"/>
              </a:ext>
            </a:extLst>
          </p:cNvPr>
          <p:cNvSpPr/>
          <p:nvPr/>
        </p:nvSpPr>
        <p:spPr>
          <a:xfrm>
            <a:off x="4020854" y="4768082"/>
            <a:ext cx="739035" cy="660732"/>
          </a:xfrm>
          <a:prstGeom prst="mathMultiply">
            <a:avLst/>
          </a:prstGeom>
          <a:solidFill>
            <a:srgbClr val="00735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7FEB6D2D-2171-4CA0-9C5D-BDB3A999C836}"/>
              </a:ext>
            </a:extLst>
          </p:cNvPr>
          <p:cNvSpPr txBox="1"/>
          <p:nvPr/>
        </p:nvSpPr>
        <p:spPr>
          <a:xfrm>
            <a:off x="4709785" y="4931756"/>
            <a:ext cx="6112701" cy="769441"/>
          </a:xfrm>
          <a:prstGeom prst="rect">
            <a:avLst/>
          </a:prstGeom>
          <a:noFill/>
        </p:spPr>
        <p:txBody>
          <a:bodyPr wrap="square" rtlCol="0">
            <a:spAutoFit/>
          </a:bodyPr>
          <a:lstStyle/>
          <a:p>
            <a:r>
              <a:rPr lang="en-US" sz="1600" dirty="0">
                <a:solidFill>
                  <a:schemeClr val="bg1"/>
                </a:solidFill>
                <a:latin typeface="+mn-lt"/>
                <a:cs typeface="Arial" panose="020B0604020202020204" pitchFamily="34" charset="0"/>
              </a:rPr>
              <a:t>Location of current Amazon development</a:t>
            </a:r>
          </a:p>
          <a:p>
            <a:pPr algn="ctr"/>
            <a:endParaRPr lang="en-US" sz="2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345728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5CC38EF-9E30-4F68-AFE6-57FC5ACFEBFF}"/>
              </a:ext>
            </a:extLst>
          </p:cNvPr>
          <p:cNvSpPr>
            <a:spLocks noGrp="1"/>
          </p:cNvSpPr>
          <p:nvPr>
            <p:ph type="sldNum" sz="quarter" idx="12"/>
          </p:nvPr>
        </p:nvSpPr>
        <p:spPr/>
        <p:txBody>
          <a:bodyPr/>
          <a:lstStyle/>
          <a:p>
            <a:pPr>
              <a:defRPr/>
            </a:pPr>
            <a:fld id="{07A1B390-8C00-49C7-BEED-470B249615B6}" type="slidenum">
              <a:rPr lang="en-US" smtClean="0"/>
              <a:pPr>
                <a:defRPr/>
              </a:pPr>
              <a:t>4</a:t>
            </a:fld>
            <a:endParaRPr lang="en-US" dirty="0"/>
          </a:p>
        </p:txBody>
      </p:sp>
      <p:pic>
        <p:nvPicPr>
          <p:cNvPr id="5" name="Picture 4" descr="Background pattern&#10;&#10;Description automatically generated with low confidence">
            <a:extLst>
              <a:ext uri="{FF2B5EF4-FFF2-40B4-BE49-F238E27FC236}">
                <a16:creationId xmlns:a16="http://schemas.microsoft.com/office/drawing/2014/main" id="{46ECED6D-9173-4D6E-BABB-668714DCB5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492875"/>
          </a:xfrm>
          <a:prstGeom prst="rect">
            <a:avLst/>
          </a:prstGeom>
        </p:spPr>
      </p:pic>
      <p:pic>
        <p:nvPicPr>
          <p:cNvPr id="6" name="Picture 5" descr="Graphical user interface, application&#10;&#10;Description automatically generated">
            <a:extLst>
              <a:ext uri="{FF2B5EF4-FFF2-40B4-BE49-F238E27FC236}">
                <a16:creationId xmlns:a16="http://schemas.microsoft.com/office/drawing/2014/main" id="{30C8C65A-24CD-47D1-9E34-6E59FB7FC6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65" y="-198306"/>
            <a:ext cx="9144000" cy="6691181"/>
          </a:xfrm>
          <a:prstGeom prst="rect">
            <a:avLst/>
          </a:prstGeom>
        </p:spPr>
      </p:pic>
      <p:pic>
        <p:nvPicPr>
          <p:cNvPr id="8" name="Picture 7" descr="Logo&#10;&#10;Description automatically generated">
            <a:extLst>
              <a:ext uri="{FF2B5EF4-FFF2-40B4-BE49-F238E27FC236}">
                <a16:creationId xmlns:a16="http://schemas.microsoft.com/office/drawing/2014/main" id="{87B62D5E-6939-4218-B511-9F1B043138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38230" y="1656699"/>
            <a:ext cx="1891660" cy="1891660"/>
          </a:xfrm>
          <a:prstGeom prst="rect">
            <a:avLst/>
          </a:prstGeom>
        </p:spPr>
      </p:pic>
      <p:pic>
        <p:nvPicPr>
          <p:cNvPr id="10" name="Picture 9" descr="Text&#10;&#10;Description automatically generated with medium confidence">
            <a:extLst>
              <a:ext uri="{FF2B5EF4-FFF2-40B4-BE49-F238E27FC236}">
                <a16:creationId xmlns:a16="http://schemas.microsoft.com/office/drawing/2014/main" id="{4AC9CE0D-7B98-4561-AB29-53BDAD5337F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73604" y="2363197"/>
            <a:ext cx="2505151" cy="1475114"/>
          </a:xfrm>
          <a:prstGeom prst="rect">
            <a:avLst/>
          </a:prstGeom>
        </p:spPr>
      </p:pic>
      <p:sp>
        <p:nvSpPr>
          <p:cNvPr id="12" name="TextBox 11">
            <a:extLst>
              <a:ext uri="{FF2B5EF4-FFF2-40B4-BE49-F238E27FC236}">
                <a16:creationId xmlns:a16="http://schemas.microsoft.com/office/drawing/2014/main" id="{C16C8F14-D8E2-4C37-88E2-8593893DE126}"/>
              </a:ext>
            </a:extLst>
          </p:cNvPr>
          <p:cNvSpPr txBox="1"/>
          <p:nvPr/>
        </p:nvSpPr>
        <p:spPr>
          <a:xfrm>
            <a:off x="0" y="284664"/>
            <a:ext cx="9144000" cy="923330"/>
          </a:xfrm>
          <a:prstGeom prst="rect">
            <a:avLst/>
          </a:prstGeom>
          <a:noFill/>
        </p:spPr>
        <p:txBody>
          <a:bodyPr wrap="square">
            <a:spAutoFit/>
          </a:bodyPr>
          <a:lstStyle/>
          <a:p>
            <a:pPr algn="ctr"/>
            <a:r>
              <a:rPr lang="en-US" sz="5400" b="1" spc="300" dirty="0">
                <a:solidFill>
                  <a:srgbClr val="007358"/>
                </a:solidFill>
                <a:latin typeface="Arial"/>
                <a:cs typeface="Arial"/>
              </a:rPr>
              <a:t>PARTNERS</a:t>
            </a:r>
          </a:p>
        </p:txBody>
      </p:sp>
      <p:pic>
        <p:nvPicPr>
          <p:cNvPr id="13" name="Picture 12" descr="A black and orange logo&#10;&#10;Description automatically generated with low confidence">
            <a:extLst>
              <a:ext uri="{FF2B5EF4-FFF2-40B4-BE49-F238E27FC236}">
                <a16:creationId xmlns:a16="http://schemas.microsoft.com/office/drawing/2014/main" id="{885DD5D6-3A08-43F4-9E64-028A117D13D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2295" y="4156480"/>
            <a:ext cx="4089034" cy="1050181"/>
          </a:xfrm>
          <a:prstGeom prst="rect">
            <a:avLst/>
          </a:prstGeom>
        </p:spPr>
      </p:pic>
      <p:pic>
        <p:nvPicPr>
          <p:cNvPr id="14" name="Picture 13" descr="Logo&#10;&#10;Description automatically generated">
            <a:extLst>
              <a:ext uri="{FF2B5EF4-FFF2-40B4-BE49-F238E27FC236}">
                <a16:creationId xmlns:a16="http://schemas.microsoft.com/office/drawing/2014/main" id="{64966D05-2F94-45D6-BE19-A4C1AF5EAAB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22103" y="4203436"/>
            <a:ext cx="1877358" cy="1877358"/>
          </a:xfrm>
          <a:prstGeom prst="rect">
            <a:avLst/>
          </a:prstGeom>
        </p:spPr>
      </p:pic>
      <p:pic>
        <p:nvPicPr>
          <p:cNvPr id="11" name="Picture 10">
            <a:extLst>
              <a:ext uri="{FF2B5EF4-FFF2-40B4-BE49-F238E27FC236}">
                <a16:creationId xmlns:a16="http://schemas.microsoft.com/office/drawing/2014/main" id="{F3DABE44-7380-477F-BCD9-CF4C47F13C67}"/>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5263341" y="1563849"/>
            <a:ext cx="3494118" cy="546352"/>
          </a:xfrm>
          <a:prstGeom prst="rect">
            <a:avLst/>
          </a:prstGeom>
        </p:spPr>
      </p:pic>
    </p:spTree>
    <p:extLst>
      <p:ext uri="{BB962C8B-B14F-4D97-AF65-F5344CB8AC3E}">
        <p14:creationId xmlns:p14="http://schemas.microsoft.com/office/powerpoint/2010/main" val="28271697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551B98B-4343-49D8-84B8-B988FFA4A519}"/>
              </a:ext>
            </a:extLst>
          </p:cNvPr>
          <p:cNvSpPr>
            <a:spLocks noGrp="1"/>
          </p:cNvSpPr>
          <p:nvPr>
            <p:ph type="sldNum" sz="quarter" idx="12"/>
          </p:nvPr>
        </p:nvSpPr>
        <p:spPr/>
        <p:txBody>
          <a:bodyPr/>
          <a:lstStyle/>
          <a:p>
            <a:pPr>
              <a:defRPr/>
            </a:pPr>
            <a:fld id="{07A1B390-8C00-49C7-BEED-470B249615B6}" type="slidenum">
              <a:rPr lang="en-US" smtClean="0"/>
              <a:pPr>
                <a:defRPr/>
              </a:pPr>
              <a:t>5</a:t>
            </a:fld>
            <a:endParaRPr lang="en-US" dirty="0"/>
          </a:p>
        </p:txBody>
      </p:sp>
      <p:sp>
        <p:nvSpPr>
          <p:cNvPr id="3" name="Rectangle 2">
            <a:extLst>
              <a:ext uri="{FF2B5EF4-FFF2-40B4-BE49-F238E27FC236}">
                <a16:creationId xmlns:a16="http://schemas.microsoft.com/office/drawing/2014/main" id="{802E7139-F0FC-4659-87BF-1BD022561A2E}"/>
              </a:ext>
            </a:extLst>
          </p:cNvPr>
          <p:cNvSpPr/>
          <p:nvPr/>
        </p:nvSpPr>
        <p:spPr>
          <a:xfrm>
            <a:off x="551448" y="365125"/>
            <a:ext cx="8041103" cy="1440493"/>
          </a:xfrm>
          <a:prstGeom prst="rect">
            <a:avLst/>
          </a:prstGeom>
          <a:solidFill>
            <a:srgbClr val="CDE5B6"/>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1E753715-74F0-4898-A885-E48F095BB022}"/>
              </a:ext>
            </a:extLst>
          </p:cNvPr>
          <p:cNvSpPr txBox="1"/>
          <p:nvPr/>
        </p:nvSpPr>
        <p:spPr>
          <a:xfrm>
            <a:off x="0" y="608317"/>
            <a:ext cx="9144000" cy="954107"/>
          </a:xfrm>
          <a:prstGeom prst="rect">
            <a:avLst/>
          </a:prstGeom>
          <a:noFill/>
        </p:spPr>
        <p:txBody>
          <a:bodyPr wrap="square" rtlCol="0">
            <a:spAutoFit/>
          </a:bodyPr>
          <a:lstStyle/>
          <a:p>
            <a:pPr algn="ctr"/>
            <a:r>
              <a:rPr lang="en-US" sz="2800" b="1" dirty="0">
                <a:solidFill>
                  <a:srgbClr val="1D7D5B"/>
                </a:solidFill>
                <a:latin typeface="Arial" panose="020B0604020202020204" pitchFamily="34" charset="0"/>
                <a:cs typeface="Arial" panose="020B0604020202020204" pitchFamily="34" charset="0"/>
              </a:rPr>
              <a:t>SR 531 – 43</a:t>
            </a:r>
            <a:r>
              <a:rPr lang="en-US" sz="2800" b="1" baseline="30000" dirty="0">
                <a:solidFill>
                  <a:srgbClr val="1D7D5B"/>
                </a:solidFill>
                <a:latin typeface="Arial" panose="020B0604020202020204" pitchFamily="34" charset="0"/>
                <a:cs typeface="Arial" panose="020B0604020202020204" pitchFamily="34" charset="0"/>
              </a:rPr>
              <a:t>rd</a:t>
            </a:r>
            <a:r>
              <a:rPr lang="en-US" sz="2800" b="1" dirty="0">
                <a:solidFill>
                  <a:srgbClr val="1D7D5B"/>
                </a:solidFill>
                <a:latin typeface="Arial" panose="020B0604020202020204" pitchFamily="34" charset="0"/>
                <a:cs typeface="Arial" panose="020B0604020202020204" pitchFamily="34" charset="0"/>
              </a:rPr>
              <a:t> to 67</a:t>
            </a:r>
            <a:r>
              <a:rPr lang="en-US" sz="2800" b="1" baseline="30000" dirty="0">
                <a:solidFill>
                  <a:srgbClr val="1D7D5B"/>
                </a:solidFill>
                <a:latin typeface="Arial" panose="020B0604020202020204" pitchFamily="34" charset="0"/>
                <a:cs typeface="Arial" panose="020B0604020202020204" pitchFamily="34" charset="0"/>
              </a:rPr>
              <a:t>th</a:t>
            </a:r>
            <a:r>
              <a:rPr lang="en-US" sz="2800" b="1" dirty="0">
                <a:solidFill>
                  <a:srgbClr val="1D7D5B"/>
                </a:solidFill>
                <a:latin typeface="Arial" panose="020B0604020202020204" pitchFamily="34" charset="0"/>
                <a:cs typeface="Arial" panose="020B0604020202020204" pitchFamily="34" charset="0"/>
              </a:rPr>
              <a:t> </a:t>
            </a:r>
            <a:br>
              <a:rPr lang="en-US" sz="2800" b="1" dirty="0">
                <a:solidFill>
                  <a:srgbClr val="1D7D5B"/>
                </a:solidFill>
                <a:latin typeface="Arial" panose="020B0604020202020204" pitchFamily="34" charset="0"/>
                <a:cs typeface="Arial" panose="020B0604020202020204" pitchFamily="34" charset="0"/>
              </a:rPr>
            </a:br>
            <a:r>
              <a:rPr lang="en-US" sz="2800" b="1" dirty="0">
                <a:solidFill>
                  <a:srgbClr val="1D7D5B"/>
                </a:solidFill>
                <a:latin typeface="Arial" panose="020B0604020202020204" pitchFamily="34" charset="0"/>
                <a:cs typeface="Arial" panose="020B0604020202020204" pitchFamily="34" charset="0"/>
              </a:rPr>
              <a:t>COST RISK ASSESSMENT</a:t>
            </a:r>
          </a:p>
        </p:txBody>
      </p:sp>
      <p:pic>
        <p:nvPicPr>
          <p:cNvPr id="7" name="Picture 6">
            <a:extLst>
              <a:ext uri="{FF2B5EF4-FFF2-40B4-BE49-F238E27FC236}">
                <a16:creationId xmlns:a16="http://schemas.microsoft.com/office/drawing/2014/main" id="{EC5F3ED5-64CE-4A86-A80B-5CC1BF365090}"/>
              </a:ext>
            </a:extLst>
          </p:cNvPr>
          <p:cNvPicPr>
            <a:picLocks noChangeAspect="1"/>
          </p:cNvPicPr>
          <p:nvPr/>
        </p:nvPicPr>
        <p:blipFill>
          <a:blip r:embed="rId3">
            <a:extLst>
              <a:ext uri="{28A0092B-C50C-407E-A947-70E740481C1C}">
                <a14:useLocalDpi xmlns:a14="http://schemas.microsoft.com/office/drawing/2010/main" val="0"/>
              </a:ext>
            </a:extLst>
          </a:blip>
          <a:srcRect t="308" b="308"/>
          <a:stretch/>
        </p:blipFill>
        <p:spPr>
          <a:xfrm>
            <a:off x="551448" y="2048810"/>
            <a:ext cx="8041103" cy="4206685"/>
          </a:xfrm>
          <a:prstGeom prst="rect">
            <a:avLst/>
          </a:prstGeom>
          <a:solidFill>
            <a:srgbClr val="FFFFFF">
              <a:shade val="85000"/>
            </a:srgbClr>
          </a:solidFill>
          <a:ln w="6032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01190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ADEB446-9684-4EB8-AB4C-7B054A741255}"/>
              </a:ext>
            </a:extLst>
          </p:cNvPr>
          <p:cNvSpPr>
            <a:spLocks noGrp="1"/>
          </p:cNvSpPr>
          <p:nvPr>
            <p:ph type="sldNum" sz="quarter" idx="12"/>
          </p:nvPr>
        </p:nvSpPr>
        <p:spPr/>
        <p:txBody>
          <a:bodyPr/>
          <a:lstStyle/>
          <a:p>
            <a:pPr>
              <a:defRPr/>
            </a:pPr>
            <a:fld id="{07A1B390-8C00-49C7-BEED-470B249615B6}" type="slidenum">
              <a:rPr lang="en-US" smtClean="0"/>
              <a:pPr>
                <a:defRPr/>
              </a:pPr>
              <a:t>6</a:t>
            </a:fld>
            <a:endParaRPr lang="en-US" dirty="0"/>
          </a:p>
        </p:txBody>
      </p:sp>
      <p:pic>
        <p:nvPicPr>
          <p:cNvPr id="4" name="Picture 3" descr="Shape&#10;&#10;Description automatically generated">
            <a:extLst>
              <a:ext uri="{FF2B5EF4-FFF2-40B4-BE49-F238E27FC236}">
                <a16:creationId xmlns:a16="http://schemas.microsoft.com/office/drawing/2014/main" id="{1043C5EC-33E0-45C0-A961-DE174E89D7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492875"/>
          </a:xfrm>
          <a:prstGeom prst="rect">
            <a:avLst/>
          </a:prstGeom>
        </p:spPr>
      </p:pic>
      <p:sp>
        <p:nvSpPr>
          <p:cNvPr id="5" name="TextBox 4">
            <a:extLst>
              <a:ext uri="{FF2B5EF4-FFF2-40B4-BE49-F238E27FC236}">
                <a16:creationId xmlns:a16="http://schemas.microsoft.com/office/drawing/2014/main" id="{01444ECF-7215-4B57-BB3D-B1DF4CCCFD26}"/>
              </a:ext>
            </a:extLst>
          </p:cNvPr>
          <p:cNvSpPr txBox="1"/>
          <p:nvPr/>
        </p:nvSpPr>
        <p:spPr>
          <a:xfrm>
            <a:off x="0" y="365125"/>
            <a:ext cx="9144000" cy="769441"/>
          </a:xfrm>
          <a:prstGeom prst="rect">
            <a:avLst/>
          </a:prstGeom>
          <a:noFill/>
        </p:spPr>
        <p:txBody>
          <a:bodyPr wrap="square" rtlCol="0">
            <a:spAutoFit/>
          </a:bodyPr>
          <a:lstStyle/>
          <a:p>
            <a:pPr algn="ctr"/>
            <a:r>
              <a:rPr lang="en-US" sz="4400" b="1" spc="300" dirty="0">
                <a:solidFill>
                  <a:schemeClr val="bg1"/>
                </a:solidFill>
                <a:latin typeface="Arial"/>
                <a:cs typeface="Arial"/>
              </a:rPr>
              <a:t>CONNECTING WASHINGTON</a:t>
            </a:r>
          </a:p>
        </p:txBody>
      </p:sp>
      <p:pic>
        <p:nvPicPr>
          <p:cNvPr id="6" name="Picture 5">
            <a:extLst>
              <a:ext uri="{FF2B5EF4-FFF2-40B4-BE49-F238E27FC236}">
                <a16:creationId xmlns:a16="http://schemas.microsoft.com/office/drawing/2014/main" id="{16D85A19-D516-477F-A40F-3F3B297C4C28}"/>
              </a:ext>
            </a:extLst>
          </p:cNvPr>
          <p:cNvPicPr>
            <a:picLocks noChangeAspect="1"/>
          </p:cNvPicPr>
          <p:nvPr/>
        </p:nvPicPr>
        <p:blipFill rotWithShape="1">
          <a:blip r:embed="rId4">
            <a:extLst>
              <a:ext uri="{28A0092B-C50C-407E-A947-70E740481C1C}">
                <a14:useLocalDpi xmlns:a14="http://schemas.microsoft.com/office/drawing/2010/main" val="0"/>
              </a:ext>
            </a:extLst>
          </a:blip>
          <a:srcRect r="20041"/>
          <a:stretch/>
        </p:blipFill>
        <p:spPr>
          <a:xfrm>
            <a:off x="294355" y="1364533"/>
            <a:ext cx="4122786" cy="2901561"/>
          </a:xfrm>
          <a:prstGeom prst="rect">
            <a:avLst/>
          </a:prstGeom>
          <a:solidFill>
            <a:srgbClr val="FFFFFF">
              <a:shade val="85000"/>
            </a:srgbClr>
          </a:solidFill>
          <a:ln w="6032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ABB961E9-2608-4791-89D4-2FEBFF79E438}"/>
              </a:ext>
            </a:extLst>
          </p:cNvPr>
          <p:cNvPicPr>
            <a:picLocks noChangeAspect="1"/>
          </p:cNvPicPr>
          <p:nvPr/>
        </p:nvPicPr>
        <p:blipFill>
          <a:blip r:embed="rId5">
            <a:extLst>
              <a:ext uri="{28A0092B-C50C-407E-A947-70E740481C1C}">
                <a14:useLocalDpi xmlns:a14="http://schemas.microsoft.com/office/drawing/2010/main" val="0"/>
              </a:ext>
            </a:extLst>
          </a:blip>
          <a:srcRect t="22378" b="22378"/>
          <a:stretch/>
        </p:blipFill>
        <p:spPr>
          <a:xfrm>
            <a:off x="4726861" y="1364534"/>
            <a:ext cx="4122785" cy="2901560"/>
          </a:xfrm>
          <a:prstGeom prst="rect">
            <a:avLst/>
          </a:prstGeom>
          <a:solidFill>
            <a:srgbClr val="FFFFFF">
              <a:shade val="85000"/>
            </a:srgbClr>
          </a:solidFill>
          <a:ln w="6032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descr="Logo, company name&#10;&#10;Description automatically generated">
            <a:extLst>
              <a:ext uri="{FF2B5EF4-FFF2-40B4-BE49-F238E27FC236}">
                <a16:creationId xmlns:a16="http://schemas.microsoft.com/office/drawing/2014/main" id="{093BF164-3DE3-495C-A402-864919C1A9D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32133" y="4387897"/>
            <a:ext cx="2279737" cy="2033279"/>
          </a:xfrm>
          <a:prstGeom prst="rect">
            <a:avLst/>
          </a:prstGeom>
        </p:spPr>
      </p:pic>
    </p:spTree>
    <p:extLst>
      <p:ext uri="{BB962C8B-B14F-4D97-AF65-F5344CB8AC3E}">
        <p14:creationId xmlns:p14="http://schemas.microsoft.com/office/powerpoint/2010/main" val="4041365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5CE07E5-BFB2-468D-A828-3697B8AC955E}"/>
              </a:ext>
            </a:extLst>
          </p:cNvPr>
          <p:cNvSpPr>
            <a:spLocks noGrp="1"/>
          </p:cNvSpPr>
          <p:nvPr>
            <p:ph type="sldNum" sz="quarter" idx="12"/>
          </p:nvPr>
        </p:nvSpPr>
        <p:spPr/>
        <p:txBody>
          <a:bodyPr/>
          <a:lstStyle/>
          <a:p>
            <a:pPr>
              <a:defRPr/>
            </a:pPr>
            <a:fld id="{07A1B390-8C00-49C7-BEED-470B249615B6}" type="slidenum">
              <a:rPr lang="en-US" smtClean="0"/>
              <a:pPr>
                <a:defRPr/>
              </a:pPr>
              <a:t>7</a:t>
            </a:fld>
            <a:endParaRPr lang="en-US" dirty="0"/>
          </a:p>
        </p:txBody>
      </p:sp>
      <p:pic>
        <p:nvPicPr>
          <p:cNvPr id="4" name="Picture 3" descr="Shape&#10;&#10;Description automatically generated">
            <a:extLst>
              <a:ext uri="{FF2B5EF4-FFF2-40B4-BE49-F238E27FC236}">
                <a16:creationId xmlns:a16="http://schemas.microsoft.com/office/drawing/2014/main" id="{834F584D-D4C7-4E91-9E7D-E8EA84329F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492875"/>
          </a:xfrm>
          <a:prstGeom prst="rect">
            <a:avLst/>
          </a:prstGeom>
        </p:spPr>
      </p:pic>
      <p:sp>
        <p:nvSpPr>
          <p:cNvPr id="6" name="TextBox 5">
            <a:extLst>
              <a:ext uri="{FF2B5EF4-FFF2-40B4-BE49-F238E27FC236}">
                <a16:creationId xmlns:a16="http://schemas.microsoft.com/office/drawing/2014/main" id="{AA8A0E25-3D7A-4B5E-B97C-0A7018AB987C}"/>
              </a:ext>
            </a:extLst>
          </p:cNvPr>
          <p:cNvSpPr txBox="1"/>
          <p:nvPr/>
        </p:nvSpPr>
        <p:spPr>
          <a:xfrm>
            <a:off x="0" y="422058"/>
            <a:ext cx="9144000" cy="923330"/>
          </a:xfrm>
          <a:prstGeom prst="rect">
            <a:avLst/>
          </a:prstGeom>
          <a:noFill/>
        </p:spPr>
        <p:txBody>
          <a:bodyPr wrap="square">
            <a:spAutoFit/>
          </a:bodyPr>
          <a:lstStyle/>
          <a:p>
            <a:pPr algn="ctr"/>
            <a:r>
              <a:rPr lang="en-US" sz="5400" b="1" spc="300" dirty="0">
                <a:solidFill>
                  <a:schemeClr val="bg1"/>
                </a:solidFill>
                <a:latin typeface="Arial"/>
                <a:cs typeface="Arial"/>
              </a:rPr>
              <a:t>FISH PASSAGE</a:t>
            </a:r>
          </a:p>
        </p:txBody>
      </p:sp>
      <p:pic>
        <p:nvPicPr>
          <p:cNvPr id="5" name="Picture 4">
            <a:extLst>
              <a:ext uri="{FF2B5EF4-FFF2-40B4-BE49-F238E27FC236}">
                <a16:creationId xmlns:a16="http://schemas.microsoft.com/office/drawing/2014/main" id="{CE14D4A3-C89E-42A4-90AA-0F1CD8C492D2}"/>
              </a:ext>
            </a:extLst>
          </p:cNvPr>
          <p:cNvPicPr>
            <a:picLocks noChangeAspect="1"/>
          </p:cNvPicPr>
          <p:nvPr/>
        </p:nvPicPr>
        <p:blipFill>
          <a:blip r:embed="rId4">
            <a:extLst>
              <a:ext uri="{28A0092B-C50C-407E-A947-70E740481C1C}">
                <a14:useLocalDpi xmlns:a14="http://schemas.microsoft.com/office/drawing/2010/main" val="0"/>
              </a:ext>
            </a:extLst>
          </a:blip>
          <a:srcRect t="3115" b="3115"/>
          <a:stretch/>
        </p:blipFill>
        <p:spPr>
          <a:xfrm>
            <a:off x="306881" y="2103569"/>
            <a:ext cx="4122786" cy="2901561"/>
          </a:xfrm>
          <a:prstGeom prst="rect">
            <a:avLst/>
          </a:prstGeom>
          <a:solidFill>
            <a:srgbClr val="FFFFFF">
              <a:shade val="85000"/>
            </a:srgbClr>
          </a:solidFill>
          <a:ln w="6032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76F4D112-BA88-4D81-81AC-D4E52B5D7D27}"/>
              </a:ext>
            </a:extLst>
          </p:cNvPr>
          <p:cNvPicPr>
            <a:picLocks noChangeAspect="1"/>
          </p:cNvPicPr>
          <p:nvPr/>
        </p:nvPicPr>
        <p:blipFill>
          <a:blip r:embed="rId5">
            <a:extLst>
              <a:ext uri="{28A0092B-C50C-407E-A947-70E740481C1C}">
                <a14:useLocalDpi xmlns:a14="http://schemas.microsoft.com/office/drawing/2010/main" val="0"/>
              </a:ext>
            </a:extLst>
          </a:blip>
          <a:srcRect t="10156" b="10156"/>
          <a:stretch/>
        </p:blipFill>
        <p:spPr>
          <a:xfrm>
            <a:off x="4739387" y="2103570"/>
            <a:ext cx="4122785" cy="2901560"/>
          </a:xfrm>
          <a:prstGeom prst="rect">
            <a:avLst/>
          </a:prstGeom>
          <a:solidFill>
            <a:srgbClr val="FFFFFF">
              <a:shade val="85000"/>
            </a:srgbClr>
          </a:solidFill>
          <a:ln w="6032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B65883D2-8619-469A-881F-776B10D284B6}"/>
              </a:ext>
            </a:extLst>
          </p:cNvPr>
          <p:cNvSpPr txBox="1"/>
          <p:nvPr/>
        </p:nvSpPr>
        <p:spPr>
          <a:xfrm>
            <a:off x="5014700" y="2160048"/>
            <a:ext cx="1344808" cy="830997"/>
          </a:xfrm>
          <a:prstGeom prst="rect">
            <a:avLst/>
          </a:prstGeom>
          <a:noFill/>
        </p:spPr>
        <p:txBody>
          <a:bodyPr wrap="square">
            <a:spAutoFit/>
          </a:bodyPr>
          <a:lstStyle/>
          <a:p>
            <a:pPr algn="ctr"/>
            <a:r>
              <a:rPr lang="en-US" sz="1600" b="1" dirty="0">
                <a:solidFill>
                  <a:srgbClr val="1B6C49"/>
                </a:solidFill>
                <a:latin typeface="+mn-lt"/>
                <a:cs typeface="Arial" panose="020B0604020202020204" pitchFamily="34" charset="0"/>
              </a:rPr>
              <a:t>Arlington </a:t>
            </a:r>
            <a:br>
              <a:rPr lang="en-US" sz="1600" b="1" dirty="0">
                <a:solidFill>
                  <a:srgbClr val="1B6C49"/>
                </a:solidFill>
                <a:latin typeface="+mn-lt"/>
                <a:cs typeface="Arial" panose="020B0604020202020204" pitchFamily="34" charset="0"/>
              </a:rPr>
            </a:br>
            <a:r>
              <a:rPr lang="en-US" sz="1600" b="1" dirty="0">
                <a:solidFill>
                  <a:srgbClr val="1B6C49"/>
                </a:solidFill>
                <a:latin typeface="+mn-lt"/>
                <a:cs typeface="Arial" panose="020B0604020202020204" pitchFamily="34" charset="0"/>
              </a:rPr>
              <a:t>Municipal</a:t>
            </a:r>
          </a:p>
          <a:p>
            <a:pPr algn="ctr"/>
            <a:r>
              <a:rPr lang="en-US" sz="1600" b="1" dirty="0">
                <a:solidFill>
                  <a:srgbClr val="1B6C49"/>
                </a:solidFill>
                <a:latin typeface="+mn-lt"/>
                <a:cs typeface="Arial" panose="020B0604020202020204" pitchFamily="34" charset="0"/>
              </a:rPr>
              <a:t>Airport </a:t>
            </a:r>
          </a:p>
        </p:txBody>
      </p:sp>
    </p:spTree>
    <p:extLst>
      <p:ext uri="{BB962C8B-B14F-4D97-AF65-F5344CB8AC3E}">
        <p14:creationId xmlns:p14="http://schemas.microsoft.com/office/powerpoint/2010/main" val="27705184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5CC38EF-9E30-4F68-AFE6-57FC5ACFEBFF}"/>
              </a:ext>
            </a:extLst>
          </p:cNvPr>
          <p:cNvSpPr>
            <a:spLocks noGrp="1"/>
          </p:cNvSpPr>
          <p:nvPr>
            <p:ph type="sldNum" sz="quarter" idx="12"/>
          </p:nvPr>
        </p:nvSpPr>
        <p:spPr/>
        <p:txBody>
          <a:bodyPr/>
          <a:lstStyle/>
          <a:p>
            <a:pPr>
              <a:defRPr/>
            </a:pPr>
            <a:fld id="{07A1B390-8C00-49C7-BEED-470B249615B6}" type="slidenum">
              <a:rPr lang="en-US" smtClean="0"/>
              <a:pPr>
                <a:defRPr/>
              </a:pPr>
              <a:t>8</a:t>
            </a:fld>
            <a:endParaRPr lang="en-US" dirty="0"/>
          </a:p>
        </p:txBody>
      </p:sp>
      <p:pic>
        <p:nvPicPr>
          <p:cNvPr id="5" name="Picture 4" descr="Background pattern&#10;&#10;Description automatically generated with low confidence">
            <a:extLst>
              <a:ext uri="{FF2B5EF4-FFF2-40B4-BE49-F238E27FC236}">
                <a16:creationId xmlns:a16="http://schemas.microsoft.com/office/drawing/2014/main" id="{46ECED6D-9173-4D6E-BABB-668714DCB5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492875"/>
          </a:xfrm>
          <a:prstGeom prst="rect">
            <a:avLst/>
          </a:prstGeom>
        </p:spPr>
      </p:pic>
      <p:pic>
        <p:nvPicPr>
          <p:cNvPr id="4" name="Picture 3" descr="A black and orange logo&#10;&#10;Description automatically generated with low confidence">
            <a:extLst>
              <a:ext uri="{FF2B5EF4-FFF2-40B4-BE49-F238E27FC236}">
                <a16:creationId xmlns:a16="http://schemas.microsoft.com/office/drawing/2014/main" id="{E039C237-200F-402F-A85C-04794DA5F6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61901" y="4963529"/>
            <a:ext cx="3646699" cy="823448"/>
          </a:xfrm>
          <a:prstGeom prst="rect">
            <a:avLst/>
          </a:prstGeom>
        </p:spPr>
      </p:pic>
      <p:pic>
        <p:nvPicPr>
          <p:cNvPr id="7" name="Picture 6" descr="Logo&#10;&#10;Description automatically generated">
            <a:extLst>
              <a:ext uri="{FF2B5EF4-FFF2-40B4-BE49-F238E27FC236}">
                <a16:creationId xmlns:a16="http://schemas.microsoft.com/office/drawing/2014/main" id="{170AA2E0-E22A-44A0-A9C0-DDB4D79697F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30368" y="4637549"/>
            <a:ext cx="1601165" cy="1601165"/>
          </a:xfrm>
          <a:prstGeom prst="rect">
            <a:avLst/>
          </a:prstGeom>
        </p:spPr>
      </p:pic>
      <p:sp>
        <p:nvSpPr>
          <p:cNvPr id="8" name="TextBox 7">
            <a:extLst>
              <a:ext uri="{FF2B5EF4-FFF2-40B4-BE49-F238E27FC236}">
                <a16:creationId xmlns:a16="http://schemas.microsoft.com/office/drawing/2014/main" id="{3AA65811-76E3-4D65-B77A-910D870BADCD}"/>
              </a:ext>
            </a:extLst>
          </p:cNvPr>
          <p:cNvSpPr txBox="1"/>
          <p:nvPr/>
        </p:nvSpPr>
        <p:spPr>
          <a:xfrm>
            <a:off x="0" y="380100"/>
            <a:ext cx="9144000" cy="923330"/>
          </a:xfrm>
          <a:prstGeom prst="rect">
            <a:avLst/>
          </a:prstGeom>
          <a:noFill/>
        </p:spPr>
        <p:txBody>
          <a:bodyPr wrap="square" rtlCol="0">
            <a:spAutoFit/>
          </a:bodyPr>
          <a:lstStyle/>
          <a:p>
            <a:pPr algn="ctr"/>
            <a:r>
              <a:rPr lang="en-US" sz="5400" b="1" spc="300" dirty="0">
                <a:solidFill>
                  <a:srgbClr val="1D7D5B"/>
                </a:solidFill>
                <a:latin typeface="Arial"/>
                <a:cs typeface="Arial"/>
              </a:rPr>
              <a:t>WHERE WE ARE</a:t>
            </a:r>
          </a:p>
        </p:txBody>
      </p:sp>
      <p:pic>
        <p:nvPicPr>
          <p:cNvPr id="13" name="Picture 12">
            <a:extLst>
              <a:ext uri="{FF2B5EF4-FFF2-40B4-BE49-F238E27FC236}">
                <a16:creationId xmlns:a16="http://schemas.microsoft.com/office/drawing/2014/main" id="{95260A4C-32FB-4094-83B5-049DB4E3C981}"/>
              </a:ext>
            </a:extLst>
          </p:cNvPr>
          <p:cNvPicPr>
            <a:picLocks noChangeAspect="1"/>
          </p:cNvPicPr>
          <p:nvPr/>
        </p:nvPicPr>
        <p:blipFill>
          <a:blip r:embed="rId6">
            <a:extLst>
              <a:ext uri="{28A0092B-C50C-407E-A947-70E740481C1C}">
                <a14:useLocalDpi xmlns:a14="http://schemas.microsoft.com/office/drawing/2010/main" val="0"/>
              </a:ext>
            </a:extLst>
          </a:blip>
          <a:srcRect l="5465" r="5465"/>
          <a:stretch/>
        </p:blipFill>
        <p:spPr>
          <a:xfrm>
            <a:off x="323947" y="1508603"/>
            <a:ext cx="4122786" cy="2901561"/>
          </a:xfrm>
          <a:prstGeom prst="rect">
            <a:avLst/>
          </a:prstGeom>
          <a:solidFill>
            <a:srgbClr val="FFFFFF">
              <a:shade val="85000"/>
            </a:srgbClr>
          </a:solidFill>
          <a:ln w="6032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13">
            <a:extLst>
              <a:ext uri="{FF2B5EF4-FFF2-40B4-BE49-F238E27FC236}">
                <a16:creationId xmlns:a16="http://schemas.microsoft.com/office/drawing/2014/main" id="{85088577-D906-4E15-A282-5256A0DA453F}"/>
              </a:ext>
            </a:extLst>
          </p:cNvPr>
          <p:cNvPicPr>
            <a:picLocks noChangeAspect="1"/>
          </p:cNvPicPr>
          <p:nvPr/>
        </p:nvPicPr>
        <p:blipFill>
          <a:blip r:embed="rId7" cstate="print">
            <a:extLst>
              <a:ext uri="{28A0092B-C50C-407E-A947-70E740481C1C}">
                <a14:useLocalDpi xmlns:a14="http://schemas.microsoft.com/office/drawing/2010/main" val="0"/>
              </a:ext>
            </a:extLst>
          </a:blip>
          <a:srcRect t="3067" b="3067"/>
          <a:stretch/>
        </p:blipFill>
        <p:spPr>
          <a:xfrm>
            <a:off x="4770680" y="1508604"/>
            <a:ext cx="4122785" cy="2901560"/>
          </a:xfrm>
          <a:prstGeom prst="rect">
            <a:avLst/>
          </a:prstGeom>
          <a:solidFill>
            <a:srgbClr val="FFFFFF">
              <a:shade val="85000"/>
            </a:srgbClr>
          </a:solidFill>
          <a:ln w="6032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575806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5CE07E5-BFB2-468D-A828-3697B8AC955E}"/>
              </a:ext>
            </a:extLst>
          </p:cNvPr>
          <p:cNvSpPr>
            <a:spLocks noGrp="1"/>
          </p:cNvSpPr>
          <p:nvPr>
            <p:ph type="sldNum" sz="quarter" idx="12"/>
          </p:nvPr>
        </p:nvSpPr>
        <p:spPr/>
        <p:txBody>
          <a:bodyPr/>
          <a:lstStyle/>
          <a:p>
            <a:pPr>
              <a:defRPr/>
            </a:pPr>
            <a:fld id="{07A1B390-8C00-49C7-BEED-470B249615B6}" type="slidenum">
              <a:rPr lang="en-US" smtClean="0"/>
              <a:pPr>
                <a:defRPr/>
              </a:pPr>
              <a:t>9</a:t>
            </a:fld>
            <a:endParaRPr lang="en-US" dirty="0"/>
          </a:p>
        </p:txBody>
      </p:sp>
      <p:pic>
        <p:nvPicPr>
          <p:cNvPr id="4" name="Picture 3" descr="Shape&#10;&#10;Description automatically generated">
            <a:extLst>
              <a:ext uri="{FF2B5EF4-FFF2-40B4-BE49-F238E27FC236}">
                <a16:creationId xmlns:a16="http://schemas.microsoft.com/office/drawing/2014/main" id="{834F584D-D4C7-4E91-9E7D-E8EA84329F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492875"/>
          </a:xfrm>
          <a:prstGeom prst="rect">
            <a:avLst/>
          </a:prstGeom>
        </p:spPr>
      </p:pic>
      <p:sp>
        <p:nvSpPr>
          <p:cNvPr id="9" name="TextBox 8">
            <a:extLst>
              <a:ext uri="{FF2B5EF4-FFF2-40B4-BE49-F238E27FC236}">
                <a16:creationId xmlns:a16="http://schemas.microsoft.com/office/drawing/2014/main" id="{282A8359-D925-429C-A181-727B842D3EC8}"/>
              </a:ext>
            </a:extLst>
          </p:cNvPr>
          <p:cNvSpPr txBox="1"/>
          <p:nvPr/>
        </p:nvSpPr>
        <p:spPr>
          <a:xfrm>
            <a:off x="-1" y="365125"/>
            <a:ext cx="9144000" cy="707886"/>
          </a:xfrm>
          <a:prstGeom prst="rect">
            <a:avLst/>
          </a:prstGeom>
          <a:noFill/>
        </p:spPr>
        <p:txBody>
          <a:bodyPr wrap="square" rtlCol="0">
            <a:spAutoFit/>
          </a:bodyPr>
          <a:lstStyle/>
          <a:p>
            <a:pPr algn="ctr"/>
            <a:r>
              <a:rPr lang="en-US" sz="4000" b="1" spc="300" dirty="0">
                <a:solidFill>
                  <a:schemeClr val="bg1"/>
                </a:solidFill>
                <a:latin typeface="Arial"/>
                <a:cs typeface="Arial"/>
              </a:rPr>
              <a:t>DEVELOPMENT IMPACTS</a:t>
            </a:r>
          </a:p>
        </p:txBody>
      </p:sp>
      <p:pic>
        <p:nvPicPr>
          <p:cNvPr id="7" name="Picture 6">
            <a:extLst>
              <a:ext uri="{FF2B5EF4-FFF2-40B4-BE49-F238E27FC236}">
                <a16:creationId xmlns:a16="http://schemas.microsoft.com/office/drawing/2014/main" id="{87DAEAC3-BBDF-4DD1-9FFA-05678845676F}"/>
              </a:ext>
            </a:extLst>
          </p:cNvPr>
          <p:cNvPicPr>
            <a:picLocks noChangeAspect="1"/>
          </p:cNvPicPr>
          <p:nvPr/>
        </p:nvPicPr>
        <p:blipFill>
          <a:blip r:embed="rId4">
            <a:extLst>
              <a:ext uri="{28A0092B-C50C-407E-A947-70E740481C1C}">
                <a14:useLocalDpi xmlns:a14="http://schemas.microsoft.com/office/drawing/2010/main" val="0"/>
              </a:ext>
            </a:extLst>
          </a:blip>
          <a:srcRect l="6209" r="6209"/>
          <a:stretch/>
        </p:blipFill>
        <p:spPr>
          <a:xfrm>
            <a:off x="754655" y="1310329"/>
            <a:ext cx="7634689" cy="4817421"/>
          </a:xfrm>
          <a:prstGeom prst="rect">
            <a:avLst/>
          </a:prstGeom>
          <a:solidFill>
            <a:srgbClr val="FFFFFF">
              <a:shade val="85000"/>
            </a:srgbClr>
          </a:solidFill>
          <a:ln w="6032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80495956"/>
      </p:ext>
    </p:extLst>
  </p:cSld>
  <p:clrMapOvr>
    <a:masterClrMapping/>
  </p:clrMapOvr>
</p:sld>
</file>

<file path=ppt/theme/theme1.xml><?xml version="1.0" encoding="utf-8"?>
<a:theme xmlns:a="http://schemas.openxmlformats.org/drawingml/2006/main" name="WSDOT_PP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WSDOT 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WSDOT_PPT_TEMPLATE</Template>
  <TotalTime>5575</TotalTime>
  <Words>4148</Words>
  <Application>Microsoft Office PowerPoint</Application>
  <PresentationFormat>On-screen Show (4:3)</PresentationFormat>
  <Paragraphs>336</Paragraphs>
  <Slides>14</Slides>
  <Notes>14</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14</vt:i4>
      </vt:variant>
    </vt:vector>
  </HeadingPairs>
  <TitlesOfParts>
    <vt:vector size="24" baseType="lpstr">
      <vt:lpstr>Arial</vt:lpstr>
      <vt:lpstr>Arial Black</vt:lpstr>
      <vt:lpstr>Calibri</vt:lpstr>
      <vt:lpstr>Calibri (Body)</vt:lpstr>
      <vt:lpstr>Courier New</vt:lpstr>
      <vt:lpstr>Lato</vt:lpstr>
      <vt:lpstr>Segoe UI</vt:lpstr>
      <vt:lpstr>Symbol</vt:lpstr>
      <vt:lpstr>WSDOT_PPT_TEMPLATE</vt:lpstr>
      <vt:lpstr>WSDOT CONTENT SLIDES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WSDOT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Spahr, Shane</dc:creator>
  <cp:lastModifiedBy>Damitio, Chris</cp:lastModifiedBy>
  <cp:revision>87</cp:revision>
  <cp:lastPrinted>2021-09-10T14:18:20Z</cp:lastPrinted>
  <dcterms:created xsi:type="dcterms:W3CDTF">2016-05-06T20:56:28Z</dcterms:created>
  <dcterms:modified xsi:type="dcterms:W3CDTF">2021-09-13T20:26:17Z</dcterms:modified>
</cp:coreProperties>
</file>